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 id="2147483660" r:id="rId13"/>
    <p:sldMasterId id="2147483661" r:id="rId14"/>
  </p:sldMasterIdLst>
  <p:notesMasterIdLst>
    <p:notesMasterId r:id="rId120"/>
  </p:notesMasterIdLst>
  <p:sldIdLst>
    <p:sldId id="464" r:id="rId15"/>
    <p:sldId id="274" r:id="rId16"/>
    <p:sldId id="467" r:id="rId17"/>
    <p:sldId id="268" r:id="rId18"/>
    <p:sldId id="341" r:id="rId19"/>
    <p:sldId id="360" r:id="rId20"/>
    <p:sldId id="361" r:id="rId21"/>
    <p:sldId id="362" r:id="rId22"/>
    <p:sldId id="363" r:id="rId23"/>
    <p:sldId id="364" r:id="rId24"/>
    <p:sldId id="338" r:id="rId25"/>
    <p:sldId id="465" r:id="rId26"/>
    <p:sldId id="346" r:id="rId27"/>
    <p:sldId id="343" r:id="rId28"/>
    <p:sldId id="454" r:id="rId29"/>
    <p:sldId id="455" r:id="rId30"/>
    <p:sldId id="456" r:id="rId31"/>
    <p:sldId id="457" r:id="rId32"/>
    <p:sldId id="458" r:id="rId33"/>
    <p:sldId id="459" r:id="rId34"/>
    <p:sldId id="460" r:id="rId35"/>
    <p:sldId id="461" r:id="rId36"/>
    <p:sldId id="462" r:id="rId37"/>
    <p:sldId id="463" r:id="rId38"/>
    <p:sldId id="300" r:id="rId39"/>
    <p:sldId id="337" r:id="rId40"/>
    <p:sldId id="468" r:id="rId41"/>
    <p:sldId id="312" r:id="rId42"/>
    <p:sldId id="313" r:id="rId43"/>
    <p:sldId id="314" r:id="rId44"/>
    <p:sldId id="302" r:id="rId45"/>
    <p:sldId id="277" r:id="rId46"/>
    <p:sldId id="279" r:id="rId47"/>
    <p:sldId id="280" r:id="rId48"/>
    <p:sldId id="316" r:id="rId49"/>
    <p:sldId id="287" r:id="rId50"/>
    <p:sldId id="288" r:id="rId51"/>
    <p:sldId id="290" r:id="rId52"/>
    <p:sldId id="292" r:id="rId53"/>
    <p:sldId id="294" r:id="rId54"/>
    <p:sldId id="317" r:id="rId55"/>
    <p:sldId id="319" r:id="rId56"/>
    <p:sldId id="443" r:id="rId57"/>
    <p:sldId id="444" r:id="rId58"/>
    <p:sldId id="320" r:id="rId59"/>
    <p:sldId id="321" r:id="rId60"/>
    <p:sldId id="322" r:id="rId61"/>
    <p:sldId id="323" r:id="rId62"/>
    <p:sldId id="324" r:id="rId63"/>
    <p:sldId id="325" r:id="rId64"/>
    <p:sldId id="326" r:id="rId65"/>
    <p:sldId id="327" r:id="rId66"/>
    <p:sldId id="328" r:id="rId67"/>
    <p:sldId id="446" r:id="rId68"/>
    <p:sldId id="329" r:id="rId69"/>
    <p:sldId id="330" r:id="rId70"/>
    <p:sldId id="447" r:id="rId71"/>
    <p:sldId id="449" r:id="rId72"/>
    <p:sldId id="331" r:id="rId73"/>
    <p:sldId id="332" r:id="rId74"/>
    <p:sldId id="334" r:id="rId75"/>
    <p:sldId id="448" r:id="rId76"/>
    <p:sldId id="372" r:id="rId77"/>
    <p:sldId id="335" r:id="rId78"/>
    <p:sldId id="340" r:id="rId79"/>
    <p:sldId id="370" r:id="rId80"/>
    <p:sldId id="371" r:id="rId81"/>
    <p:sldId id="373" r:id="rId82"/>
    <p:sldId id="374" r:id="rId83"/>
    <p:sldId id="375" r:id="rId84"/>
    <p:sldId id="376" r:id="rId85"/>
    <p:sldId id="377" r:id="rId86"/>
    <p:sldId id="378" r:id="rId87"/>
    <p:sldId id="379" r:id="rId88"/>
    <p:sldId id="380" r:id="rId89"/>
    <p:sldId id="381" r:id="rId90"/>
    <p:sldId id="433" r:id="rId91"/>
    <p:sldId id="450" r:id="rId92"/>
    <p:sldId id="434" r:id="rId93"/>
    <p:sldId id="382" r:id="rId94"/>
    <p:sldId id="383" r:id="rId95"/>
    <p:sldId id="469" r:id="rId96"/>
    <p:sldId id="270" r:id="rId97"/>
    <p:sldId id="271" r:id="rId98"/>
    <p:sldId id="272" r:id="rId99"/>
    <p:sldId id="275" r:id="rId100"/>
    <p:sldId id="278" r:id="rId101"/>
    <p:sldId id="281" r:id="rId102"/>
    <p:sldId id="282" r:id="rId103"/>
    <p:sldId id="423" r:id="rId104"/>
    <p:sldId id="424" r:id="rId105"/>
    <p:sldId id="435" r:id="rId106"/>
    <p:sldId id="436" r:id="rId107"/>
    <p:sldId id="283" r:id="rId108"/>
    <p:sldId id="284" r:id="rId109"/>
    <p:sldId id="285" r:id="rId110"/>
    <p:sldId id="286" r:id="rId111"/>
    <p:sldId id="289" r:id="rId112"/>
    <p:sldId id="264" r:id="rId113"/>
    <p:sldId id="273" r:id="rId114"/>
    <p:sldId id="437" r:id="rId115"/>
    <p:sldId id="438" r:id="rId116"/>
    <p:sldId id="439" r:id="rId117"/>
    <p:sldId id="440" r:id="rId118"/>
    <p:sldId id="263" r:id="rId119"/>
  </p:sldIdLst>
  <p:sldSz cx="13004800" cy="9753600"/>
  <p:notesSz cx="6858000" cy="9144000"/>
  <p:defaultTextStyle>
    <a:defPPr>
      <a:defRPr lang="en-US"/>
    </a:defPPr>
    <a:lvl1pPr algn="ctr" rtl="0" fontAlgn="base">
      <a:spcBef>
        <a:spcPct val="0"/>
      </a:spcBef>
      <a:spcAft>
        <a:spcPct val="0"/>
      </a:spcAft>
      <a:defRPr sz="4200" kern="1200">
        <a:solidFill>
          <a:srgbClr val="000000"/>
        </a:solidFill>
        <a:latin typeface="Gill Sans" charset="0"/>
        <a:ea typeface="Heiti SC Light" charset="0"/>
        <a:cs typeface="Heiti SC Light" charset="0"/>
        <a:sym typeface="Gill Sans" charset="0"/>
      </a:defRPr>
    </a:lvl1pPr>
    <a:lvl2pPr marL="457200" algn="ctr" rtl="0" fontAlgn="base">
      <a:spcBef>
        <a:spcPct val="0"/>
      </a:spcBef>
      <a:spcAft>
        <a:spcPct val="0"/>
      </a:spcAft>
      <a:defRPr sz="4200" kern="1200">
        <a:solidFill>
          <a:srgbClr val="000000"/>
        </a:solidFill>
        <a:latin typeface="Gill Sans" charset="0"/>
        <a:ea typeface="Heiti SC Light" charset="0"/>
        <a:cs typeface="Heiti SC Light" charset="0"/>
        <a:sym typeface="Gill Sans" charset="0"/>
      </a:defRPr>
    </a:lvl2pPr>
    <a:lvl3pPr marL="914400" algn="ctr" rtl="0" fontAlgn="base">
      <a:spcBef>
        <a:spcPct val="0"/>
      </a:spcBef>
      <a:spcAft>
        <a:spcPct val="0"/>
      </a:spcAft>
      <a:defRPr sz="4200" kern="1200">
        <a:solidFill>
          <a:srgbClr val="000000"/>
        </a:solidFill>
        <a:latin typeface="Gill Sans" charset="0"/>
        <a:ea typeface="Heiti SC Light" charset="0"/>
        <a:cs typeface="Heiti SC Light" charset="0"/>
        <a:sym typeface="Gill Sans" charset="0"/>
      </a:defRPr>
    </a:lvl3pPr>
    <a:lvl4pPr marL="1371600" algn="ctr" rtl="0" fontAlgn="base">
      <a:spcBef>
        <a:spcPct val="0"/>
      </a:spcBef>
      <a:spcAft>
        <a:spcPct val="0"/>
      </a:spcAft>
      <a:defRPr sz="4200" kern="1200">
        <a:solidFill>
          <a:srgbClr val="000000"/>
        </a:solidFill>
        <a:latin typeface="Gill Sans" charset="0"/>
        <a:ea typeface="Heiti SC Light" charset="0"/>
        <a:cs typeface="Heiti SC Light" charset="0"/>
        <a:sym typeface="Gill Sans" charset="0"/>
      </a:defRPr>
    </a:lvl4pPr>
    <a:lvl5pPr marL="1828800" algn="ctr" rtl="0" fontAlgn="base">
      <a:spcBef>
        <a:spcPct val="0"/>
      </a:spcBef>
      <a:spcAft>
        <a:spcPct val="0"/>
      </a:spcAft>
      <a:defRPr sz="4200" kern="1200">
        <a:solidFill>
          <a:srgbClr val="000000"/>
        </a:solidFill>
        <a:latin typeface="Gill Sans" charset="0"/>
        <a:ea typeface="Heiti SC Light" charset="0"/>
        <a:cs typeface="Heiti SC Light" charset="0"/>
        <a:sym typeface="Gill Sans" charset="0"/>
      </a:defRPr>
    </a:lvl5pPr>
    <a:lvl6pPr marL="2286000" algn="l" defTabSz="457200" rtl="0" eaLnBrk="1" latinLnBrk="0" hangingPunct="1">
      <a:defRPr sz="4200" kern="1200">
        <a:solidFill>
          <a:srgbClr val="000000"/>
        </a:solidFill>
        <a:latin typeface="Gill Sans" charset="0"/>
        <a:ea typeface="Heiti SC Light" charset="0"/>
        <a:cs typeface="Heiti SC Light" charset="0"/>
        <a:sym typeface="Gill Sans" charset="0"/>
      </a:defRPr>
    </a:lvl6pPr>
    <a:lvl7pPr marL="2743200" algn="l" defTabSz="457200" rtl="0" eaLnBrk="1" latinLnBrk="0" hangingPunct="1">
      <a:defRPr sz="4200" kern="1200">
        <a:solidFill>
          <a:srgbClr val="000000"/>
        </a:solidFill>
        <a:latin typeface="Gill Sans" charset="0"/>
        <a:ea typeface="Heiti SC Light" charset="0"/>
        <a:cs typeface="Heiti SC Light" charset="0"/>
        <a:sym typeface="Gill Sans" charset="0"/>
      </a:defRPr>
    </a:lvl7pPr>
    <a:lvl8pPr marL="3200400" algn="l" defTabSz="457200" rtl="0" eaLnBrk="1" latinLnBrk="0" hangingPunct="1">
      <a:defRPr sz="4200" kern="1200">
        <a:solidFill>
          <a:srgbClr val="000000"/>
        </a:solidFill>
        <a:latin typeface="Gill Sans" charset="0"/>
        <a:ea typeface="Heiti SC Light" charset="0"/>
        <a:cs typeface="Heiti SC Light" charset="0"/>
        <a:sym typeface="Gill Sans" charset="0"/>
      </a:defRPr>
    </a:lvl8pPr>
    <a:lvl9pPr marL="3657600" algn="l" defTabSz="457200" rtl="0" eaLnBrk="1" latinLnBrk="0" hangingPunct="1">
      <a:defRPr sz="4200" kern="1200">
        <a:solidFill>
          <a:srgbClr val="000000"/>
        </a:solidFill>
        <a:latin typeface="Gill Sans" charset="0"/>
        <a:ea typeface="Heiti SC Light" charset="0"/>
        <a:cs typeface="Heiti SC Light" charset="0"/>
        <a:sym typeface="Gill Sans" charset="0"/>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ACF560-0114-1643-B67D-30CC3CDF60AD}" v="7" dt="2025-03-31T08:55:42.6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53"/>
    <p:restoredTop sz="94292"/>
  </p:normalViewPr>
  <p:slideViewPr>
    <p:cSldViewPr snapToGrid="0">
      <p:cViewPr varScale="1">
        <p:scale>
          <a:sx n="52" d="100"/>
          <a:sy n="52" d="100"/>
        </p:scale>
        <p:origin x="1904" y="208"/>
      </p:cViewPr>
      <p:guideLst>
        <p:guide orient="horz" pos="3072"/>
        <p:guide pos="409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slide" Target="slides/slide98.xml"/><Relationship Id="rId16" Type="http://schemas.openxmlformats.org/officeDocument/2006/relationships/slide" Target="slides/slide2.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76.xml"/><Relationship Id="rId95" Type="http://schemas.openxmlformats.org/officeDocument/2006/relationships/slide" Target="slides/slide81.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113" Type="http://schemas.openxmlformats.org/officeDocument/2006/relationships/slide" Target="slides/slide99.xml"/><Relationship Id="rId118" Type="http://schemas.openxmlformats.org/officeDocument/2006/relationships/slide" Target="slides/slide104.xml"/><Relationship Id="rId80" Type="http://schemas.openxmlformats.org/officeDocument/2006/relationships/slide" Target="slides/slide66.xml"/><Relationship Id="rId85" Type="http://schemas.openxmlformats.org/officeDocument/2006/relationships/slide" Target="slides/slide71.xml"/><Relationship Id="rId12" Type="http://schemas.openxmlformats.org/officeDocument/2006/relationships/slideMaster" Target="slideMasters/slideMaster12.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08" Type="http://schemas.openxmlformats.org/officeDocument/2006/relationships/slide" Target="slides/slide94.xml"/><Relationship Id="rId124" Type="http://schemas.openxmlformats.org/officeDocument/2006/relationships/tableStyles" Target="tableStyles.xml"/><Relationship Id="rId54" Type="http://schemas.openxmlformats.org/officeDocument/2006/relationships/slide" Target="slides/slide40.xml"/><Relationship Id="rId70" Type="http://schemas.openxmlformats.org/officeDocument/2006/relationships/slide" Target="slides/slide56.xml"/><Relationship Id="rId75" Type="http://schemas.openxmlformats.org/officeDocument/2006/relationships/slide" Target="slides/slide61.xml"/><Relationship Id="rId91" Type="http://schemas.openxmlformats.org/officeDocument/2006/relationships/slide" Target="slides/slide77.xml"/><Relationship Id="rId96" Type="http://schemas.openxmlformats.org/officeDocument/2006/relationships/slide" Target="slides/slide82.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9.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119" Type="http://schemas.openxmlformats.org/officeDocument/2006/relationships/slide" Target="slides/slide105.xml"/><Relationship Id="rId44" Type="http://schemas.openxmlformats.org/officeDocument/2006/relationships/slide" Target="slides/slide30.xml"/><Relationship Id="rId60" Type="http://schemas.openxmlformats.org/officeDocument/2006/relationships/slide" Target="slides/slide46.xml"/><Relationship Id="rId65" Type="http://schemas.openxmlformats.org/officeDocument/2006/relationships/slide" Target="slides/slide51.xml"/><Relationship Id="rId81" Type="http://schemas.openxmlformats.org/officeDocument/2006/relationships/slide" Target="slides/slide67.xml"/><Relationship Id="rId86" Type="http://schemas.openxmlformats.org/officeDocument/2006/relationships/slide" Target="slides/slide72.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notesMaster" Target="notesMasters/notesMaster1.xml"/><Relationship Id="rId125" Type="http://schemas.microsoft.com/office/2016/11/relationships/changesInfo" Target="changesInfos/changesInfo1.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26" Type="http://schemas.microsoft.com/office/2015/10/relationships/revisionInfo" Target="revisionInfo.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slide" Target="slides/slide102.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 Id="rId10" Type="http://schemas.openxmlformats.org/officeDocument/2006/relationships/slideMaster" Target="slideMasters/slideMaster10.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78" Type="http://schemas.openxmlformats.org/officeDocument/2006/relationships/slide" Target="slides/slide64.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livier Bonaventure" userId="2cfde838-01f0-4cfb-adb8-e4ec77c79c17" providerId="ADAL" clId="{02ACF560-0114-1643-B67D-30CC3CDF60AD}"/>
    <pc:docChg chg="custSel modSld">
      <pc:chgData name="Olivier Bonaventure" userId="2cfde838-01f0-4cfb-adb8-e4ec77c79c17" providerId="ADAL" clId="{02ACF560-0114-1643-B67D-30CC3CDF60AD}" dt="2025-03-31T08:55:47.417" v="147" actId="14100"/>
      <pc:docMkLst>
        <pc:docMk/>
      </pc:docMkLst>
      <pc:sldChg chg="addSp modSp mod">
        <pc:chgData name="Olivier Bonaventure" userId="2cfde838-01f0-4cfb-adb8-e4ec77c79c17" providerId="ADAL" clId="{02ACF560-0114-1643-B67D-30CC3CDF60AD}" dt="2025-03-26T15:47:24.612" v="132" actId="1076"/>
        <pc:sldMkLst>
          <pc:docMk/>
          <pc:sldMk cId="0" sldId="324"/>
        </pc:sldMkLst>
        <pc:picChg chg="add mod">
          <ac:chgData name="Olivier Bonaventure" userId="2cfde838-01f0-4cfb-adb8-e4ec77c79c17" providerId="ADAL" clId="{02ACF560-0114-1643-B67D-30CC3CDF60AD}" dt="2025-03-26T15:47:24.612" v="132" actId="1076"/>
          <ac:picMkLst>
            <pc:docMk/>
            <pc:sldMk cId="0" sldId="324"/>
            <ac:picMk id="2" creationId="{F1D5FB68-28A9-E4FA-EA4E-1B1FC52F705B}"/>
          </ac:picMkLst>
        </pc:picChg>
      </pc:sldChg>
      <pc:sldChg chg="addSp modSp">
        <pc:chgData name="Olivier Bonaventure" userId="2cfde838-01f0-4cfb-adb8-e4ec77c79c17" providerId="ADAL" clId="{02ACF560-0114-1643-B67D-30CC3CDF60AD}" dt="2025-03-25T14:22:38.693" v="10"/>
        <pc:sldMkLst>
          <pc:docMk/>
          <pc:sldMk cId="2854970027" sldId="361"/>
        </pc:sldMkLst>
        <pc:picChg chg="add mod">
          <ac:chgData name="Olivier Bonaventure" userId="2cfde838-01f0-4cfb-adb8-e4ec77c79c17" providerId="ADAL" clId="{02ACF560-0114-1643-B67D-30CC3CDF60AD}" dt="2025-03-25T14:22:38.693" v="10"/>
          <ac:picMkLst>
            <pc:docMk/>
            <pc:sldMk cId="2854970027" sldId="361"/>
            <ac:picMk id="4" creationId="{BD8AC1D2-A5AE-514F-B99A-A7F92AC54C51}"/>
          </ac:picMkLst>
        </pc:picChg>
      </pc:sldChg>
      <pc:sldChg chg="addSp modSp mod">
        <pc:chgData name="Olivier Bonaventure" userId="2cfde838-01f0-4cfb-adb8-e4ec77c79c17" providerId="ADAL" clId="{02ACF560-0114-1643-B67D-30CC3CDF60AD}" dt="2025-03-31T08:55:28.771" v="143" actId="20577"/>
        <pc:sldMkLst>
          <pc:docMk/>
          <pc:sldMk cId="2880296922" sldId="377"/>
        </pc:sldMkLst>
        <pc:spChg chg="add mod">
          <ac:chgData name="Olivier Bonaventure" userId="2cfde838-01f0-4cfb-adb8-e4ec77c79c17" providerId="ADAL" clId="{02ACF560-0114-1643-B67D-30CC3CDF60AD}" dt="2025-03-31T08:55:28.771" v="143" actId="20577"/>
          <ac:spMkLst>
            <pc:docMk/>
            <pc:sldMk cId="2880296922" sldId="377"/>
            <ac:spMk id="2" creationId="{9B9DA09F-6DEB-5AD5-DA11-AA42D871EC0A}"/>
          </ac:spMkLst>
        </pc:spChg>
      </pc:sldChg>
      <pc:sldChg chg="addSp delSp modSp mod">
        <pc:chgData name="Olivier Bonaventure" userId="2cfde838-01f0-4cfb-adb8-e4ec77c79c17" providerId="ADAL" clId="{02ACF560-0114-1643-B67D-30CC3CDF60AD}" dt="2025-03-31T08:55:47.417" v="147" actId="14100"/>
        <pc:sldMkLst>
          <pc:docMk/>
          <pc:sldMk cId="4028780315" sldId="378"/>
        </pc:sldMkLst>
        <pc:spChg chg="add mod">
          <ac:chgData name="Olivier Bonaventure" userId="2cfde838-01f0-4cfb-adb8-e4ec77c79c17" providerId="ADAL" clId="{02ACF560-0114-1643-B67D-30CC3CDF60AD}" dt="2025-03-31T08:55:47.417" v="147" actId="14100"/>
          <ac:spMkLst>
            <pc:docMk/>
            <pc:sldMk cId="4028780315" sldId="378"/>
            <ac:spMk id="2" creationId="{4B2EFC48-3AB4-FA83-6C9A-8554D0F001AD}"/>
          </ac:spMkLst>
        </pc:spChg>
        <pc:spChg chg="del">
          <ac:chgData name="Olivier Bonaventure" userId="2cfde838-01f0-4cfb-adb8-e4ec77c79c17" providerId="ADAL" clId="{02ACF560-0114-1643-B67D-30CC3CDF60AD}" dt="2025-03-31T08:55:38.238" v="144" actId="478"/>
          <ac:spMkLst>
            <pc:docMk/>
            <pc:sldMk cId="4028780315" sldId="378"/>
            <ac:spMk id="32770" creationId="{00000000-0000-0000-0000-000000000000}"/>
          </ac:spMkLst>
        </pc:spChg>
      </pc:sldChg>
      <pc:sldChg chg="modSp">
        <pc:chgData name="Olivier Bonaventure" userId="2cfde838-01f0-4cfb-adb8-e4ec77c79c17" providerId="ADAL" clId="{02ACF560-0114-1643-B67D-30CC3CDF60AD}" dt="2025-03-26T15:51:48.498" v="135" actId="20577"/>
        <pc:sldMkLst>
          <pc:docMk/>
          <pc:sldMk cId="2804469302" sldId="434"/>
        </pc:sldMkLst>
        <pc:spChg chg="mod">
          <ac:chgData name="Olivier Bonaventure" userId="2cfde838-01f0-4cfb-adb8-e4ec77c79c17" providerId="ADAL" clId="{02ACF560-0114-1643-B67D-30CC3CDF60AD}" dt="2025-03-26T15:51:48.498" v="135" actId="20577"/>
          <ac:spMkLst>
            <pc:docMk/>
            <pc:sldMk cId="2804469302" sldId="434"/>
            <ac:spMk id="31" creationId="{5FF4F810-1A30-1C48-9923-A4D7F02B4F3A}"/>
          </ac:spMkLst>
        </pc:spChg>
      </pc:sldChg>
      <pc:sldChg chg="addSp modSp mod modAnim">
        <pc:chgData name="Olivier Bonaventure" userId="2cfde838-01f0-4cfb-adb8-e4ec77c79c17" providerId="ADAL" clId="{02ACF560-0114-1643-B67D-30CC3CDF60AD}" dt="2025-03-26T15:46:18.379" v="130"/>
        <pc:sldMkLst>
          <pc:docMk/>
          <pc:sldMk cId="670672003" sldId="444"/>
        </pc:sldMkLst>
        <pc:spChg chg="add mod">
          <ac:chgData name="Olivier Bonaventure" userId="2cfde838-01f0-4cfb-adb8-e4ec77c79c17" providerId="ADAL" clId="{02ACF560-0114-1643-B67D-30CC3CDF60AD}" dt="2025-03-26T15:46:04.937" v="129" actId="1076"/>
          <ac:spMkLst>
            <pc:docMk/>
            <pc:sldMk cId="670672003" sldId="444"/>
            <ac:spMk id="4" creationId="{7CED2872-2C5A-62A6-E31F-73AE8FD522DD}"/>
          </ac:spMkLst>
        </pc:spChg>
      </pc:sldChg>
      <pc:sldChg chg="modSp mod">
        <pc:chgData name="Olivier Bonaventure" userId="2cfde838-01f0-4cfb-adb8-e4ec77c79c17" providerId="ADAL" clId="{02ACF560-0114-1643-B67D-30CC3CDF60AD}" dt="2025-03-25T14:12:36.630" v="9" actId="20577"/>
        <pc:sldMkLst>
          <pc:docMk/>
          <pc:sldMk cId="725215240" sldId="467"/>
        </pc:sldMkLst>
        <pc:spChg chg="mod">
          <ac:chgData name="Olivier Bonaventure" userId="2cfde838-01f0-4cfb-adb8-e4ec77c79c17" providerId="ADAL" clId="{02ACF560-0114-1643-B67D-30CC3CDF60AD}" dt="2025-03-25T14:12:36.630" v="9" actId="20577"/>
          <ac:spMkLst>
            <pc:docMk/>
            <pc:sldMk cId="725215240" sldId="467"/>
            <ac:spMk id="3" creationId="{6288C04E-893A-D143-8301-EB5FC5D2F54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7"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19458" name="Rectangle 2"/>
          <p:cNvSpPr>
            <a:spLocks noGrp="1" noChangeArrowheads="1"/>
          </p:cNvSpPr>
          <p:nvPr>
            <p:ph type="body" sz="quarter" idx="1"/>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4299423"/>
      </p:ext>
    </p:extLst>
  </p:cSld>
  <p:clrMap bg1="lt1" tx1="dk1" bg2="lt2" tx2="dk2" accent1="accent1" accent2="accent2" accent3="accent3" accent4="accent4" accent5="accent5" accent6="accent6" hlink="hlink" folHlink="folHlink"/>
  <p:notesStyle>
    <a:lvl1pPr algn="l" rtl="0" fontAlgn="base">
      <a:spcBef>
        <a:spcPct val="0"/>
      </a:spcBef>
      <a:spcAft>
        <a:spcPct val="0"/>
      </a:spcAft>
      <a:defRPr sz="1200" kern="1200">
        <a:solidFill>
          <a:schemeClr val="tx1"/>
        </a:solidFill>
        <a:latin typeface="Gill Sans" charset="0"/>
        <a:ea typeface="ＭＳ Ｐゴシック" charset="0"/>
        <a:cs typeface="+mn-cs"/>
      </a:defRPr>
    </a:lvl1pPr>
    <a:lvl2pPr marL="457200" algn="l" rtl="0" fontAlgn="base">
      <a:spcBef>
        <a:spcPct val="0"/>
      </a:spcBef>
      <a:spcAft>
        <a:spcPct val="0"/>
      </a:spcAft>
      <a:defRPr sz="1200" kern="1200">
        <a:solidFill>
          <a:schemeClr val="tx1"/>
        </a:solidFill>
        <a:latin typeface="Gill Sans" charset="0"/>
        <a:ea typeface="ＭＳ Ｐゴシック" charset="0"/>
        <a:cs typeface="+mn-cs"/>
      </a:defRPr>
    </a:lvl2pPr>
    <a:lvl3pPr marL="914400" algn="l" rtl="0" fontAlgn="base">
      <a:spcBef>
        <a:spcPct val="0"/>
      </a:spcBef>
      <a:spcAft>
        <a:spcPct val="0"/>
      </a:spcAft>
      <a:defRPr sz="1200" kern="1200">
        <a:solidFill>
          <a:schemeClr val="tx1"/>
        </a:solidFill>
        <a:latin typeface="Gill Sans" charset="0"/>
        <a:ea typeface="ＭＳ Ｐゴシック" charset="0"/>
        <a:cs typeface="+mn-cs"/>
      </a:defRPr>
    </a:lvl3pPr>
    <a:lvl4pPr marL="1371600" algn="l" rtl="0" fontAlgn="base">
      <a:spcBef>
        <a:spcPct val="0"/>
      </a:spcBef>
      <a:spcAft>
        <a:spcPct val="0"/>
      </a:spcAft>
      <a:defRPr sz="1200" kern="1200">
        <a:solidFill>
          <a:schemeClr val="tx1"/>
        </a:solidFill>
        <a:latin typeface="Gill Sans" charset="0"/>
        <a:ea typeface="ＭＳ Ｐゴシック" charset="0"/>
        <a:cs typeface="+mn-cs"/>
      </a:defRPr>
    </a:lvl4pPr>
    <a:lvl5pPr marL="1828800" algn="l" rtl="0" fontAlgn="base">
      <a:spcBef>
        <a:spcPct val="0"/>
      </a:spcBef>
      <a:spcAft>
        <a:spcPct val="0"/>
      </a:spcAft>
      <a:defRPr sz="1200" kern="1200">
        <a:solidFill>
          <a:schemeClr val="tx1"/>
        </a:solidFill>
        <a:latin typeface="Gill San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cisco.com/warp/public/759/ipj_Volume2.html"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www.ripe.net/ripe/wg/eix/index.html" TargetMode="External"/><Relationship Id="rId5" Type="http://schemas.openxmlformats.org/officeDocument/2006/relationships/hyperlink" Target="NULL" TargetMode="External"/><Relationship Id="rId4" Type="http://schemas.openxmlformats.org/officeDocument/2006/relationships/hyperlink" Target="NULL"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ripe.net/ripencc/pub-services/whois.html" TargetMode="External"/><Relationship Id="rId2" Type="http://schemas.openxmlformats.org/officeDocument/2006/relationships/slide" Target="../slides/slide60.xml"/><Relationship Id="rId1" Type="http://schemas.openxmlformats.org/officeDocument/2006/relationships/notesMaster" Target="../notesMasters/notesMaster1.xml"/><Relationship Id="rId4" Type="http://schemas.openxmlformats.org/officeDocument/2006/relationships/hyperlink" Target="http://www.arin.net/whois/index.html"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a:extLst>
              <a:ext uri="{FF2B5EF4-FFF2-40B4-BE49-F238E27FC236}">
                <a16:creationId xmlns:a16="http://schemas.microsoft.com/office/drawing/2014/main" id="{931A3D15-3401-4B0F-9DC1-E1D5C3AEE274}"/>
              </a:ext>
            </a:extLst>
          </p:cNvPr>
          <p:cNvSpPr>
            <a:spLocks noGrp="1" noRot="1" noChangeAspect="1" noChangeArrowheads="1"/>
          </p:cNvSpPr>
          <p:nvPr>
            <p:ph type="sldImg"/>
          </p:nvPr>
        </p:nvSpPr>
        <p:spPr>
          <a:solidFill>
            <a:srgbClr val="FFFFFF"/>
          </a:solidFill>
          <a:ln/>
        </p:spPr>
      </p:sp>
      <p:sp>
        <p:nvSpPr>
          <p:cNvPr id="48130" name="Rectangle 2">
            <a:extLst>
              <a:ext uri="{FF2B5EF4-FFF2-40B4-BE49-F238E27FC236}">
                <a16:creationId xmlns:a16="http://schemas.microsoft.com/office/drawing/2014/main" id="{7D43C1C8-E005-49CC-BBC0-0ADB1C82ADEF}"/>
              </a:ext>
            </a:extLst>
          </p:cNvPr>
          <p:cNvSpPr>
            <a:spLocks noGrp="1" noChangeArrowheads="1"/>
          </p:cNvSpPr>
          <p:nvPr>
            <p:ph type="body" idx="1"/>
          </p:nvPr>
        </p:nvSpPr>
        <p:spPr>
          <a:ln/>
        </p:spPr>
        <p:txBody>
          <a:bodyPr/>
          <a:lstStyle/>
          <a:p>
            <a:pPr eaLnBrk="1" hangingPunct="1">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defRPr/>
            </a:pPr>
            <a:endParaRPr lang="en-US" sz="1400">
              <a:solidFill>
                <a:srgbClr val="000000"/>
              </a:solidFill>
              <a:latin typeface="Helvetica" charset="0"/>
              <a:cs typeface="Helvetica" charset="0"/>
              <a:sym typeface="Helvetica" charset="0"/>
            </a:endParaRPr>
          </a:p>
          <a:p>
            <a:pPr eaLnBrk="1" hangingPunct="1">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defRPr/>
            </a:pPr>
            <a:r>
              <a:rPr lang="en-US" sz="1400">
                <a:solidFill>
                  <a:srgbClr val="000000"/>
                </a:solidFill>
                <a:latin typeface="Helvetica" charset="0"/>
                <a:cs typeface="Helvetica" charset="0"/>
                <a:sym typeface="Helvetica" charset="0"/>
              </a:rPr>
              <a:t>The Synchronization of Periodic Routing Messages , Floyd, S., and Jacobson, V. IEEE/ACM Transactions on Networking, V.2 N.2, p. 122-136, April 1994.</a:t>
            </a:r>
          </a:p>
        </p:txBody>
      </p:sp>
    </p:spTree>
    <p:extLst>
      <p:ext uri="{BB962C8B-B14F-4D97-AF65-F5344CB8AC3E}">
        <p14:creationId xmlns:p14="http://schemas.microsoft.com/office/powerpoint/2010/main" val="2962119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2226"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Due to the utilization of the local-pref attribute, some paths on the Internet are longer than their optimum length, see :</a:t>
            </a: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endParaRPr lang="en-US" sz="1400">
              <a:solidFill>
                <a:srgbClr val="000000"/>
              </a:solidFill>
              <a:latin typeface="Helvetica" charset="0"/>
              <a:cs typeface="Helvetica" charset="0"/>
              <a:sym typeface="Helvetica" charset="0"/>
            </a:endParaRP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Lixin Gao and Feng Wang , The Extent of AS Path Inflation by Routing Policies, GlobalInternet 2002 </a:t>
            </a:r>
          </a:p>
        </p:txBody>
      </p:sp>
    </p:spTree>
    <p:extLst>
      <p:ext uri="{BB962C8B-B14F-4D97-AF65-F5344CB8AC3E}">
        <p14:creationId xmlns:p14="http://schemas.microsoft.com/office/powerpoint/2010/main" val="389847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2226"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Due to the utilization of the local-pref attribute, some paths on the Internet are longer than their optimum length, see :</a:t>
            </a: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endParaRPr lang="en-US" sz="1400">
              <a:solidFill>
                <a:srgbClr val="000000"/>
              </a:solidFill>
              <a:latin typeface="Helvetica" charset="0"/>
              <a:cs typeface="Helvetica" charset="0"/>
              <a:sym typeface="Helvetica" charset="0"/>
            </a:endParaRP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Lixin Gao and Feng Wang , The Extent of AS Path Inflation by Routing Policies, GlobalInternet 2002 </a:t>
            </a:r>
          </a:p>
        </p:txBody>
      </p:sp>
    </p:spTree>
    <p:extLst>
      <p:ext uri="{BB962C8B-B14F-4D97-AF65-F5344CB8AC3E}">
        <p14:creationId xmlns:p14="http://schemas.microsoft.com/office/powerpoint/2010/main" val="2591623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7890"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pPr>
              <a:lnSpc>
                <a:spcPct val="84000"/>
              </a:lnSpc>
              <a:tabLst>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Note that in RPSL, the set localpref construct does not exist. It is replaced with action preference=x. Unfortunately, in RPSL the routes with the lowest preference are preferred. RPSL uses thus the opposite of local-pref....</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Grp="1" noRot="1" noChangeAspect="1" noChangeArrowheads="1"/>
          </p:cNvSpPr>
          <p:nvPr>
            <p:ph type="sldImg"/>
          </p:nvPr>
        </p:nvSpPr>
        <p:spPr bwMode="auto">
          <a:xfrm>
            <a:off x="952500" y="685800"/>
            <a:ext cx="4953000" cy="3429000"/>
          </a:xfrm>
          <a:prstGeom prst="rect">
            <a:avLst/>
          </a:prstGeom>
          <a:solidFill>
            <a:srgbClr val="FFFFFF"/>
          </a:solidFill>
          <a:ln>
            <a:solidFill>
              <a:srgbClr val="000000"/>
            </a:solidFill>
            <a:miter lim="800000"/>
            <a:headEnd/>
            <a:tailEnd/>
          </a:ln>
        </p:spPr>
      </p:sp>
      <p:sp>
        <p:nvSpPr>
          <p:cNvPr id="48130"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pPr>
              <a:lnSpc>
                <a:spcPct val="84000"/>
              </a:lnSpc>
              <a:tabLst>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In practice, the exchange of BGP UPDATE messages will cease due to the utilization of timers by BGP routers and the routing will stabilize on one of the two stable route assignments.</a:t>
            </a:r>
          </a:p>
        </p:txBody>
      </p:sp>
    </p:spTree>
    <p:extLst>
      <p:ext uri="{BB962C8B-B14F-4D97-AF65-F5344CB8AC3E}">
        <p14:creationId xmlns:p14="http://schemas.microsoft.com/office/powerpoint/2010/main" val="22808638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Grp="1" noRot="1" noChangeAspect="1" noChangeArrowheads="1"/>
          </p:cNvSpPr>
          <p:nvPr>
            <p:ph type="sldImg"/>
          </p:nvPr>
        </p:nvSpPr>
        <p:spPr bwMode="auto">
          <a:xfrm>
            <a:off x="952500" y="685800"/>
            <a:ext cx="4953000" cy="3429000"/>
          </a:xfrm>
          <a:prstGeom prst="rect">
            <a:avLst/>
          </a:prstGeom>
          <a:solidFill>
            <a:srgbClr val="FFFFFF"/>
          </a:solidFill>
          <a:ln>
            <a:solidFill>
              <a:srgbClr val="000000"/>
            </a:solidFill>
            <a:miter lim="800000"/>
            <a:headEnd/>
            <a:tailEnd/>
          </a:ln>
        </p:spPr>
      </p:sp>
      <p:sp>
        <p:nvSpPr>
          <p:cNvPr id="52226"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Due to the utilization of the local-pref attribute, some paths on the Internet are longer than their optimum length, see :</a:t>
            </a: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endParaRPr lang="en-US" sz="1400">
              <a:solidFill>
                <a:srgbClr val="000000"/>
              </a:solidFill>
              <a:latin typeface="Helvetica" charset="0"/>
              <a:cs typeface="Helvetica" charset="0"/>
              <a:sym typeface="Helvetica" charset="0"/>
            </a:endParaRP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Lixin Gao and Feng Wang , The Extent of AS Path Inflation by Routing Policies, GlobalInternet 2002 </a:t>
            </a:r>
          </a:p>
        </p:txBody>
      </p:sp>
    </p:spTree>
    <p:extLst>
      <p:ext uri="{BB962C8B-B14F-4D97-AF65-F5344CB8AC3E}">
        <p14:creationId xmlns:p14="http://schemas.microsoft.com/office/powerpoint/2010/main" val="40360204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Grp="1" noRot="1" noChangeAspect="1" noChangeArrowheads="1"/>
          </p:cNvSpPr>
          <p:nvPr>
            <p:ph type="sldImg"/>
          </p:nvPr>
        </p:nvSpPr>
        <p:spPr bwMode="auto">
          <a:xfrm>
            <a:off x="952500" y="685800"/>
            <a:ext cx="4953000" cy="3429000"/>
          </a:xfrm>
          <a:prstGeom prst="rect">
            <a:avLst/>
          </a:prstGeom>
          <a:solidFill>
            <a:srgbClr val="FFFFFF"/>
          </a:solidFill>
          <a:ln>
            <a:solidFill>
              <a:srgbClr val="000000"/>
            </a:solidFill>
            <a:miter lim="800000"/>
            <a:headEnd/>
            <a:tailEnd/>
          </a:ln>
        </p:spPr>
      </p:sp>
      <p:sp>
        <p:nvSpPr>
          <p:cNvPr id="52226"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Due to the utilization of the local-pref attribute, some paths on the Internet are longer than their optimum length, see :</a:t>
            </a: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endParaRPr lang="en-US" sz="1400">
              <a:solidFill>
                <a:srgbClr val="000000"/>
              </a:solidFill>
              <a:latin typeface="Helvetica" charset="0"/>
              <a:cs typeface="Helvetica" charset="0"/>
              <a:sym typeface="Helvetica" charset="0"/>
            </a:endParaRP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Lixin Gao and Feng Wang , The Extent of AS Path Inflation by Routing Policies, GlobalInternet 2002 </a:t>
            </a:r>
          </a:p>
        </p:txBody>
      </p:sp>
    </p:spTree>
    <p:extLst>
      <p:ext uri="{BB962C8B-B14F-4D97-AF65-F5344CB8AC3E}">
        <p14:creationId xmlns:p14="http://schemas.microsoft.com/office/powerpoint/2010/main" val="41384407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Grp="1" noRot="1" noChangeAspect="1" noChangeArrowheads="1"/>
          </p:cNvSpPr>
          <p:nvPr>
            <p:ph type="sldImg"/>
          </p:nvPr>
        </p:nvSpPr>
        <p:spPr bwMode="auto">
          <a:xfrm>
            <a:off x="952500" y="685800"/>
            <a:ext cx="4953000" cy="3429000"/>
          </a:xfrm>
          <a:prstGeom prst="rect">
            <a:avLst/>
          </a:prstGeom>
          <a:solidFill>
            <a:srgbClr val="FFFFFF"/>
          </a:solidFill>
          <a:ln>
            <a:solidFill>
              <a:srgbClr val="000000"/>
            </a:solidFill>
            <a:miter lim="800000"/>
            <a:headEnd/>
            <a:tailEnd/>
          </a:ln>
        </p:spPr>
      </p:sp>
      <p:sp>
        <p:nvSpPr>
          <p:cNvPr id="52226"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Due to the utilization of the local-pref attribute, some paths on the Internet are longer than their optimum length, see :</a:t>
            </a: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endParaRPr lang="en-US" sz="1400">
              <a:solidFill>
                <a:srgbClr val="000000"/>
              </a:solidFill>
              <a:latin typeface="Helvetica" charset="0"/>
              <a:cs typeface="Helvetica" charset="0"/>
              <a:sym typeface="Helvetica" charset="0"/>
            </a:endParaRP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Lixin Gao and Feng Wang , The Extent of AS Path Inflation by Routing Policies, GlobalInternet 2002 </a:t>
            </a:r>
          </a:p>
        </p:txBody>
      </p:sp>
    </p:spTree>
    <p:extLst>
      <p:ext uri="{BB962C8B-B14F-4D97-AF65-F5344CB8AC3E}">
        <p14:creationId xmlns:p14="http://schemas.microsoft.com/office/powerpoint/2010/main" val="1888767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Grp="1" noRot="1" noChangeAspect="1" noChangeArrowheads="1"/>
          </p:cNvSpPr>
          <p:nvPr>
            <p:ph type="sldImg"/>
          </p:nvPr>
        </p:nvSpPr>
        <p:spPr bwMode="auto">
          <a:xfrm>
            <a:off x="952500" y="685800"/>
            <a:ext cx="4953000" cy="3429000"/>
          </a:xfrm>
          <a:prstGeom prst="rect">
            <a:avLst/>
          </a:prstGeom>
          <a:solidFill>
            <a:srgbClr val="FFFFFF"/>
          </a:solidFill>
          <a:ln>
            <a:solidFill>
              <a:srgbClr val="000000"/>
            </a:solidFill>
            <a:miter lim="800000"/>
            <a:headEnd/>
            <a:tailEnd/>
          </a:ln>
        </p:spPr>
      </p:sp>
      <p:sp>
        <p:nvSpPr>
          <p:cNvPr id="52226"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Due to the utilization of the local-pref attribute, some paths on the Internet are longer than their optimum length, see :</a:t>
            </a: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endParaRPr lang="en-US" sz="1400">
              <a:solidFill>
                <a:srgbClr val="000000"/>
              </a:solidFill>
              <a:latin typeface="Helvetica" charset="0"/>
              <a:cs typeface="Helvetica" charset="0"/>
              <a:sym typeface="Helvetica" charset="0"/>
            </a:endParaRP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Lixin Gao and Feng Wang , The Extent of AS Path Inflation by Routing Policies, GlobalInternet 2002 </a:t>
            </a:r>
          </a:p>
        </p:txBody>
      </p:sp>
    </p:spTree>
    <p:extLst>
      <p:ext uri="{BB962C8B-B14F-4D97-AF65-F5344CB8AC3E}">
        <p14:creationId xmlns:p14="http://schemas.microsoft.com/office/powerpoint/2010/main" val="17187801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0178"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This local-pref settings corresponds to the economical relationships between the various ASes. </a:t>
            </a: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Since AS1 is paid to carry packets towards Cust1 and Cust2, it will select a route towards those networks whenever possible.</a:t>
            </a: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Since AS1 does not need to  pay to carry packets towards Peer1-4, AS1 will select a route towards those networks whenever possible.</a:t>
            </a: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AS1 will only utilize the routes receive from its providers when there is no other choice.</a:t>
            </a: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endParaRPr lang="en-US" sz="1400">
              <a:solidFill>
                <a:srgbClr val="000000"/>
              </a:solidFill>
              <a:latin typeface="Helvetica" charset="0"/>
              <a:cs typeface="Helvetica" charset="0"/>
              <a:sym typeface="Helvetica" charset="0"/>
            </a:endParaRP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It is shown in the following papers that this way of utilizing the local-pref attribute leads to stable BGP routes :</a:t>
            </a: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Lixin Gao, Timothy G. Griffin, and Jennifer Rexford, "Inherently safe backup</a:t>
            </a: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routing with BGP," Proc. IEEE INFOCOM, April 2001 </a:t>
            </a: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Lixin Gao and Jennifer Rexford, "Stable Internet routing without global</a:t>
            </a: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coordination," IEEE/ACM Transactions on Networking, December 2001, pp.</a:t>
            </a: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681-692 </a:t>
            </a: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endParaRPr lang="en-US" sz="1400">
              <a:solidFill>
                <a:srgbClr val="000000"/>
              </a:solidFill>
              <a:latin typeface="Helvetica" charset="0"/>
              <a:cs typeface="Helvetica" charset="0"/>
              <a:sym typeface="Helvetica" charset="0"/>
            </a:endParaRP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The RPSL policy of AS1 could be as follows :</a:t>
            </a: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b="1">
                <a:solidFill>
                  <a:srgbClr val="000000"/>
                </a:solidFill>
                <a:latin typeface="Helvetica" charset="0"/>
                <a:cs typeface="Helvetica" charset="0"/>
                <a:sym typeface="Helvetica" charset="0"/>
              </a:rPr>
              <a:t>RPSL policy for AS1</a:t>
            </a: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aut-num: AS1</a:t>
            </a: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import: 	from  Cust1 action set localpref=200; accept Cust1</a:t>
            </a: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	from  Cust2 action set localpref=200; accept Cust2</a:t>
            </a: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	from  Peer1 action set localpref=150; accept Peer1</a:t>
            </a: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	from  Peer2 action set localpref=160; accept Peer2</a:t>
            </a: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	from  Peer3 action set localpref=170; accept Peer3</a:t>
            </a: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                 	from  Peer4 action set localpref=180; accept Peer4</a:t>
            </a: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            	from  Prov1 action set localpref=100; accept ANY</a:t>
            </a: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	from  Prov2 action set localpref=100; accept ANY</a:t>
            </a: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            </a:t>
            </a:r>
          </a:p>
        </p:txBody>
      </p:sp>
    </p:spTree>
    <p:extLst>
      <p:ext uri="{BB962C8B-B14F-4D97-AF65-F5344CB8AC3E}">
        <p14:creationId xmlns:p14="http://schemas.microsoft.com/office/powerpoint/2010/main" val="9531717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Grp="1" noRot="1" noChangeAspect="1" noChangeArrowheads="1"/>
          </p:cNvSpPr>
          <p:nvPr>
            <p:ph type="sldImg"/>
          </p:nvPr>
        </p:nvSpPr>
        <p:spPr bwMode="auto">
          <a:xfrm>
            <a:off x="952500" y="685800"/>
            <a:ext cx="4953000" cy="3429000"/>
          </a:xfrm>
          <a:prstGeom prst="rect">
            <a:avLst/>
          </a:prstGeom>
          <a:solidFill>
            <a:srgbClr val="FFFFFF"/>
          </a:solidFill>
          <a:ln>
            <a:solidFill>
              <a:srgbClr val="000000"/>
            </a:solidFill>
            <a:miter lim="800000"/>
            <a:headEnd/>
            <a:tailEnd/>
          </a:ln>
        </p:spPr>
      </p:sp>
      <p:sp>
        <p:nvSpPr>
          <p:cNvPr id="52226"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Due to the utilization of the local-pref attribute, some paths on the Internet are longer than their optimum length, see :</a:t>
            </a: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endParaRPr lang="en-US" sz="1400">
              <a:solidFill>
                <a:srgbClr val="000000"/>
              </a:solidFill>
              <a:latin typeface="Helvetica" charset="0"/>
              <a:cs typeface="Helvetica" charset="0"/>
              <a:sym typeface="Helvetica" charset="0"/>
            </a:endParaRP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Lixin Gao and Feng Wang , The Extent of AS Path Inflation by Routing Policies, GlobalInternet 2002 </a:t>
            </a:r>
          </a:p>
        </p:txBody>
      </p:sp>
    </p:spTree>
    <p:extLst>
      <p:ext uri="{BB962C8B-B14F-4D97-AF65-F5344CB8AC3E}">
        <p14:creationId xmlns:p14="http://schemas.microsoft.com/office/powerpoint/2010/main" val="3131557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5058"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RFC2453 RIP Version 2. G. Malkin. November 1998</a:t>
            </a: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endParaRPr lang="en-US" sz="1400">
              <a:solidFill>
                <a:srgbClr val="000000"/>
              </a:solidFill>
              <a:latin typeface="Helvetica" charset="0"/>
              <a:cs typeface="Helvetica" charset="0"/>
              <a:sym typeface="Helvetica" charset="0"/>
            </a:endParaRP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endParaRPr lang="en-US" sz="1400">
              <a:solidFill>
                <a:srgbClr val="000000"/>
              </a:solidFill>
              <a:latin typeface="Helvetica" charset="0"/>
              <a:cs typeface="Helvetica" charset="0"/>
              <a:sym typeface="Helvetica" charset="0"/>
            </a:endParaRP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Gary Malkin, RIP : an intra-domain routing protocol, Addison-Wesley, 2002 </a:t>
            </a: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endParaRPr lang="en-US" sz="1400">
              <a:solidFill>
                <a:srgbClr val="000000"/>
              </a:solidFill>
              <a:latin typeface="Helvetica" charset="0"/>
              <a:cs typeface="Helvetica" charset="0"/>
              <a:sym typeface="Helvetica" charset="0"/>
            </a:endParaRP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endParaRPr lang="en-US" sz="1400">
              <a:solidFill>
                <a:srgbClr val="000000"/>
              </a:solidFill>
              <a:latin typeface="Helvetica" charset="0"/>
              <a:cs typeface="Helvetica" charset="0"/>
              <a:sym typeface="Helvetica"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Grp="1" noRot="1" noChangeAspect="1" noChangeArrowheads="1"/>
          </p:cNvSpPr>
          <p:nvPr>
            <p:ph type="sldImg"/>
          </p:nvPr>
        </p:nvSpPr>
        <p:spPr bwMode="auto">
          <a:xfrm>
            <a:off x="952500" y="685800"/>
            <a:ext cx="4953000" cy="3429000"/>
          </a:xfrm>
          <a:prstGeom prst="rect">
            <a:avLst/>
          </a:prstGeom>
          <a:solidFill>
            <a:srgbClr val="FFFFFF"/>
          </a:solidFill>
          <a:ln>
            <a:solidFill>
              <a:srgbClr val="000000"/>
            </a:solidFill>
            <a:miter lim="800000"/>
            <a:headEnd/>
            <a:tailEnd/>
          </a:ln>
        </p:spPr>
      </p:sp>
      <p:sp>
        <p:nvSpPr>
          <p:cNvPr id="55298"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See :</a:t>
            </a: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endParaRPr lang="en-US" sz="1400">
              <a:solidFill>
                <a:srgbClr val="000000"/>
              </a:solidFill>
              <a:latin typeface="Helvetica" charset="0"/>
              <a:cs typeface="Helvetica" charset="0"/>
              <a:sym typeface="Helvetica" charset="0"/>
            </a:endParaRP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 L. Subramanian, S. Agarwal, J. Rexford, and RH Katz. Characterizing the Internet hierarchy from multiple vantage points. In IEEE INFOCOM, 2002</a:t>
            </a:r>
            <a:br>
              <a:rPr lang="en-US" sz="1400">
                <a:solidFill>
                  <a:srgbClr val="000000"/>
                </a:solidFill>
                <a:latin typeface="Helvetica" charset="0"/>
                <a:cs typeface="Helvetica" charset="0"/>
                <a:sym typeface="Helvetica" charset="0"/>
              </a:rPr>
            </a:br>
            <a:endParaRPr lang="en-US" sz="1400">
              <a:solidFill>
                <a:srgbClr val="000000"/>
              </a:solidFill>
              <a:latin typeface="Helvetica" charset="0"/>
              <a:cs typeface="Helvetica" charset="0"/>
              <a:sym typeface="Helvetica" charset="0"/>
            </a:endParaRPr>
          </a:p>
        </p:txBody>
      </p:sp>
    </p:spTree>
    <p:extLst>
      <p:ext uri="{BB962C8B-B14F-4D97-AF65-F5344CB8AC3E}">
        <p14:creationId xmlns:p14="http://schemas.microsoft.com/office/powerpoint/2010/main" val="3637640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202"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endParaRPr lang="en-US" sz="1400">
              <a:solidFill>
                <a:srgbClr val="000000"/>
              </a:solidFill>
              <a:latin typeface="Helvetica" charset="0"/>
              <a:cs typeface="Helvetica" charset="0"/>
              <a:sym typeface="Helvetica" charset="0"/>
            </a:endParaRP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RFC2328 OSPF Version 2. J. Moy. April 1998.</a:t>
            </a: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endParaRPr lang="en-US" sz="1400">
              <a:solidFill>
                <a:srgbClr val="000000"/>
              </a:solidFill>
              <a:latin typeface="Helvetica" charset="0"/>
              <a:cs typeface="Helvetica" charset="0"/>
              <a:sym typeface="Helvetica" charset="0"/>
            </a:endParaRP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J. Moy, OSPF: Anatomy of an Internet Routing Protocol, Addison Wesley, 1998</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1442"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For more information on the organization of the Internet, see : </a:t>
            </a: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endParaRPr lang="en-US" sz="1400">
              <a:solidFill>
                <a:srgbClr val="000000"/>
              </a:solidFill>
              <a:latin typeface="Helvetica" charset="0"/>
              <a:cs typeface="Helvetica" charset="0"/>
              <a:sym typeface="Helvetica" charset="0"/>
            </a:endParaRP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G. Huston, Peerings and settlements, Internet Protocol Journal, Vol. 2, N1 et 2, 1999,</a:t>
            </a:r>
            <a:br>
              <a:rPr lang="en-US" sz="1400">
                <a:solidFill>
                  <a:srgbClr val="000000"/>
                </a:solidFill>
                <a:latin typeface="Helvetica" charset="0"/>
                <a:cs typeface="Helvetica" charset="0"/>
                <a:sym typeface="Helvetica" charset="0"/>
              </a:rPr>
            </a:br>
            <a:r>
              <a:rPr lang="en-US" sz="1400" u="sng">
                <a:solidFill>
                  <a:srgbClr val="CCCCFF"/>
                </a:solidFill>
                <a:latin typeface="Helvetica" charset="0"/>
                <a:cs typeface="Helvetica" charset="0"/>
                <a:sym typeface="Helvetica" charset="0"/>
                <a:hlinkClick r:id="rId3"/>
              </a:rPr>
              <a:t>http://www.cisco.com/warp/public/759/ipj_Volume2.html</a:t>
            </a:r>
            <a:endParaRPr lang="en-US" sz="1400" u="sng">
              <a:solidFill>
                <a:srgbClr val="CCCCFF"/>
              </a:solidFill>
              <a:latin typeface="Helvetica" charset="0"/>
              <a:cs typeface="Helvetica" charset="0"/>
              <a:sym typeface="Helvetica" charset="0"/>
            </a:endParaRP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endParaRPr lang="en-US" sz="1400">
              <a:solidFill>
                <a:srgbClr val="000000"/>
              </a:solidFill>
              <a:latin typeface="Helvetica" charset="0"/>
              <a:cs typeface="Helvetica" charset="0"/>
              <a:sym typeface="Helvetica" charset="0"/>
            </a:endParaRP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For more information on interconnection points or Internet exchanges, see :</a:t>
            </a: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endParaRPr lang="en-US" sz="1400">
              <a:solidFill>
                <a:srgbClr val="000000"/>
              </a:solidFill>
              <a:latin typeface="Helvetica" charset="0"/>
              <a:cs typeface="Helvetica" charset="0"/>
              <a:sym typeface="Helvetica" charset="0"/>
            </a:endParaRP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http:</a:t>
            </a:r>
            <a:r>
              <a:rPr lang="en-US" sz="1400" u="sng">
                <a:solidFill>
                  <a:srgbClr val="CCCCFF"/>
                </a:solidFill>
                <a:latin typeface="Helvetica" charset="0"/>
                <a:cs typeface="Helvetica" charset="0"/>
                <a:sym typeface="Helvetica" charset="0"/>
              </a:rPr>
              <a:t>//www.euro-ix.net/</a:t>
            </a: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u="sng">
                <a:solidFill>
                  <a:srgbClr val="CCCCFF"/>
                </a:solidFill>
                <a:latin typeface="Helvetica" charset="0"/>
                <a:cs typeface="Helvetica" charset="0"/>
                <a:sym typeface="Helvetica" charset="0"/>
              </a:rPr>
              <a:t>http://www.ripe.net/ripe/wg/eix/in</a:t>
            </a:r>
            <a:r>
              <a:rPr lang="en-US" sz="1400" u="sng">
                <a:solidFill>
                  <a:srgbClr val="CCCCFF"/>
                </a:solidFill>
                <a:latin typeface="Helvetica" charset="0"/>
                <a:cs typeface="Helvetica" charset="0"/>
                <a:sym typeface="Helvetica" charset="0"/>
                <a:hlinkClick r:id="rId4" invalidUrl="/" action="ppaction://hlinkfile"/>
              </a:rPr>
              <a:t>dex.html</a:t>
            </a: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u="sng">
                <a:solidFill>
                  <a:srgbClr val="CCCCFF"/>
                </a:solidFill>
                <a:latin typeface="Helvetica" charset="0"/>
                <a:cs typeface="Helvetica" charset="0"/>
                <a:sym typeface="Helvetica" charset="0"/>
                <a:hlinkClick r:id="rId5" invalidUrl="/" action="ppaction://hlinkfile"/>
              </a:rPr>
              <a:t>http://ww</a:t>
            </a:r>
            <a:r>
              <a:rPr lang="en-US" sz="1400" u="sng">
                <a:solidFill>
                  <a:srgbClr val="CCCCFF"/>
                </a:solidFill>
                <a:latin typeface="Helvetica" charset="0"/>
                <a:cs typeface="Helvetica" charset="0"/>
                <a:sym typeface="Helvetica" charset="0"/>
              </a:rPr>
              <a:t>w.ep.net/ep-main.ht</a:t>
            </a:r>
            <a:r>
              <a:rPr lang="en-US" sz="1400" u="sng">
                <a:solidFill>
                  <a:srgbClr val="CCCCFF"/>
                </a:solidFill>
                <a:latin typeface="Helvetica" charset="0"/>
                <a:cs typeface="Helvetica" charset="0"/>
                <a:sym typeface="Helvetica" charset="0"/>
                <a:hlinkClick r:id="rId6"/>
              </a:rPr>
              <a:t>ml</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8610"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pPr marL="2135188" indent="-557213">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On link AS7-AS4</a:t>
            </a:r>
          </a:p>
          <a:p>
            <a:pPr marL="2135188" indent="-557213">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AS7 advertises its own routes to AS4</a:t>
            </a:r>
          </a:p>
          <a:p>
            <a:pPr marL="2135188" indent="-557213">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AS4 advertises to AS7 the routes that allow to reach the entire Internet </a:t>
            </a:r>
          </a:p>
          <a:p>
            <a:pPr marL="2135188" indent="-557213">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On link AS4-AS2</a:t>
            </a:r>
          </a:p>
          <a:p>
            <a:pPr marL="2135188" indent="-557213">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AS4  advertises its own routes and the routes belonging to AS7</a:t>
            </a:r>
          </a:p>
          <a:p>
            <a:pPr marL="2135188" indent="-557213">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AS2 advertises the routes that allow to reach the entire Internet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0658"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pPr marL="1762125" indent="-557213">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On link AS3-AS4</a:t>
            </a:r>
          </a:p>
          <a:p>
            <a:pPr marL="1762125" indent="-557213">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AS3 advertises its internal routes</a:t>
            </a:r>
          </a:p>
          <a:p>
            <a:pPr marL="1762125" indent="-557213">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AS4  advertises its internal routes and the routes learned from AS7 (its customer) </a:t>
            </a:r>
          </a:p>
          <a:p>
            <a:pPr marL="1762125" indent="-557213">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On link AS1-AS2</a:t>
            </a:r>
          </a:p>
          <a:p>
            <a:pPr marL="1762125" indent="-557213">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AS1 advertises its internal routes and the routes received from AS3 and AS4 (its customers) </a:t>
            </a:r>
          </a:p>
          <a:p>
            <a:pPr marL="1762125" indent="-557213">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AS2  advertises its internal routes and the routes learned from AS74(its customer)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4754"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RFC 2622 Routing Policy Specification Language (RPSL). C. Alaettinoglu, C.</a:t>
            </a: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     Villamizar, E. Gerich, D. Kessens, D. Meyer, T. Bates, D. Karrenberg,</a:t>
            </a: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     M. Terpstra. June 1999.</a:t>
            </a: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endParaRPr lang="en-US" sz="1400">
              <a:solidFill>
                <a:srgbClr val="000000"/>
              </a:solidFill>
              <a:latin typeface="Helvetica" charset="0"/>
              <a:cs typeface="Helvetica" charset="0"/>
              <a:sym typeface="Helvetica" charset="0"/>
            </a:endParaRP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RFC 2650 Using RPSL in Practice. D. Meyer, J. Schmitz, C. Orange, M.</a:t>
            </a: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     Prior, C. Alaettinoglu. August 1999.</a:t>
            </a: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endParaRPr lang="en-US" sz="1400">
              <a:solidFill>
                <a:srgbClr val="000000"/>
              </a:solidFill>
              <a:latin typeface="Helvetica" charset="0"/>
              <a:cs typeface="Helvetica" charset="0"/>
              <a:sym typeface="Helvetica" charset="0"/>
            </a:endParaRP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Internet Routing Registries contain the routing policies of various ISPs, see :</a:t>
            </a: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endParaRPr lang="en-US" sz="1400">
              <a:solidFill>
                <a:srgbClr val="000000"/>
              </a:solidFill>
              <a:latin typeface="Helvetica" charset="0"/>
              <a:cs typeface="Helvetica" charset="0"/>
              <a:sym typeface="Helvetica" charset="0"/>
            </a:endParaRP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u="sng">
                <a:solidFill>
                  <a:srgbClr val="CCCCFF"/>
                </a:solidFill>
                <a:latin typeface="Helvetica" charset="0"/>
                <a:cs typeface="Helvetica" charset="0"/>
                <a:sym typeface="Helvetica" charset="0"/>
                <a:hlinkClick r:id="rId3"/>
              </a:rPr>
              <a:t>http://www.ripe.net/ripencc/pub-services/whois.html</a:t>
            </a:r>
            <a:endParaRPr lang="en-US" sz="1400" u="sng">
              <a:solidFill>
                <a:srgbClr val="CCCCFF"/>
              </a:solidFill>
              <a:latin typeface="Helvetica" charset="0"/>
              <a:cs typeface="Helvetica" charset="0"/>
              <a:sym typeface="Helvetica" charset="0"/>
            </a:endParaRP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u="sng">
                <a:solidFill>
                  <a:srgbClr val="CCCCFF"/>
                </a:solidFill>
                <a:latin typeface="Helvetica" charset="0"/>
                <a:cs typeface="Helvetica" charset="0"/>
                <a:sym typeface="Helvetica" charset="0"/>
              </a:rPr>
              <a:t>http://www.arin.net/whois/index.html</a:t>
            </a: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u="sng">
                <a:solidFill>
                  <a:srgbClr val="CCCCFF"/>
                </a:solidFill>
                <a:latin typeface="Helvetica" charset="0"/>
                <a:cs typeface="Helvetica" charset="0"/>
                <a:sym typeface="Helvetica" charset="0"/>
              </a:rPr>
              <a:t>http://www.apn</a:t>
            </a:r>
            <a:r>
              <a:rPr lang="en-US" sz="1400" u="sng">
                <a:solidFill>
                  <a:srgbClr val="CCCCFF"/>
                </a:solidFill>
                <a:latin typeface="Helvetica" charset="0"/>
                <a:cs typeface="Helvetica" charset="0"/>
                <a:sym typeface="Helvetica" charset="0"/>
                <a:hlinkClick r:id="rId4"/>
              </a:rPr>
              <a:t>ic.net/apnic-bin/whois.pl</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2946"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pPr>
              <a:lnSpc>
                <a:spcPct val="84000"/>
              </a:lnSpc>
              <a:tabLst>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If link AS10-AS20 goes down, AS20 will not consider anymore the path learned from AS10. It will thus remove this path from its routing table and will instead select the path learned from AS40. This will force AS20 to send the following UPDATE to AS30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2226"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Due to the utilization of the local-pref attribute, some paths on the Internet are longer than their optimum length, see :</a:t>
            </a: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endParaRPr lang="en-US" sz="1400">
              <a:solidFill>
                <a:srgbClr val="000000"/>
              </a:solidFill>
              <a:latin typeface="Helvetica" charset="0"/>
              <a:cs typeface="Helvetica" charset="0"/>
              <a:sym typeface="Helvetica" charset="0"/>
            </a:endParaRPr>
          </a:p>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1400">
                <a:solidFill>
                  <a:srgbClr val="000000"/>
                </a:solidFill>
                <a:latin typeface="Helvetica" charset="0"/>
                <a:cs typeface="Helvetica" charset="0"/>
                <a:sym typeface="Helvetica" charset="0"/>
              </a:rPr>
              <a:t>Lixin Gao and Feng Wang , The Extent of AS Path Inflation by Routing Policies, GlobalInternet 2002 </a:t>
            </a:r>
          </a:p>
        </p:txBody>
      </p:sp>
    </p:spTree>
    <p:extLst>
      <p:ext uri="{BB962C8B-B14F-4D97-AF65-F5344CB8AC3E}">
        <p14:creationId xmlns:p14="http://schemas.microsoft.com/office/powerpoint/2010/main" val="1719505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p:spPr>
        <p:txBody>
          <a:bodyPr/>
          <a:lstStyle/>
          <a:p>
            <a:r>
              <a:rPr lang="nl-BE"/>
              <a:t>Cliquez et modifiez le titre</a:t>
            </a:r>
            <a:endParaRPr lang="en-GB"/>
          </a:p>
        </p:txBody>
      </p:sp>
      <p:sp>
        <p:nvSpPr>
          <p:cNvPr id="3" name="Sous-titr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a:t>Cliquez pour modifier le style des sous-titres du masque</a:t>
            </a:r>
            <a:endParaRPr lang="en-GB"/>
          </a:p>
        </p:txBody>
      </p:sp>
    </p:spTree>
    <p:extLst>
      <p:ext uri="{BB962C8B-B14F-4D97-AF65-F5344CB8AC3E}">
        <p14:creationId xmlns:p14="http://schemas.microsoft.com/office/powerpoint/2010/main" val="330435986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en-GB"/>
          </a:p>
        </p:txBody>
      </p:sp>
      <p:sp>
        <p:nvSpPr>
          <p:cNvPr id="3" name="Espace réservé du texte vertical 2"/>
          <p:cNvSpPr>
            <a:spLocks noGrp="1"/>
          </p:cNvSpPr>
          <p:nvPr>
            <p:ph type="body" orient="vert" idx="1"/>
          </p:nvPr>
        </p:nvSpPr>
        <p:spPr/>
        <p:txBody>
          <a:bodyPr vert="eaVert"/>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2721768424"/>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a:prstGeom prst="rect">
            <a:avLst/>
          </a:prstGeom>
        </p:spPr>
        <p:txBody>
          <a:bodyPr vert="horz"/>
          <a:lstStyle/>
          <a:p>
            <a:r>
              <a:rPr lang="nl-BE"/>
              <a:t>Cliquez et modifiez le titre</a:t>
            </a:r>
            <a:endParaRPr lang="en-GB"/>
          </a:p>
        </p:txBody>
      </p:sp>
      <p:sp>
        <p:nvSpPr>
          <p:cNvPr id="3" name="Sous-titr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a:t>Cliquez pour modifier le style des sous-titres du masque</a:t>
            </a:r>
            <a:endParaRPr lang="en-GB"/>
          </a:p>
        </p:txBody>
      </p:sp>
    </p:spTree>
    <p:extLst>
      <p:ext uri="{BB962C8B-B14F-4D97-AF65-F5344CB8AC3E}">
        <p14:creationId xmlns:p14="http://schemas.microsoft.com/office/powerpoint/2010/main" val="98095736"/>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a:prstGeom prst="rect">
            <a:avLst/>
          </a:prstGeom>
        </p:spPr>
        <p:txBody>
          <a:bodyPr vert="horz"/>
          <a:lstStyle/>
          <a:p>
            <a:r>
              <a:rPr lang="nl-BE"/>
              <a:t>Cliquez et modifiez le titre</a:t>
            </a:r>
            <a:endParaRPr lang="en-GB"/>
          </a:p>
        </p:txBody>
      </p:sp>
      <p:sp>
        <p:nvSpPr>
          <p:cNvPr id="3" name="Espace réservé du contenu 2"/>
          <p:cNvSpPr>
            <a:spLocks noGrp="1"/>
          </p:cNvSpPr>
          <p:nvPr>
            <p:ph idx="1"/>
          </p:nvPr>
        </p:nvSpPr>
        <p:spPr>
          <a:xfrm>
            <a:off x="650875" y="2276475"/>
            <a:ext cx="11703050" cy="6435725"/>
          </a:xfrm>
          <a:prstGeom prst="rect">
            <a:avLst/>
          </a:prstGeom>
        </p:spPr>
        <p:txBody>
          <a:bodyPr vert="horz"/>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2981359242"/>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nl-BE"/>
              <a:t>Cliquez et modifiez le titre</a:t>
            </a:r>
            <a:endParaRPr lang="en-GB"/>
          </a:p>
        </p:txBody>
      </p:sp>
      <p:sp>
        <p:nvSpPr>
          <p:cNvPr id="3" name="Espace réservé du texte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a:t>Cliquez pour modifier les styles du texte du masque</a:t>
            </a:r>
          </a:p>
        </p:txBody>
      </p:sp>
    </p:spTree>
    <p:extLst>
      <p:ext uri="{BB962C8B-B14F-4D97-AF65-F5344CB8AC3E}">
        <p14:creationId xmlns:p14="http://schemas.microsoft.com/office/powerpoint/2010/main" val="1487703885"/>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a:prstGeom prst="rect">
            <a:avLst/>
          </a:prstGeom>
        </p:spPr>
        <p:txBody>
          <a:bodyPr vert="horz"/>
          <a:lstStyle/>
          <a:p>
            <a:r>
              <a:rPr lang="nl-BE"/>
              <a:t>Cliquez et modifiez le titre</a:t>
            </a:r>
            <a:endParaRPr lang="en-GB"/>
          </a:p>
        </p:txBody>
      </p:sp>
      <p:sp>
        <p:nvSpPr>
          <p:cNvPr id="3" name="Espace réservé du contenu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
        <p:nvSpPr>
          <p:cNvPr id="4" name="Espace réservé du contenu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293652329"/>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a:prstGeom prst="rect">
            <a:avLst/>
          </a:prstGeom>
        </p:spPr>
        <p:txBody>
          <a:bodyPr vert="horz"/>
          <a:lstStyle>
            <a:lvl1pPr>
              <a:defRPr/>
            </a:lvl1pPr>
          </a:lstStyle>
          <a:p>
            <a:r>
              <a:rPr lang="nl-BE"/>
              <a:t>Cliquez et modifiez le titre</a:t>
            </a:r>
            <a:endParaRPr lang="en-GB"/>
          </a:p>
        </p:txBody>
      </p:sp>
      <p:sp>
        <p:nvSpPr>
          <p:cNvPr id="3" name="Espace réservé du texte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Cliquez pour modifier les styles du texte du masque</a:t>
            </a:r>
          </a:p>
        </p:txBody>
      </p:sp>
      <p:sp>
        <p:nvSpPr>
          <p:cNvPr id="4" name="Espace réservé du contenu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
        <p:nvSpPr>
          <p:cNvPr id="5" name="Espace réservé du texte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Cliquez pour modifier les styles du texte du masque</a:t>
            </a:r>
          </a:p>
        </p:txBody>
      </p:sp>
      <p:sp>
        <p:nvSpPr>
          <p:cNvPr id="6" name="Espace réservé du contenu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2188047647"/>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a:prstGeom prst="rect">
            <a:avLst/>
          </a:prstGeom>
        </p:spPr>
        <p:txBody>
          <a:bodyPr vert="horz"/>
          <a:lstStyle/>
          <a:p>
            <a:r>
              <a:rPr lang="nl-BE"/>
              <a:t>Cliquez et modifiez le titre</a:t>
            </a:r>
            <a:endParaRPr lang="en-GB"/>
          </a:p>
        </p:txBody>
      </p:sp>
    </p:spTree>
    <p:extLst>
      <p:ext uri="{BB962C8B-B14F-4D97-AF65-F5344CB8AC3E}">
        <p14:creationId xmlns:p14="http://schemas.microsoft.com/office/powerpoint/2010/main" val="354395090"/>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329809"/>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nl-BE"/>
              <a:t>Cliquez et modifiez le titre</a:t>
            </a:r>
            <a:endParaRPr lang="en-GB"/>
          </a:p>
        </p:txBody>
      </p:sp>
      <p:sp>
        <p:nvSpPr>
          <p:cNvPr id="3" name="Espace réservé du contenu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
        <p:nvSpPr>
          <p:cNvPr id="4" name="Espace réservé du texte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Cliquez pour modifier les styles du texte du masque</a:t>
            </a:r>
          </a:p>
        </p:txBody>
      </p:sp>
    </p:spTree>
    <p:extLst>
      <p:ext uri="{BB962C8B-B14F-4D97-AF65-F5344CB8AC3E}">
        <p14:creationId xmlns:p14="http://schemas.microsoft.com/office/powerpoint/2010/main" val="1906744099"/>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nl-BE"/>
              <a:t>Cliquez et modifiez le titre</a:t>
            </a:r>
            <a:endParaRPr lang="en-GB"/>
          </a:p>
        </p:txBody>
      </p:sp>
      <p:sp>
        <p:nvSpPr>
          <p:cNvPr id="3" name="Espace réservé pour une image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Espace réservé du texte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Cliquez pour modifier les styles du texte du masque</a:t>
            </a:r>
          </a:p>
        </p:txBody>
      </p:sp>
    </p:spTree>
    <p:extLst>
      <p:ext uri="{BB962C8B-B14F-4D97-AF65-F5344CB8AC3E}">
        <p14:creationId xmlns:p14="http://schemas.microsoft.com/office/powerpoint/2010/main" val="864579897"/>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a:prstGeom prst="rect">
            <a:avLst/>
          </a:prstGeom>
        </p:spPr>
        <p:txBody>
          <a:bodyPr vert="horz"/>
          <a:lstStyle/>
          <a:p>
            <a:r>
              <a:rPr lang="nl-BE"/>
              <a:t>Cliquez et modifiez le titre</a:t>
            </a:r>
            <a:endParaRPr lang="en-GB"/>
          </a:p>
        </p:txBody>
      </p:sp>
      <p:sp>
        <p:nvSpPr>
          <p:cNvPr id="3" name="Espace réservé du texte vertical 2"/>
          <p:cNvSpPr>
            <a:spLocks noGrp="1"/>
          </p:cNvSpPr>
          <p:nvPr>
            <p:ph type="body" orient="vert" idx="1"/>
          </p:nvPr>
        </p:nvSpPr>
        <p:spPr>
          <a:xfrm>
            <a:off x="650875" y="2276475"/>
            <a:ext cx="11703050" cy="6435725"/>
          </a:xfrm>
          <a:prstGeom prst="rect">
            <a:avLst/>
          </a:prstGeom>
        </p:spPr>
        <p:txBody>
          <a:bodyPr vert="eaVert"/>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29840819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118600" y="1638300"/>
            <a:ext cx="2616200" cy="4521200"/>
          </a:xfrm>
        </p:spPr>
        <p:txBody>
          <a:bodyPr vert="eaVert"/>
          <a:lstStyle/>
          <a:p>
            <a:r>
              <a:rPr lang="nl-BE"/>
              <a:t>Cliquez et modifiez le titre</a:t>
            </a:r>
            <a:endParaRPr lang="en-GB"/>
          </a:p>
        </p:txBody>
      </p:sp>
      <p:sp>
        <p:nvSpPr>
          <p:cNvPr id="3" name="Espace réservé du texte vertical 2"/>
          <p:cNvSpPr>
            <a:spLocks noGrp="1"/>
          </p:cNvSpPr>
          <p:nvPr>
            <p:ph type="body" orient="vert" idx="1"/>
          </p:nvPr>
        </p:nvSpPr>
        <p:spPr>
          <a:xfrm>
            <a:off x="1270000" y="1638300"/>
            <a:ext cx="7696200" cy="4521200"/>
          </a:xfrm>
        </p:spPr>
        <p:txBody>
          <a:bodyPr vert="eaVert"/>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296406202"/>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428163" y="390525"/>
            <a:ext cx="2925762" cy="8321675"/>
          </a:xfrm>
          <a:prstGeom prst="rect">
            <a:avLst/>
          </a:prstGeom>
        </p:spPr>
        <p:txBody>
          <a:bodyPr vert="eaVert"/>
          <a:lstStyle/>
          <a:p>
            <a:r>
              <a:rPr lang="nl-BE"/>
              <a:t>Cliquez et modifiez le titre</a:t>
            </a:r>
            <a:endParaRPr lang="en-GB"/>
          </a:p>
        </p:txBody>
      </p:sp>
      <p:sp>
        <p:nvSpPr>
          <p:cNvPr id="3" name="Espace réservé du texte vertical 2"/>
          <p:cNvSpPr>
            <a:spLocks noGrp="1"/>
          </p:cNvSpPr>
          <p:nvPr>
            <p:ph type="body" orient="vert" idx="1"/>
          </p:nvPr>
        </p:nvSpPr>
        <p:spPr>
          <a:xfrm>
            <a:off x="650875" y="390525"/>
            <a:ext cx="8624888" cy="8321675"/>
          </a:xfrm>
          <a:prstGeom prst="rect">
            <a:avLst/>
          </a:prstGeom>
        </p:spPr>
        <p:txBody>
          <a:bodyPr vert="eaVert"/>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843741076"/>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p:spPr>
        <p:txBody>
          <a:bodyPr/>
          <a:lstStyle/>
          <a:p>
            <a:r>
              <a:rPr lang="nl-BE"/>
              <a:t>Cliquez et modifiez le titre</a:t>
            </a:r>
            <a:endParaRPr lang="en-GB"/>
          </a:p>
        </p:txBody>
      </p:sp>
      <p:sp>
        <p:nvSpPr>
          <p:cNvPr id="3" name="Sous-titr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a:t>Cliquez pour modifier le style des sous-titres du masque</a:t>
            </a:r>
            <a:endParaRPr lang="en-GB"/>
          </a:p>
        </p:txBody>
      </p:sp>
    </p:spTree>
    <p:extLst>
      <p:ext uri="{BB962C8B-B14F-4D97-AF65-F5344CB8AC3E}">
        <p14:creationId xmlns:p14="http://schemas.microsoft.com/office/powerpoint/2010/main" val="2847451423"/>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en-GB"/>
          </a:p>
        </p:txBody>
      </p:sp>
      <p:sp>
        <p:nvSpPr>
          <p:cNvPr id="3" name="Espace réservé du contenu 2"/>
          <p:cNvSpPr>
            <a:spLocks noGrp="1"/>
          </p:cNvSpPr>
          <p:nvPr>
            <p:ph idx="1"/>
          </p:nvPr>
        </p:nvSpPr>
        <p:spPr/>
        <p:txBody>
          <a:body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366539010"/>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p:spPr>
        <p:txBody>
          <a:bodyPr anchor="t"/>
          <a:lstStyle>
            <a:lvl1pPr algn="l">
              <a:defRPr sz="4000" b="1" cap="all"/>
            </a:lvl1pPr>
          </a:lstStyle>
          <a:p>
            <a:r>
              <a:rPr lang="nl-BE"/>
              <a:t>Cliquez et modifiez le titre</a:t>
            </a:r>
            <a:endParaRPr lang="en-GB"/>
          </a:p>
        </p:txBody>
      </p:sp>
      <p:sp>
        <p:nvSpPr>
          <p:cNvPr id="3" name="Espace réservé du texte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a:t>Cliquez pour modifier les styles du texte du masque</a:t>
            </a:r>
          </a:p>
        </p:txBody>
      </p:sp>
    </p:spTree>
    <p:extLst>
      <p:ext uri="{BB962C8B-B14F-4D97-AF65-F5344CB8AC3E}">
        <p14:creationId xmlns:p14="http://schemas.microsoft.com/office/powerpoint/2010/main" val="2656720526"/>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en-GB"/>
          </a:p>
        </p:txBody>
      </p:sp>
      <p:sp>
        <p:nvSpPr>
          <p:cNvPr id="3" name="Espace réservé du contenu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
        <p:nvSpPr>
          <p:cNvPr id="4" name="Espace réservé du contenu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4133267911"/>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p:spPr>
        <p:txBody>
          <a:bodyPr/>
          <a:lstStyle>
            <a:lvl1pPr>
              <a:defRPr/>
            </a:lvl1pPr>
          </a:lstStyle>
          <a:p>
            <a:r>
              <a:rPr lang="nl-BE"/>
              <a:t>Cliquez et modifiez le titre</a:t>
            </a:r>
            <a:endParaRPr lang="en-GB"/>
          </a:p>
        </p:txBody>
      </p:sp>
      <p:sp>
        <p:nvSpPr>
          <p:cNvPr id="3" name="Espace réservé du texte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Cliquez pour modifier les styles du texte du masque</a:t>
            </a:r>
          </a:p>
        </p:txBody>
      </p:sp>
      <p:sp>
        <p:nvSpPr>
          <p:cNvPr id="4" name="Espace réservé du contenu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
        <p:nvSpPr>
          <p:cNvPr id="5" name="Espace réservé du texte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Cliquez pour modifier les styles du texte du masque</a:t>
            </a:r>
          </a:p>
        </p:txBody>
      </p:sp>
      <p:sp>
        <p:nvSpPr>
          <p:cNvPr id="6" name="Espace réservé du contenu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1802974259"/>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en-GB"/>
          </a:p>
        </p:txBody>
      </p:sp>
    </p:spTree>
    <p:extLst>
      <p:ext uri="{BB962C8B-B14F-4D97-AF65-F5344CB8AC3E}">
        <p14:creationId xmlns:p14="http://schemas.microsoft.com/office/powerpoint/2010/main" val="973312812"/>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6069124"/>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p:spPr>
        <p:txBody>
          <a:bodyPr anchor="b"/>
          <a:lstStyle>
            <a:lvl1pPr algn="l">
              <a:defRPr sz="2000" b="1"/>
            </a:lvl1pPr>
          </a:lstStyle>
          <a:p>
            <a:r>
              <a:rPr lang="nl-BE"/>
              <a:t>Cliquez et modifiez le titre</a:t>
            </a:r>
            <a:endParaRPr lang="en-GB"/>
          </a:p>
        </p:txBody>
      </p:sp>
      <p:sp>
        <p:nvSpPr>
          <p:cNvPr id="3" name="Espace réservé du contenu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
        <p:nvSpPr>
          <p:cNvPr id="4" name="Espace réservé du texte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Cliquez pour modifier les styles du texte du masque</a:t>
            </a:r>
          </a:p>
        </p:txBody>
      </p:sp>
    </p:spTree>
    <p:extLst>
      <p:ext uri="{BB962C8B-B14F-4D97-AF65-F5344CB8AC3E}">
        <p14:creationId xmlns:p14="http://schemas.microsoft.com/office/powerpoint/2010/main" val="1153779552"/>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p:spPr>
        <p:txBody>
          <a:bodyPr anchor="b"/>
          <a:lstStyle>
            <a:lvl1pPr algn="l">
              <a:defRPr sz="2000" b="1"/>
            </a:lvl1pPr>
          </a:lstStyle>
          <a:p>
            <a:r>
              <a:rPr lang="nl-BE"/>
              <a:t>Cliquez et modifiez le titre</a:t>
            </a:r>
            <a:endParaRPr lang="en-GB"/>
          </a:p>
        </p:txBody>
      </p:sp>
      <p:sp>
        <p:nvSpPr>
          <p:cNvPr id="3" name="Espace réservé pour une image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Espace réservé du texte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Cliquez pour modifier les styles du texte du masque</a:t>
            </a:r>
          </a:p>
        </p:txBody>
      </p:sp>
    </p:spTree>
    <p:extLst>
      <p:ext uri="{BB962C8B-B14F-4D97-AF65-F5344CB8AC3E}">
        <p14:creationId xmlns:p14="http://schemas.microsoft.com/office/powerpoint/2010/main" val="266606582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p:spPr>
        <p:txBody>
          <a:bodyPr/>
          <a:lstStyle/>
          <a:p>
            <a:r>
              <a:rPr lang="nl-BE"/>
              <a:t>Cliquez et modifiez le titre</a:t>
            </a:r>
            <a:endParaRPr lang="en-GB"/>
          </a:p>
        </p:txBody>
      </p:sp>
      <p:sp>
        <p:nvSpPr>
          <p:cNvPr id="3" name="Sous-titr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a:t>Cliquez pour modifier le style des sous-titres du masque</a:t>
            </a:r>
            <a:endParaRPr lang="en-GB"/>
          </a:p>
        </p:txBody>
      </p:sp>
    </p:spTree>
    <p:extLst>
      <p:ext uri="{BB962C8B-B14F-4D97-AF65-F5344CB8AC3E}">
        <p14:creationId xmlns:p14="http://schemas.microsoft.com/office/powerpoint/2010/main" val="1558511923"/>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en-GB"/>
          </a:p>
        </p:txBody>
      </p:sp>
      <p:sp>
        <p:nvSpPr>
          <p:cNvPr id="3" name="Espace réservé du texte vertical 2"/>
          <p:cNvSpPr>
            <a:spLocks noGrp="1"/>
          </p:cNvSpPr>
          <p:nvPr>
            <p:ph type="body" orient="vert" idx="1"/>
          </p:nvPr>
        </p:nvSpPr>
        <p:spPr/>
        <p:txBody>
          <a:bodyPr vert="eaVert"/>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398194944"/>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118600" y="254000"/>
            <a:ext cx="2616200" cy="8229600"/>
          </a:xfrm>
        </p:spPr>
        <p:txBody>
          <a:bodyPr vert="eaVert"/>
          <a:lstStyle/>
          <a:p>
            <a:r>
              <a:rPr lang="nl-BE"/>
              <a:t>Cliquez et modifiez le titre</a:t>
            </a:r>
            <a:endParaRPr lang="en-GB"/>
          </a:p>
        </p:txBody>
      </p:sp>
      <p:sp>
        <p:nvSpPr>
          <p:cNvPr id="3" name="Espace réservé du texte vertical 2"/>
          <p:cNvSpPr>
            <a:spLocks noGrp="1"/>
          </p:cNvSpPr>
          <p:nvPr>
            <p:ph type="body" orient="vert" idx="1"/>
          </p:nvPr>
        </p:nvSpPr>
        <p:spPr>
          <a:xfrm>
            <a:off x="1270000" y="254000"/>
            <a:ext cx="7696200" cy="8229600"/>
          </a:xfrm>
        </p:spPr>
        <p:txBody>
          <a:bodyPr vert="eaVert"/>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614617869"/>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p:spPr>
        <p:txBody>
          <a:bodyPr/>
          <a:lstStyle/>
          <a:p>
            <a:r>
              <a:rPr lang="nl-BE"/>
              <a:t>Cliquez et modifiez le titre</a:t>
            </a:r>
            <a:endParaRPr lang="en-GB"/>
          </a:p>
        </p:txBody>
      </p:sp>
      <p:sp>
        <p:nvSpPr>
          <p:cNvPr id="3" name="Sous-titr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a:t>Cliquez pour modifier le style des sous-titres du masque</a:t>
            </a:r>
            <a:endParaRPr lang="en-GB"/>
          </a:p>
        </p:txBody>
      </p:sp>
    </p:spTree>
    <p:extLst>
      <p:ext uri="{BB962C8B-B14F-4D97-AF65-F5344CB8AC3E}">
        <p14:creationId xmlns:p14="http://schemas.microsoft.com/office/powerpoint/2010/main" val="1183160789"/>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en-GB"/>
          </a:p>
        </p:txBody>
      </p:sp>
      <p:sp>
        <p:nvSpPr>
          <p:cNvPr id="3" name="Espace réservé du contenu 2"/>
          <p:cNvSpPr>
            <a:spLocks noGrp="1"/>
          </p:cNvSpPr>
          <p:nvPr>
            <p:ph idx="1"/>
          </p:nvPr>
        </p:nvSpPr>
        <p:spPr/>
        <p:txBody>
          <a:body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1523912985"/>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p:spPr>
        <p:txBody>
          <a:bodyPr anchor="t"/>
          <a:lstStyle>
            <a:lvl1pPr algn="l">
              <a:defRPr sz="4000" b="1" cap="all"/>
            </a:lvl1pPr>
          </a:lstStyle>
          <a:p>
            <a:r>
              <a:rPr lang="nl-BE"/>
              <a:t>Cliquez et modifiez le titre</a:t>
            </a:r>
            <a:endParaRPr lang="en-GB"/>
          </a:p>
        </p:txBody>
      </p:sp>
      <p:sp>
        <p:nvSpPr>
          <p:cNvPr id="3" name="Espace réservé du texte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a:t>Cliquez pour modifier les styles du texte du masque</a:t>
            </a:r>
          </a:p>
        </p:txBody>
      </p:sp>
    </p:spTree>
    <p:extLst>
      <p:ext uri="{BB962C8B-B14F-4D97-AF65-F5344CB8AC3E}">
        <p14:creationId xmlns:p14="http://schemas.microsoft.com/office/powerpoint/2010/main" val="917800558"/>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en-GB"/>
          </a:p>
        </p:txBody>
      </p:sp>
      <p:sp>
        <p:nvSpPr>
          <p:cNvPr id="3" name="Espace réservé du contenu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
        <p:nvSpPr>
          <p:cNvPr id="4" name="Espace réservé du contenu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288866122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p:spPr>
        <p:txBody>
          <a:bodyPr/>
          <a:lstStyle>
            <a:lvl1pPr>
              <a:defRPr/>
            </a:lvl1pPr>
          </a:lstStyle>
          <a:p>
            <a:r>
              <a:rPr lang="nl-BE"/>
              <a:t>Cliquez et modifiez le titre</a:t>
            </a:r>
            <a:endParaRPr lang="en-GB"/>
          </a:p>
        </p:txBody>
      </p:sp>
      <p:sp>
        <p:nvSpPr>
          <p:cNvPr id="3" name="Espace réservé du texte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Cliquez pour modifier les styles du texte du masque</a:t>
            </a:r>
          </a:p>
        </p:txBody>
      </p:sp>
      <p:sp>
        <p:nvSpPr>
          <p:cNvPr id="4" name="Espace réservé du contenu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
        <p:nvSpPr>
          <p:cNvPr id="5" name="Espace réservé du texte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Cliquez pour modifier les styles du texte du masque</a:t>
            </a:r>
          </a:p>
        </p:txBody>
      </p:sp>
      <p:sp>
        <p:nvSpPr>
          <p:cNvPr id="6" name="Espace réservé du contenu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3567178529"/>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en-GB"/>
          </a:p>
        </p:txBody>
      </p:sp>
    </p:spTree>
    <p:extLst>
      <p:ext uri="{BB962C8B-B14F-4D97-AF65-F5344CB8AC3E}">
        <p14:creationId xmlns:p14="http://schemas.microsoft.com/office/powerpoint/2010/main" val="604647832"/>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9648858"/>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p:spPr>
        <p:txBody>
          <a:bodyPr anchor="b"/>
          <a:lstStyle>
            <a:lvl1pPr algn="l">
              <a:defRPr sz="2000" b="1"/>
            </a:lvl1pPr>
          </a:lstStyle>
          <a:p>
            <a:r>
              <a:rPr lang="nl-BE"/>
              <a:t>Cliquez et modifiez le titre</a:t>
            </a:r>
            <a:endParaRPr lang="en-GB"/>
          </a:p>
        </p:txBody>
      </p:sp>
      <p:sp>
        <p:nvSpPr>
          <p:cNvPr id="3" name="Espace réservé du contenu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
        <p:nvSpPr>
          <p:cNvPr id="4" name="Espace réservé du texte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Cliquez pour modifier les styles du texte du masque</a:t>
            </a:r>
          </a:p>
        </p:txBody>
      </p:sp>
    </p:spTree>
    <p:extLst>
      <p:ext uri="{BB962C8B-B14F-4D97-AF65-F5344CB8AC3E}">
        <p14:creationId xmlns:p14="http://schemas.microsoft.com/office/powerpoint/2010/main" val="217173427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en-GB"/>
          </a:p>
        </p:txBody>
      </p:sp>
      <p:sp>
        <p:nvSpPr>
          <p:cNvPr id="3" name="Espace réservé du contenu 2"/>
          <p:cNvSpPr>
            <a:spLocks noGrp="1"/>
          </p:cNvSpPr>
          <p:nvPr>
            <p:ph idx="1"/>
          </p:nvPr>
        </p:nvSpPr>
        <p:spPr/>
        <p:txBody>
          <a:body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612982355"/>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p:spPr>
        <p:txBody>
          <a:bodyPr anchor="b"/>
          <a:lstStyle>
            <a:lvl1pPr algn="l">
              <a:defRPr sz="2000" b="1"/>
            </a:lvl1pPr>
          </a:lstStyle>
          <a:p>
            <a:r>
              <a:rPr lang="nl-BE"/>
              <a:t>Cliquez et modifiez le titre</a:t>
            </a:r>
            <a:endParaRPr lang="en-GB"/>
          </a:p>
        </p:txBody>
      </p:sp>
      <p:sp>
        <p:nvSpPr>
          <p:cNvPr id="3" name="Espace réservé pour une image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Espace réservé du texte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Cliquez pour modifier les styles du texte du masque</a:t>
            </a:r>
          </a:p>
        </p:txBody>
      </p:sp>
    </p:spTree>
    <p:extLst>
      <p:ext uri="{BB962C8B-B14F-4D97-AF65-F5344CB8AC3E}">
        <p14:creationId xmlns:p14="http://schemas.microsoft.com/office/powerpoint/2010/main" val="2701688879"/>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en-GB"/>
          </a:p>
        </p:txBody>
      </p:sp>
      <p:sp>
        <p:nvSpPr>
          <p:cNvPr id="3" name="Espace réservé du texte vertical 2"/>
          <p:cNvSpPr>
            <a:spLocks noGrp="1"/>
          </p:cNvSpPr>
          <p:nvPr>
            <p:ph type="body" orient="vert" idx="1"/>
          </p:nvPr>
        </p:nvSpPr>
        <p:spPr/>
        <p:txBody>
          <a:bodyPr vert="eaVert"/>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815807213"/>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118600" y="254000"/>
            <a:ext cx="2616200" cy="8229600"/>
          </a:xfrm>
        </p:spPr>
        <p:txBody>
          <a:bodyPr vert="eaVert"/>
          <a:lstStyle/>
          <a:p>
            <a:r>
              <a:rPr lang="nl-BE"/>
              <a:t>Cliquez et modifiez le titre</a:t>
            </a:r>
            <a:endParaRPr lang="en-GB"/>
          </a:p>
        </p:txBody>
      </p:sp>
      <p:sp>
        <p:nvSpPr>
          <p:cNvPr id="3" name="Espace réservé du texte vertical 2"/>
          <p:cNvSpPr>
            <a:spLocks noGrp="1"/>
          </p:cNvSpPr>
          <p:nvPr>
            <p:ph type="body" orient="vert" idx="1"/>
          </p:nvPr>
        </p:nvSpPr>
        <p:spPr>
          <a:xfrm>
            <a:off x="1270000" y="254000"/>
            <a:ext cx="7696200" cy="8229600"/>
          </a:xfrm>
        </p:spPr>
        <p:txBody>
          <a:bodyPr vert="eaVert"/>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1317060014"/>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p:spPr>
        <p:txBody>
          <a:bodyPr/>
          <a:lstStyle/>
          <a:p>
            <a:r>
              <a:rPr lang="nl-BE"/>
              <a:t>Cliquez et modifiez le titre</a:t>
            </a:r>
            <a:endParaRPr lang="en-GB"/>
          </a:p>
        </p:txBody>
      </p:sp>
      <p:sp>
        <p:nvSpPr>
          <p:cNvPr id="3" name="Sous-titr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a:t>Cliquez pour modifier le style des sous-titres du masque</a:t>
            </a:r>
            <a:endParaRPr lang="en-GB"/>
          </a:p>
        </p:txBody>
      </p:sp>
    </p:spTree>
    <p:extLst>
      <p:ext uri="{BB962C8B-B14F-4D97-AF65-F5344CB8AC3E}">
        <p14:creationId xmlns:p14="http://schemas.microsoft.com/office/powerpoint/2010/main" val="3945978627"/>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en-GB"/>
          </a:p>
        </p:txBody>
      </p:sp>
      <p:sp>
        <p:nvSpPr>
          <p:cNvPr id="3" name="Espace réservé du contenu 2"/>
          <p:cNvSpPr>
            <a:spLocks noGrp="1"/>
          </p:cNvSpPr>
          <p:nvPr>
            <p:ph idx="1"/>
          </p:nvPr>
        </p:nvSpPr>
        <p:spPr/>
        <p:txBody>
          <a:body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3585369519"/>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p:spPr>
        <p:txBody>
          <a:bodyPr anchor="t"/>
          <a:lstStyle>
            <a:lvl1pPr algn="l">
              <a:defRPr sz="4000" b="1" cap="all"/>
            </a:lvl1pPr>
          </a:lstStyle>
          <a:p>
            <a:r>
              <a:rPr lang="nl-BE"/>
              <a:t>Cliquez et modifiez le titre</a:t>
            </a:r>
            <a:endParaRPr lang="en-GB"/>
          </a:p>
        </p:txBody>
      </p:sp>
      <p:sp>
        <p:nvSpPr>
          <p:cNvPr id="3" name="Espace réservé du texte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a:t>Cliquez pour modifier les styles du texte du masque</a:t>
            </a:r>
          </a:p>
        </p:txBody>
      </p:sp>
    </p:spTree>
    <p:extLst>
      <p:ext uri="{BB962C8B-B14F-4D97-AF65-F5344CB8AC3E}">
        <p14:creationId xmlns:p14="http://schemas.microsoft.com/office/powerpoint/2010/main" val="2305410896"/>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en-GB"/>
          </a:p>
        </p:txBody>
      </p:sp>
      <p:sp>
        <p:nvSpPr>
          <p:cNvPr id="3" name="Espace réservé du contenu 2"/>
          <p:cNvSpPr>
            <a:spLocks noGrp="1"/>
          </p:cNvSpPr>
          <p:nvPr>
            <p:ph sz="half" idx="1"/>
          </p:nvPr>
        </p:nvSpPr>
        <p:spPr>
          <a:xfrm>
            <a:off x="77724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
        <p:nvSpPr>
          <p:cNvPr id="4" name="Espace réservé du contenu 3"/>
          <p:cNvSpPr>
            <a:spLocks noGrp="1"/>
          </p:cNvSpPr>
          <p:nvPr>
            <p:ph sz="half" idx="2"/>
          </p:nvPr>
        </p:nvSpPr>
        <p:spPr>
          <a:xfrm>
            <a:off x="98298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104989062"/>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p:spPr>
        <p:txBody>
          <a:bodyPr/>
          <a:lstStyle>
            <a:lvl1pPr>
              <a:defRPr/>
            </a:lvl1pPr>
          </a:lstStyle>
          <a:p>
            <a:r>
              <a:rPr lang="nl-BE"/>
              <a:t>Cliquez et modifiez le titre</a:t>
            </a:r>
            <a:endParaRPr lang="en-GB"/>
          </a:p>
        </p:txBody>
      </p:sp>
      <p:sp>
        <p:nvSpPr>
          <p:cNvPr id="3" name="Espace réservé du texte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Cliquez pour modifier les styles du texte du masque</a:t>
            </a:r>
          </a:p>
        </p:txBody>
      </p:sp>
      <p:sp>
        <p:nvSpPr>
          <p:cNvPr id="4" name="Espace réservé du contenu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
        <p:nvSpPr>
          <p:cNvPr id="5" name="Espace réservé du texte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Cliquez pour modifier les styles du texte du masque</a:t>
            </a:r>
          </a:p>
        </p:txBody>
      </p:sp>
      <p:sp>
        <p:nvSpPr>
          <p:cNvPr id="6" name="Espace réservé du contenu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701208287"/>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en-GB"/>
          </a:p>
        </p:txBody>
      </p:sp>
    </p:spTree>
    <p:extLst>
      <p:ext uri="{BB962C8B-B14F-4D97-AF65-F5344CB8AC3E}">
        <p14:creationId xmlns:p14="http://schemas.microsoft.com/office/powerpoint/2010/main" val="3597748789"/>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03499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p:spPr>
        <p:txBody>
          <a:bodyPr anchor="t"/>
          <a:lstStyle>
            <a:lvl1pPr algn="l">
              <a:defRPr sz="4000" b="1" cap="all"/>
            </a:lvl1pPr>
          </a:lstStyle>
          <a:p>
            <a:r>
              <a:rPr lang="nl-BE"/>
              <a:t>Cliquez et modifiez le titre</a:t>
            </a:r>
            <a:endParaRPr lang="en-GB"/>
          </a:p>
        </p:txBody>
      </p:sp>
      <p:sp>
        <p:nvSpPr>
          <p:cNvPr id="3" name="Espace réservé du texte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a:t>Cliquez pour modifier les styles du texte du masque</a:t>
            </a:r>
          </a:p>
        </p:txBody>
      </p:sp>
    </p:spTree>
    <p:extLst>
      <p:ext uri="{BB962C8B-B14F-4D97-AF65-F5344CB8AC3E}">
        <p14:creationId xmlns:p14="http://schemas.microsoft.com/office/powerpoint/2010/main" val="1447525701"/>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p:spPr>
        <p:txBody>
          <a:bodyPr anchor="b"/>
          <a:lstStyle>
            <a:lvl1pPr algn="l">
              <a:defRPr sz="2000" b="1"/>
            </a:lvl1pPr>
          </a:lstStyle>
          <a:p>
            <a:r>
              <a:rPr lang="nl-BE"/>
              <a:t>Cliquez et modifiez le titre</a:t>
            </a:r>
            <a:endParaRPr lang="en-GB"/>
          </a:p>
        </p:txBody>
      </p:sp>
      <p:sp>
        <p:nvSpPr>
          <p:cNvPr id="3" name="Espace réservé du contenu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
        <p:nvSpPr>
          <p:cNvPr id="4" name="Espace réservé du texte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Cliquez pour modifier les styles du texte du masque</a:t>
            </a:r>
          </a:p>
        </p:txBody>
      </p:sp>
    </p:spTree>
    <p:extLst>
      <p:ext uri="{BB962C8B-B14F-4D97-AF65-F5344CB8AC3E}">
        <p14:creationId xmlns:p14="http://schemas.microsoft.com/office/powerpoint/2010/main" val="2708808853"/>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p:spPr>
        <p:txBody>
          <a:bodyPr anchor="b"/>
          <a:lstStyle>
            <a:lvl1pPr algn="l">
              <a:defRPr sz="2000" b="1"/>
            </a:lvl1pPr>
          </a:lstStyle>
          <a:p>
            <a:r>
              <a:rPr lang="nl-BE"/>
              <a:t>Cliquez et modifiez le titre</a:t>
            </a:r>
            <a:endParaRPr lang="en-GB"/>
          </a:p>
        </p:txBody>
      </p:sp>
      <p:sp>
        <p:nvSpPr>
          <p:cNvPr id="3" name="Espace réservé pour une image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Espace réservé du texte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Cliquez pour modifier les styles du texte du masque</a:t>
            </a:r>
          </a:p>
        </p:txBody>
      </p:sp>
    </p:spTree>
    <p:extLst>
      <p:ext uri="{BB962C8B-B14F-4D97-AF65-F5344CB8AC3E}">
        <p14:creationId xmlns:p14="http://schemas.microsoft.com/office/powerpoint/2010/main" val="47677841"/>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en-GB"/>
          </a:p>
        </p:txBody>
      </p:sp>
      <p:sp>
        <p:nvSpPr>
          <p:cNvPr id="3" name="Espace réservé du texte vertical 2"/>
          <p:cNvSpPr>
            <a:spLocks noGrp="1"/>
          </p:cNvSpPr>
          <p:nvPr>
            <p:ph type="body" orient="vert" idx="1"/>
          </p:nvPr>
        </p:nvSpPr>
        <p:spPr/>
        <p:txBody>
          <a:bodyPr vert="eaVert"/>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3817390373"/>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118600" y="254000"/>
            <a:ext cx="2616200" cy="8229600"/>
          </a:xfrm>
        </p:spPr>
        <p:txBody>
          <a:bodyPr vert="eaVert"/>
          <a:lstStyle/>
          <a:p>
            <a:r>
              <a:rPr lang="nl-BE"/>
              <a:t>Cliquez et modifiez le titre</a:t>
            </a:r>
            <a:endParaRPr lang="en-GB"/>
          </a:p>
        </p:txBody>
      </p:sp>
      <p:sp>
        <p:nvSpPr>
          <p:cNvPr id="3" name="Espace réservé du texte vertical 2"/>
          <p:cNvSpPr>
            <a:spLocks noGrp="1"/>
          </p:cNvSpPr>
          <p:nvPr>
            <p:ph type="body" orient="vert" idx="1"/>
          </p:nvPr>
        </p:nvSpPr>
        <p:spPr>
          <a:xfrm>
            <a:off x="1270000" y="254000"/>
            <a:ext cx="7696200" cy="8229600"/>
          </a:xfrm>
        </p:spPr>
        <p:txBody>
          <a:bodyPr vert="eaVert"/>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719041479"/>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p:spPr>
        <p:txBody>
          <a:bodyPr/>
          <a:lstStyle/>
          <a:p>
            <a:r>
              <a:rPr lang="nl-BE"/>
              <a:t>Cliquez et modifiez le titre</a:t>
            </a:r>
            <a:endParaRPr lang="en-GB"/>
          </a:p>
        </p:txBody>
      </p:sp>
      <p:sp>
        <p:nvSpPr>
          <p:cNvPr id="3" name="Sous-titr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a:t>Cliquez pour modifier le style des sous-titres du masque</a:t>
            </a:r>
            <a:endParaRPr lang="en-GB"/>
          </a:p>
        </p:txBody>
      </p:sp>
    </p:spTree>
    <p:extLst>
      <p:ext uri="{BB962C8B-B14F-4D97-AF65-F5344CB8AC3E}">
        <p14:creationId xmlns:p14="http://schemas.microsoft.com/office/powerpoint/2010/main" val="2808925777"/>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en-GB"/>
          </a:p>
        </p:txBody>
      </p:sp>
      <p:sp>
        <p:nvSpPr>
          <p:cNvPr id="3" name="Espace réservé du contenu 2"/>
          <p:cNvSpPr>
            <a:spLocks noGrp="1"/>
          </p:cNvSpPr>
          <p:nvPr>
            <p:ph idx="1"/>
          </p:nvPr>
        </p:nvSpPr>
        <p:spPr/>
        <p:txBody>
          <a:body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6604470"/>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p:spPr>
        <p:txBody>
          <a:bodyPr anchor="t"/>
          <a:lstStyle>
            <a:lvl1pPr algn="l">
              <a:defRPr sz="4000" b="1" cap="all"/>
            </a:lvl1pPr>
          </a:lstStyle>
          <a:p>
            <a:r>
              <a:rPr lang="nl-BE"/>
              <a:t>Cliquez et modifiez le titre</a:t>
            </a:r>
            <a:endParaRPr lang="en-GB"/>
          </a:p>
        </p:txBody>
      </p:sp>
      <p:sp>
        <p:nvSpPr>
          <p:cNvPr id="3" name="Espace réservé du texte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a:t>Cliquez pour modifier les styles du texte du masque</a:t>
            </a:r>
          </a:p>
        </p:txBody>
      </p:sp>
    </p:spTree>
    <p:extLst>
      <p:ext uri="{BB962C8B-B14F-4D97-AF65-F5344CB8AC3E}">
        <p14:creationId xmlns:p14="http://schemas.microsoft.com/office/powerpoint/2010/main" val="3121951050"/>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en-GB"/>
          </a:p>
        </p:txBody>
      </p:sp>
      <p:sp>
        <p:nvSpPr>
          <p:cNvPr id="3" name="Espace réservé du contenu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
        <p:nvSpPr>
          <p:cNvPr id="4" name="Espace réservé du contenu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2602814698"/>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p:spPr>
        <p:txBody>
          <a:bodyPr/>
          <a:lstStyle>
            <a:lvl1pPr>
              <a:defRPr/>
            </a:lvl1pPr>
          </a:lstStyle>
          <a:p>
            <a:r>
              <a:rPr lang="nl-BE"/>
              <a:t>Cliquez et modifiez le titre</a:t>
            </a:r>
            <a:endParaRPr lang="en-GB"/>
          </a:p>
        </p:txBody>
      </p:sp>
      <p:sp>
        <p:nvSpPr>
          <p:cNvPr id="3" name="Espace réservé du texte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Cliquez pour modifier les styles du texte du masque</a:t>
            </a:r>
          </a:p>
        </p:txBody>
      </p:sp>
      <p:sp>
        <p:nvSpPr>
          <p:cNvPr id="4" name="Espace réservé du contenu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
        <p:nvSpPr>
          <p:cNvPr id="5" name="Espace réservé du texte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Cliquez pour modifier les styles du texte du masque</a:t>
            </a:r>
          </a:p>
        </p:txBody>
      </p:sp>
      <p:sp>
        <p:nvSpPr>
          <p:cNvPr id="6" name="Espace réservé du contenu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663345956"/>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en-GB"/>
          </a:p>
        </p:txBody>
      </p:sp>
    </p:spTree>
    <p:extLst>
      <p:ext uri="{BB962C8B-B14F-4D97-AF65-F5344CB8AC3E}">
        <p14:creationId xmlns:p14="http://schemas.microsoft.com/office/powerpoint/2010/main" val="395575052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en-GB"/>
          </a:p>
        </p:txBody>
      </p:sp>
      <p:sp>
        <p:nvSpPr>
          <p:cNvPr id="3" name="Espace réservé du contenu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
        <p:nvSpPr>
          <p:cNvPr id="4" name="Espace réservé du contenu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783768454"/>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821128"/>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p:spPr>
        <p:txBody>
          <a:bodyPr anchor="b"/>
          <a:lstStyle>
            <a:lvl1pPr algn="l">
              <a:defRPr sz="2000" b="1"/>
            </a:lvl1pPr>
          </a:lstStyle>
          <a:p>
            <a:r>
              <a:rPr lang="nl-BE"/>
              <a:t>Cliquez et modifiez le titre</a:t>
            </a:r>
            <a:endParaRPr lang="en-GB"/>
          </a:p>
        </p:txBody>
      </p:sp>
      <p:sp>
        <p:nvSpPr>
          <p:cNvPr id="3" name="Espace réservé du contenu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
        <p:nvSpPr>
          <p:cNvPr id="4" name="Espace réservé du texte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Cliquez pour modifier les styles du texte du masque</a:t>
            </a:r>
          </a:p>
        </p:txBody>
      </p:sp>
    </p:spTree>
    <p:extLst>
      <p:ext uri="{BB962C8B-B14F-4D97-AF65-F5344CB8AC3E}">
        <p14:creationId xmlns:p14="http://schemas.microsoft.com/office/powerpoint/2010/main" val="3857369208"/>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p:spPr>
        <p:txBody>
          <a:bodyPr anchor="b"/>
          <a:lstStyle>
            <a:lvl1pPr algn="l">
              <a:defRPr sz="2000" b="1"/>
            </a:lvl1pPr>
          </a:lstStyle>
          <a:p>
            <a:r>
              <a:rPr lang="nl-BE"/>
              <a:t>Cliquez et modifiez le titre</a:t>
            </a:r>
            <a:endParaRPr lang="en-GB"/>
          </a:p>
        </p:txBody>
      </p:sp>
      <p:sp>
        <p:nvSpPr>
          <p:cNvPr id="3" name="Espace réservé pour une image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Espace réservé du texte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Cliquez pour modifier les styles du texte du masque</a:t>
            </a:r>
          </a:p>
        </p:txBody>
      </p:sp>
    </p:spTree>
    <p:extLst>
      <p:ext uri="{BB962C8B-B14F-4D97-AF65-F5344CB8AC3E}">
        <p14:creationId xmlns:p14="http://schemas.microsoft.com/office/powerpoint/2010/main" val="4144498658"/>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en-GB"/>
          </a:p>
        </p:txBody>
      </p:sp>
      <p:sp>
        <p:nvSpPr>
          <p:cNvPr id="3" name="Espace réservé du texte vertical 2"/>
          <p:cNvSpPr>
            <a:spLocks noGrp="1"/>
          </p:cNvSpPr>
          <p:nvPr>
            <p:ph type="body" orient="vert" idx="1"/>
          </p:nvPr>
        </p:nvSpPr>
        <p:spPr/>
        <p:txBody>
          <a:bodyPr vert="eaVert"/>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871940250"/>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118600" y="254000"/>
            <a:ext cx="2616200" cy="8229600"/>
          </a:xfrm>
        </p:spPr>
        <p:txBody>
          <a:bodyPr vert="eaVert"/>
          <a:lstStyle/>
          <a:p>
            <a:r>
              <a:rPr lang="nl-BE"/>
              <a:t>Cliquez et modifiez le titre</a:t>
            </a:r>
            <a:endParaRPr lang="en-GB"/>
          </a:p>
        </p:txBody>
      </p:sp>
      <p:sp>
        <p:nvSpPr>
          <p:cNvPr id="3" name="Espace réservé du texte vertical 2"/>
          <p:cNvSpPr>
            <a:spLocks noGrp="1"/>
          </p:cNvSpPr>
          <p:nvPr>
            <p:ph type="body" orient="vert" idx="1"/>
          </p:nvPr>
        </p:nvSpPr>
        <p:spPr>
          <a:xfrm>
            <a:off x="1270000" y="254000"/>
            <a:ext cx="7696200" cy="8229600"/>
          </a:xfrm>
        </p:spPr>
        <p:txBody>
          <a:bodyPr vert="eaVert"/>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301107634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p:spPr>
        <p:txBody>
          <a:bodyPr/>
          <a:lstStyle>
            <a:lvl1pPr>
              <a:defRPr/>
            </a:lvl1pPr>
          </a:lstStyle>
          <a:p>
            <a:r>
              <a:rPr lang="nl-BE"/>
              <a:t>Cliquez et modifiez le titre</a:t>
            </a:r>
            <a:endParaRPr lang="en-GB"/>
          </a:p>
        </p:txBody>
      </p:sp>
      <p:sp>
        <p:nvSpPr>
          <p:cNvPr id="3" name="Espace réservé du texte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Cliquez pour modifier les styles du texte du masque</a:t>
            </a:r>
          </a:p>
        </p:txBody>
      </p:sp>
      <p:sp>
        <p:nvSpPr>
          <p:cNvPr id="4" name="Espace réservé du contenu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
        <p:nvSpPr>
          <p:cNvPr id="5" name="Espace réservé du texte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Cliquez pour modifier les styles du texte du masque</a:t>
            </a:r>
          </a:p>
        </p:txBody>
      </p:sp>
      <p:sp>
        <p:nvSpPr>
          <p:cNvPr id="6" name="Espace réservé du contenu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142699984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en-GB"/>
          </a:p>
        </p:txBody>
      </p:sp>
    </p:spTree>
    <p:extLst>
      <p:ext uri="{BB962C8B-B14F-4D97-AF65-F5344CB8AC3E}">
        <p14:creationId xmlns:p14="http://schemas.microsoft.com/office/powerpoint/2010/main" val="2923411483"/>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5916345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p:spPr>
        <p:txBody>
          <a:bodyPr anchor="b"/>
          <a:lstStyle>
            <a:lvl1pPr algn="l">
              <a:defRPr sz="2000" b="1"/>
            </a:lvl1pPr>
          </a:lstStyle>
          <a:p>
            <a:r>
              <a:rPr lang="nl-BE"/>
              <a:t>Cliquez et modifiez le titre</a:t>
            </a:r>
            <a:endParaRPr lang="en-GB"/>
          </a:p>
        </p:txBody>
      </p:sp>
      <p:sp>
        <p:nvSpPr>
          <p:cNvPr id="3" name="Espace réservé du contenu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
        <p:nvSpPr>
          <p:cNvPr id="4" name="Espace réservé du texte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Cliquez pour modifier les styles du texte du masque</a:t>
            </a:r>
          </a:p>
        </p:txBody>
      </p:sp>
    </p:spTree>
    <p:extLst>
      <p:ext uri="{BB962C8B-B14F-4D97-AF65-F5344CB8AC3E}">
        <p14:creationId xmlns:p14="http://schemas.microsoft.com/office/powerpoint/2010/main" val="184999742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en-GB"/>
          </a:p>
        </p:txBody>
      </p:sp>
      <p:sp>
        <p:nvSpPr>
          <p:cNvPr id="3" name="Espace réservé du contenu 2"/>
          <p:cNvSpPr>
            <a:spLocks noGrp="1"/>
          </p:cNvSpPr>
          <p:nvPr>
            <p:ph idx="1"/>
          </p:nvPr>
        </p:nvSpPr>
        <p:spPr/>
        <p:txBody>
          <a:body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839193874"/>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p:spPr>
        <p:txBody>
          <a:bodyPr anchor="b"/>
          <a:lstStyle>
            <a:lvl1pPr algn="l">
              <a:defRPr sz="2000" b="1"/>
            </a:lvl1pPr>
          </a:lstStyle>
          <a:p>
            <a:r>
              <a:rPr lang="nl-BE"/>
              <a:t>Cliquez et modifiez le titre</a:t>
            </a:r>
            <a:endParaRPr lang="en-GB"/>
          </a:p>
        </p:txBody>
      </p:sp>
      <p:sp>
        <p:nvSpPr>
          <p:cNvPr id="3" name="Espace réservé pour une image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Espace réservé du texte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Cliquez pour modifier les styles du texte du masque</a:t>
            </a:r>
          </a:p>
        </p:txBody>
      </p:sp>
    </p:spTree>
    <p:extLst>
      <p:ext uri="{BB962C8B-B14F-4D97-AF65-F5344CB8AC3E}">
        <p14:creationId xmlns:p14="http://schemas.microsoft.com/office/powerpoint/2010/main" val="171152922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en-GB"/>
          </a:p>
        </p:txBody>
      </p:sp>
      <p:sp>
        <p:nvSpPr>
          <p:cNvPr id="3" name="Espace réservé du texte vertical 2"/>
          <p:cNvSpPr>
            <a:spLocks noGrp="1"/>
          </p:cNvSpPr>
          <p:nvPr>
            <p:ph type="body" orient="vert" idx="1"/>
          </p:nvPr>
        </p:nvSpPr>
        <p:spPr/>
        <p:txBody>
          <a:bodyPr vert="eaVert"/>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211338146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118600" y="254000"/>
            <a:ext cx="2616200" cy="8229600"/>
          </a:xfrm>
        </p:spPr>
        <p:txBody>
          <a:bodyPr vert="eaVert"/>
          <a:lstStyle/>
          <a:p>
            <a:r>
              <a:rPr lang="nl-BE"/>
              <a:t>Cliquez et modifiez le titre</a:t>
            </a:r>
            <a:endParaRPr lang="en-GB"/>
          </a:p>
        </p:txBody>
      </p:sp>
      <p:sp>
        <p:nvSpPr>
          <p:cNvPr id="3" name="Espace réservé du texte vertical 2"/>
          <p:cNvSpPr>
            <a:spLocks noGrp="1"/>
          </p:cNvSpPr>
          <p:nvPr>
            <p:ph type="body" orient="vert" idx="1"/>
          </p:nvPr>
        </p:nvSpPr>
        <p:spPr>
          <a:xfrm>
            <a:off x="1270000" y="254000"/>
            <a:ext cx="7696200" cy="8229600"/>
          </a:xfrm>
        </p:spPr>
        <p:txBody>
          <a:bodyPr vert="eaVert"/>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161223161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p:spPr>
        <p:txBody>
          <a:bodyPr/>
          <a:lstStyle/>
          <a:p>
            <a:r>
              <a:rPr lang="nl-BE"/>
              <a:t>Cliquez et modifiez le titre</a:t>
            </a:r>
            <a:endParaRPr lang="en-GB"/>
          </a:p>
        </p:txBody>
      </p:sp>
      <p:sp>
        <p:nvSpPr>
          <p:cNvPr id="3" name="Sous-titr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a:t>Cliquez pour modifier le style des sous-titres du masque</a:t>
            </a:r>
            <a:endParaRPr lang="en-GB"/>
          </a:p>
        </p:txBody>
      </p:sp>
    </p:spTree>
    <p:extLst>
      <p:ext uri="{BB962C8B-B14F-4D97-AF65-F5344CB8AC3E}">
        <p14:creationId xmlns:p14="http://schemas.microsoft.com/office/powerpoint/2010/main" val="1740020665"/>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en-GB"/>
          </a:p>
        </p:txBody>
      </p:sp>
      <p:sp>
        <p:nvSpPr>
          <p:cNvPr id="3" name="Espace réservé du contenu 2"/>
          <p:cNvSpPr>
            <a:spLocks noGrp="1"/>
          </p:cNvSpPr>
          <p:nvPr>
            <p:ph idx="1"/>
          </p:nvPr>
        </p:nvSpPr>
        <p:spPr>
          <a:xfrm>
            <a:off x="650875" y="2276475"/>
            <a:ext cx="11703050" cy="6435725"/>
          </a:xfrm>
          <a:prstGeom prst="rect">
            <a:avLst/>
          </a:prstGeom>
        </p:spPr>
        <p:txBody>
          <a:bodyPr vert="horz"/>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9118603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p:spPr>
        <p:txBody>
          <a:bodyPr anchor="t"/>
          <a:lstStyle>
            <a:lvl1pPr algn="l">
              <a:defRPr sz="4000" b="1" cap="all"/>
            </a:lvl1pPr>
          </a:lstStyle>
          <a:p>
            <a:r>
              <a:rPr lang="nl-BE"/>
              <a:t>Cliquez et modifiez le titre</a:t>
            </a:r>
            <a:endParaRPr lang="en-GB"/>
          </a:p>
        </p:txBody>
      </p:sp>
      <p:sp>
        <p:nvSpPr>
          <p:cNvPr id="3" name="Espace réservé du texte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a:t>Cliquez pour modifier les styles du texte du masque</a:t>
            </a:r>
          </a:p>
        </p:txBody>
      </p:sp>
    </p:spTree>
    <p:extLst>
      <p:ext uri="{BB962C8B-B14F-4D97-AF65-F5344CB8AC3E}">
        <p14:creationId xmlns:p14="http://schemas.microsoft.com/office/powerpoint/2010/main" val="214357735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en-GB"/>
          </a:p>
        </p:txBody>
      </p:sp>
      <p:sp>
        <p:nvSpPr>
          <p:cNvPr id="3" name="Espace réservé du contenu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
        <p:nvSpPr>
          <p:cNvPr id="4" name="Espace réservé du contenu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219230296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p:spPr>
        <p:txBody>
          <a:bodyPr/>
          <a:lstStyle>
            <a:lvl1pPr>
              <a:defRPr/>
            </a:lvl1pPr>
          </a:lstStyle>
          <a:p>
            <a:r>
              <a:rPr lang="nl-BE"/>
              <a:t>Cliquez et modifiez le titre</a:t>
            </a:r>
            <a:endParaRPr lang="en-GB"/>
          </a:p>
        </p:txBody>
      </p:sp>
      <p:sp>
        <p:nvSpPr>
          <p:cNvPr id="3" name="Espace réservé du texte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Cliquez pour modifier les styles du texte du masque</a:t>
            </a:r>
          </a:p>
        </p:txBody>
      </p:sp>
      <p:sp>
        <p:nvSpPr>
          <p:cNvPr id="4" name="Espace réservé du contenu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
        <p:nvSpPr>
          <p:cNvPr id="5" name="Espace réservé du texte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Cliquez pour modifier les styles du texte du masque</a:t>
            </a:r>
          </a:p>
        </p:txBody>
      </p:sp>
      <p:sp>
        <p:nvSpPr>
          <p:cNvPr id="6" name="Espace réservé du contenu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2010439927"/>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en-GB"/>
          </a:p>
        </p:txBody>
      </p:sp>
    </p:spTree>
    <p:extLst>
      <p:ext uri="{BB962C8B-B14F-4D97-AF65-F5344CB8AC3E}">
        <p14:creationId xmlns:p14="http://schemas.microsoft.com/office/powerpoint/2010/main" val="289294031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647353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p:spPr>
        <p:txBody>
          <a:bodyPr anchor="t"/>
          <a:lstStyle>
            <a:lvl1pPr algn="l">
              <a:defRPr sz="4000" b="1" cap="all"/>
            </a:lvl1pPr>
          </a:lstStyle>
          <a:p>
            <a:r>
              <a:rPr lang="nl-BE"/>
              <a:t>Cliquez et modifiez le titre</a:t>
            </a:r>
            <a:endParaRPr lang="en-GB"/>
          </a:p>
        </p:txBody>
      </p:sp>
      <p:sp>
        <p:nvSpPr>
          <p:cNvPr id="3" name="Espace réservé du texte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a:t>Cliquez pour modifier les styles du texte du masque</a:t>
            </a:r>
          </a:p>
        </p:txBody>
      </p:sp>
    </p:spTree>
    <p:extLst>
      <p:ext uri="{BB962C8B-B14F-4D97-AF65-F5344CB8AC3E}">
        <p14:creationId xmlns:p14="http://schemas.microsoft.com/office/powerpoint/2010/main" val="1613526145"/>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p:spPr>
        <p:txBody>
          <a:bodyPr anchor="b"/>
          <a:lstStyle>
            <a:lvl1pPr algn="l">
              <a:defRPr sz="2000" b="1"/>
            </a:lvl1pPr>
          </a:lstStyle>
          <a:p>
            <a:r>
              <a:rPr lang="nl-BE"/>
              <a:t>Cliquez et modifiez le titre</a:t>
            </a:r>
            <a:endParaRPr lang="en-GB"/>
          </a:p>
        </p:txBody>
      </p:sp>
      <p:sp>
        <p:nvSpPr>
          <p:cNvPr id="3" name="Espace réservé du contenu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
        <p:nvSpPr>
          <p:cNvPr id="4" name="Espace réservé du texte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Cliquez pour modifier les styles du texte du masque</a:t>
            </a:r>
          </a:p>
        </p:txBody>
      </p:sp>
    </p:spTree>
    <p:extLst>
      <p:ext uri="{BB962C8B-B14F-4D97-AF65-F5344CB8AC3E}">
        <p14:creationId xmlns:p14="http://schemas.microsoft.com/office/powerpoint/2010/main" val="332763006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p:spPr>
        <p:txBody>
          <a:bodyPr anchor="b"/>
          <a:lstStyle>
            <a:lvl1pPr algn="l">
              <a:defRPr sz="2000" b="1"/>
            </a:lvl1pPr>
          </a:lstStyle>
          <a:p>
            <a:r>
              <a:rPr lang="nl-BE"/>
              <a:t>Cliquez et modifiez le titre</a:t>
            </a:r>
            <a:endParaRPr lang="en-GB"/>
          </a:p>
        </p:txBody>
      </p:sp>
      <p:sp>
        <p:nvSpPr>
          <p:cNvPr id="3" name="Espace réservé pour une image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Espace réservé du texte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Cliquez pour modifier les styles du texte du masque</a:t>
            </a:r>
          </a:p>
        </p:txBody>
      </p:sp>
    </p:spTree>
    <p:extLst>
      <p:ext uri="{BB962C8B-B14F-4D97-AF65-F5344CB8AC3E}">
        <p14:creationId xmlns:p14="http://schemas.microsoft.com/office/powerpoint/2010/main" val="354803561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en-GB"/>
          </a:p>
        </p:txBody>
      </p:sp>
      <p:sp>
        <p:nvSpPr>
          <p:cNvPr id="3" name="Espace réservé du texte vertical 2"/>
          <p:cNvSpPr>
            <a:spLocks noGrp="1"/>
          </p:cNvSpPr>
          <p:nvPr>
            <p:ph type="body" orient="vert" idx="1"/>
          </p:nvPr>
        </p:nvSpPr>
        <p:spPr>
          <a:xfrm>
            <a:off x="650875" y="2276475"/>
            <a:ext cx="11703050" cy="6435725"/>
          </a:xfrm>
          <a:prstGeom prst="rect">
            <a:avLst/>
          </a:prstGeom>
        </p:spPr>
        <p:txBody>
          <a:bodyPr vert="eaVert"/>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2733140056"/>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428163" y="2276475"/>
            <a:ext cx="2925762" cy="6435725"/>
          </a:xfrm>
        </p:spPr>
        <p:txBody>
          <a:bodyPr vert="eaVert"/>
          <a:lstStyle/>
          <a:p>
            <a:r>
              <a:rPr lang="nl-BE"/>
              <a:t>Cliquez et modifiez le titre</a:t>
            </a:r>
            <a:endParaRPr lang="en-GB"/>
          </a:p>
        </p:txBody>
      </p:sp>
      <p:sp>
        <p:nvSpPr>
          <p:cNvPr id="3" name="Espace réservé du texte vertical 2"/>
          <p:cNvSpPr>
            <a:spLocks noGrp="1"/>
          </p:cNvSpPr>
          <p:nvPr>
            <p:ph type="body" orient="vert" idx="1"/>
          </p:nvPr>
        </p:nvSpPr>
        <p:spPr>
          <a:xfrm>
            <a:off x="650875" y="2276475"/>
            <a:ext cx="8624888" cy="6435725"/>
          </a:xfrm>
          <a:prstGeom prst="rect">
            <a:avLst/>
          </a:prstGeom>
        </p:spPr>
        <p:txBody>
          <a:bodyPr vert="eaVert"/>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3396330641"/>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a:prstGeom prst="rect">
            <a:avLst/>
          </a:prstGeom>
        </p:spPr>
        <p:txBody>
          <a:bodyPr vert="horz"/>
          <a:lstStyle/>
          <a:p>
            <a:r>
              <a:rPr lang="nl-BE"/>
              <a:t>Cliquez et modifiez le titre</a:t>
            </a:r>
            <a:endParaRPr lang="en-GB"/>
          </a:p>
        </p:txBody>
      </p:sp>
      <p:sp>
        <p:nvSpPr>
          <p:cNvPr id="3" name="Sous-titr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a:t>Cliquez pour modifier le style des sous-titres du masque</a:t>
            </a:r>
            <a:endParaRPr lang="en-GB"/>
          </a:p>
        </p:txBody>
      </p:sp>
    </p:spTree>
    <p:extLst>
      <p:ext uri="{BB962C8B-B14F-4D97-AF65-F5344CB8AC3E}">
        <p14:creationId xmlns:p14="http://schemas.microsoft.com/office/powerpoint/2010/main" val="4163572649"/>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a:prstGeom prst="rect">
            <a:avLst/>
          </a:prstGeom>
        </p:spPr>
        <p:txBody>
          <a:bodyPr vert="horz"/>
          <a:lstStyle/>
          <a:p>
            <a:r>
              <a:rPr lang="nl-BE"/>
              <a:t>Cliquez et modifiez le titre</a:t>
            </a:r>
            <a:endParaRPr lang="en-GB"/>
          </a:p>
        </p:txBody>
      </p:sp>
      <p:sp>
        <p:nvSpPr>
          <p:cNvPr id="3" name="Espace réservé du contenu 2"/>
          <p:cNvSpPr>
            <a:spLocks noGrp="1"/>
          </p:cNvSpPr>
          <p:nvPr>
            <p:ph idx="1"/>
          </p:nvPr>
        </p:nvSpPr>
        <p:spPr/>
        <p:txBody>
          <a:body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290601174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nl-BE"/>
              <a:t>Cliquez et modifiez le titre</a:t>
            </a:r>
            <a:endParaRPr lang="en-GB"/>
          </a:p>
        </p:txBody>
      </p:sp>
      <p:sp>
        <p:nvSpPr>
          <p:cNvPr id="3" name="Espace réservé du texte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a:t>Cliquez pour modifier les styles du texte du masque</a:t>
            </a:r>
          </a:p>
        </p:txBody>
      </p:sp>
    </p:spTree>
    <p:extLst>
      <p:ext uri="{BB962C8B-B14F-4D97-AF65-F5344CB8AC3E}">
        <p14:creationId xmlns:p14="http://schemas.microsoft.com/office/powerpoint/2010/main" val="73115600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a:prstGeom prst="rect">
            <a:avLst/>
          </a:prstGeom>
        </p:spPr>
        <p:txBody>
          <a:bodyPr vert="horz"/>
          <a:lstStyle/>
          <a:p>
            <a:r>
              <a:rPr lang="nl-BE"/>
              <a:t>Cliquez et modifiez le titre</a:t>
            </a:r>
            <a:endParaRPr lang="en-GB"/>
          </a:p>
        </p:txBody>
      </p:sp>
      <p:sp>
        <p:nvSpPr>
          <p:cNvPr id="3" name="Espace réservé du contenu 2"/>
          <p:cNvSpPr>
            <a:spLocks noGrp="1"/>
          </p:cNvSpPr>
          <p:nvPr>
            <p:ph sz="half" idx="1"/>
          </p:nvPr>
        </p:nvSpPr>
        <p:spPr>
          <a:xfrm>
            <a:off x="12700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
        <p:nvSpPr>
          <p:cNvPr id="4" name="Espace réservé du contenu 3"/>
          <p:cNvSpPr>
            <a:spLocks noGrp="1"/>
          </p:cNvSpPr>
          <p:nvPr>
            <p:ph sz="half" idx="2"/>
          </p:nvPr>
        </p:nvSpPr>
        <p:spPr>
          <a:xfrm>
            <a:off x="65786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3232603154"/>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a:prstGeom prst="rect">
            <a:avLst/>
          </a:prstGeom>
        </p:spPr>
        <p:txBody>
          <a:bodyPr vert="horz"/>
          <a:lstStyle>
            <a:lvl1pPr>
              <a:defRPr/>
            </a:lvl1pPr>
          </a:lstStyle>
          <a:p>
            <a:r>
              <a:rPr lang="nl-BE"/>
              <a:t>Cliquez et modifiez le titre</a:t>
            </a:r>
            <a:endParaRPr lang="en-GB"/>
          </a:p>
        </p:txBody>
      </p:sp>
      <p:sp>
        <p:nvSpPr>
          <p:cNvPr id="3" name="Espace réservé du texte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Cliquez pour modifier les styles du texte du masque</a:t>
            </a:r>
          </a:p>
        </p:txBody>
      </p:sp>
      <p:sp>
        <p:nvSpPr>
          <p:cNvPr id="4" name="Espace réservé du contenu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
        <p:nvSpPr>
          <p:cNvPr id="5" name="Espace réservé du texte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Cliquez pour modifier les styles du texte du masque</a:t>
            </a:r>
          </a:p>
        </p:txBody>
      </p:sp>
      <p:sp>
        <p:nvSpPr>
          <p:cNvPr id="6" name="Espace réservé du contenu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2530475193"/>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a:prstGeom prst="rect">
            <a:avLst/>
          </a:prstGeom>
        </p:spPr>
        <p:txBody>
          <a:bodyPr vert="horz"/>
          <a:lstStyle/>
          <a:p>
            <a:r>
              <a:rPr lang="nl-BE"/>
              <a:t>Cliquez et modifiez le titre</a:t>
            </a:r>
            <a:endParaRPr lang="en-GB"/>
          </a:p>
        </p:txBody>
      </p:sp>
    </p:spTree>
    <p:extLst>
      <p:ext uri="{BB962C8B-B14F-4D97-AF65-F5344CB8AC3E}">
        <p14:creationId xmlns:p14="http://schemas.microsoft.com/office/powerpoint/2010/main" val="335407922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en-GB"/>
          </a:p>
        </p:txBody>
      </p:sp>
      <p:sp>
        <p:nvSpPr>
          <p:cNvPr id="3" name="Espace réservé du contenu 2"/>
          <p:cNvSpPr>
            <a:spLocks noGrp="1"/>
          </p:cNvSpPr>
          <p:nvPr>
            <p:ph sz="half" idx="1"/>
          </p:nvPr>
        </p:nvSpPr>
        <p:spPr>
          <a:xfrm>
            <a:off x="12700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
        <p:nvSpPr>
          <p:cNvPr id="4" name="Espace réservé du contenu 3"/>
          <p:cNvSpPr>
            <a:spLocks noGrp="1"/>
          </p:cNvSpPr>
          <p:nvPr>
            <p:ph sz="half" idx="2"/>
          </p:nvPr>
        </p:nvSpPr>
        <p:spPr>
          <a:xfrm>
            <a:off x="65786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3814097038"/>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9262827"/>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nl-BE"/>
              <a:t>Cliquez et modifiez le titre</a:t>
            </a:r>
            <a:endParaRPr lang="en-GB"/>
          </a:p>
        </p:txBody>
      </p:sp>
      <p:sp>
        <p:nvSpPr>
          <p:cNvPr id="3" name="Espace réservé du contenu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
        <p:nvSpPr>
          <p:cNvPr id="4" name="Espace réservé du texte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Cliquez pour modifier les styles du texte du masque</a:t>
            </a:r>
          </a:p>
        </p:txBody>
      </p:sp>
    </p:spTree>
    <p:extLst>
      <p:ext uri="{BB962C8B-B14F-4D97-AF65-F5344CB8AC3E}">
        <p14:creationId xmlns:p14="http://schemas.microsoft.com/office/powerpoint/2010/main" val="209249464"/>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nl-BE"/>
              <a:t>Cliquez et modifiez le titre</a:t>
            </a:r>
            <a:endParaRPr lang="en-GB"/>
          </a:p>
        </p:txBody>
      </p:sp>
      <p:sp>
        <p:nvSpPr>
          <p:cNvPr id="3" name="Espace réservé pour une image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Espace réservé du texte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Cliquez pour modifier les styles du texte du masque</a:t>
            </a:r>
          </a:p>
        </p:txBody>
      </p:sp>
    </p:spTree>
    <p:extLst>
      <p:ext uri="{BB962C8B-B14F-4D97-AF65-F5344CB8AC3E}">
        <p14:creationId xmlns:p14="http://schemas.microsoft.com/office/powerpoint/2010/main" val="2060025265"/>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a:prstGeom prst="rect">
            <a:avLst/>
          </a:prstGeom>
        </p:spPr>
        <p:txBody>
          <a:bodyPr vert="horz"/>
          <a:lstStyle/>
          <a:p>
            <a:r>
              <a:rPr lang="nl-BE"/>
              <a:t>Cliquez et modifiez le titre</a:t>
            </a:r>
            <a:endParaRPr lang="en-GB"/>
          </a:p>
        </p:txBody>
      </p:sp>
      <p:sp>
        <p:nvSpPr>
          <p:cNvPr id="3" name="Espace réservé du texte vertical 2"/>
          <p:cNvSpPr>
            <a:spLocks noGrp="1"/>
          </p:cNvSpPr>
          <p:nvPr>
            <p:ph type="body" orient="vert" idx="1"/>
          </p:nvPr>
        </p:nvSpPr>
        <p:spPr/>
        <p:txBody>
          <a:bodyPr vert="eaVert"/>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1856616953"/>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428163" y="390525"/>
            <a:ext cx="2925762" cy="8093075"/>
          </a:xfrm>
          <a:prstGeom prst="rect">
            <a:avLst/>
          </a:prstGeom>
        </p:spPr>
        <p:txBody>
          <a:bodyPr vert="eaVert"/>
          <a:lstStyle/>
          <a:p>
            <a:r>
              <a:rPr lang="nl-BE"/>
              <a:t>Cliquez et modifiez le titre</a:t>
            </a:r>
            <a:endParaRPr lang="en-GB"/>
          </a:p>
        </p:txBody>
      </p:sp>
      <p:sp>
        <p:nvSpPr>
          <p:cNvPr id="3" name="Espace réservé du texte vertical 2"/>
          <p:cNvSpPr>
            <a:spLocks noGrp="1"/>
          </p:cNvSpPr>
          <p:nvPr>
            <p:ph type="body" orient="vert" idx="1"/>
          </p:nvPr>
        </p:nvSpPr>
        <p:spPr>
          <a:xfrm>
            <a:off x="650875" y="390525"/>
            <a:ext cx="8624888" cy="8093075"/>
          </a:xfrm>
        </p:spPr>
        <p:txBody>
          <a:bodyPr vert="eaVert"/>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3124581992"/>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p:spPr>
        <p:txBody>
          <a:bodyPr/>
          <a:lstStyle/>
          <a:p>
            <a:r>
              <a:rPr lang="nl-BE"/>
              <a:t>Cliquez et modifiez le titre</a:t>
            </a:r>
            <a:endParaRPr lang="en-GB"/>
          </a:p>
        </p:txBody>
      </p:sp>
      <p:sp>
        <p:nvSpPr>
          <p:cNvPr id="3" name="Sous-titr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a:t>Cliquez pour modifier le style des sous-titres du masque</a:t>
            </a:r>
            <a:endParaRPr lang="en-GB"/>
          </a:p>
        </p:txBody>
      </p:sp>
    </p:spTree>
    <p:extLst>
      <p:ext uri="{BB962C8B-B14F-4D97-AF65-F5344CB8AC3E}">
        <p14:creationId xmlns:p14="http://schemas.microsoft.com/office/powerpoint/2010/main" val="1630943174"/>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en-GB"/>
          </a:p>
        </p:txBody>
      </p:sp>
      <p:sp>
        <p:nvSpPr>
          <p:cNvPr id="3" name="Espace réservé du contenu 2"/>
          <p:cNvSpPr>
            <a:spLocks noGrp="1"/>
          </p:cNvSpPr>
          <p:nvPr>
            <p:ph idx="1"/>
          </p:nvPr>
        </p:nvSpPr>
        <p:spPr>
          <a:xfrm>
            <a:off x="650875" y="2276475"/>
            <a:ext cx="11703050" cy="6435725"/>
          </a:xfrm>
          <a:prstGeom prst="rect">
            <a:avLst/>
          </a:prstGeom>
        </p:spPr>
        <p:txBody>
          <a:bodyPr vert="horz"/>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266598416"/>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p:spPr>
        <p:txBody>
          <a:bodyPr anchor="t"/>
          <a:lstStyle>
            <a:lvl1pPr algn="l">
              <a:defRPr sz="4000" b="1" cap="all"/>
            </a:lvl1pPr>
          </a:lstStyle>
          <a:p>
            <a:r>
              <a:rPr lang="nl-BE"/>
              <a:t>Cliquez et modifiez le titre</a:t>
            </a:r>
            <a:endParaRPr lang="en-GB"/>
          </a:p>
        </p:txBody>
      </p:sp>
      <p:sp>
        <p:nvSpPr>
          <p:cNvPr id="3" name="Espace réservé du texte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a:t>Cliquez pour modifier les styles du texte du masque</a:t>
            </a:r>
          </a:p>
        </p:txBody>
      </p:sp>
    </p:spTree>
    <p:extLst>
      <p:ext uri="{BB962C8B-B14F-4D97-AF65-F5344CB8AC3E}">
        <p14:creationId xmlns:p14="http://schemas.microsoft.com/office/powerpoint/2010/main" val="1184754520"/>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en-GB"/>
          </a:p>
        </p:txBody>
      </p:sp>
      <p:sp>
        <p:nvSpPr>
          <p:cNvPr id="3" name="Espace réservé du contenu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
        <p:nvSpPr>
          <p:cNvPr id="4" name="Espace réservé du contenu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3404984976"/>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p:spPr>
        <p:txBody>
          <a:bodyPr/>
          <a:lstStyle>
            <a:lvl1pPr>
              <a:defRPr/>
            </a:lvl1pPr>
          </a:lstStyle>
          <a:p>
            <a:r>
              <a:rPr lang="nl-BE"/>
              <a:t>Cliquez et modifiez le titre</a:t>
            </a:r>
            <a:endParaRPr lang="en-GB"/>
          </a:p>
        </p:txBody>
      </p:sp>
      <p:sp>
        <p:nvSpPr>
          <p:cNvPr id="3" name="Espace réservé du texte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Cliquez pour modifier les styles du texte du masque</a:t>
            </a:r>
          </a:p>
        </p:txBody>
      </p:sp>
      <p:sp>
        <p:nvSpPr>
          <p:cNvPr id="4" name="Espace réservé du contenu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
        <p:nvSpPr>
          <p:cNvPr id="5" name="Espace réservé du texte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Cliquez pour modifier les styles du texte du masque</a:t>
            </a:r>
          </a:p>
        </p:txBody>
      </p:sp>
      <p:sp>
        <p:nvSpPr>
          <p:cNvPr id="6" name="Espace réservé du contenu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422645453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p:spPr>
        <p:txBody>
          <a:bodyPr/>
          <a:lstStyle>
            <a:lvl1pPr>
              <a:defRPr/>
            </a:lvl1pPr>
          </a:lstStyle>
          <a:p>
            <a:r>
              <a:rPr lang="nl-BE"/>
              <a:t>Cliquez et modifiez le titre</a:t>
            </a:r>
            <a:endParaRPr lang="en-GB"/>
          </a:p>
        </p:txBody>
      </p:sp>
      <p:sp>
        <p:nvSpPr>
          <p:cNvPr id="3" name="Espace réservé du texte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Cliquez pour modifier les styles du texte du masque</a:t>
            </a:r>
          </a:p>
        </p:txBody>
      </p:sp>
      <p:sp>
        <p:nvSpPr>
          <p:cNvPr id="4" name="Espace réservé du contenu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
        <p:nvSpPr>
          <p:cNvPr id="5" name="Espace réservé du texte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Cliquez pour modifier les styles du texte du masque</a:t>
            </a:r>
          </a:p>
        </p:txBody>
      </p:sp>
      <p:sp>
        <p:nvSpPr>
          <p:cNvPr id="6" name="Espace réservé du contenu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3960513115"/>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en-GB"/>
          </a:p>
        </p:txBody>
      </p:sp>
    </p:spTree>
    <p:extLst>
      <p:ext uri="{BB962C8B-B14F-4D97-AF65-F5344CB8AC3E}">
        <p14:creationId xmlns:p14="http://schemas.microsoft.com/office/powerpoint/2010/main" val="743853325"/>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2109438"/>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p:spPr>
        <p:txBody>
          <a:bodyPr anchor="b"/>
          <a:lstStyle>
            <a:lvl1pPr algn="l">
              <a:defRPr sz="2000" b="1"/>
            </a:lvl1pPr>
          </a:lstStyle>
          <a:p>
            <a:r>
              <a:rPr lang="nl-BE"/>
              <a:t>Cliquez et modifiez le titre</a:t>
            </a:r>
            <a:endParaRPr lang="en-GB"/>
          </a:p>
        </p:txBody>
      </p:sp>
      <p:sp>
        <p:nvSpPr>
          <p:cNvPr id="3" name="Espace réservé du contenu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
        <p:nvSpPr>
          <p:cNvPr id="4" name="Espace réservé du texte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Cliquez pour modifier les styles du texte du masque</a:t>
            </a:r>
          </a:p>
        </p:txBody>
      </p:sp>
    </p:spTree>
    <p:extLst>
      <p:ext uri="{BB962C8B-B14F-4D97-AF65-F5344CB8AC3E}">
        <p14:creationId xmlns:p14="http://schemas.microsoft.com/office/powerpoint/2010/main" val="66588833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p:spPr>
        <p:txBody>
          <a:bodyPr anchor="b"/>
          <a:lstStyle>
            <a:lvl1pPr algn="l">
              <a:defRPr sz="2000" b="1"/>
            </a:lvl1pPr>
          </a:lstStyle>
          <a:p>
            <a:r>
              <a:rPr lang="nl-BE"/>
              <a:t>Cliquez et modifiez le titre</a:t>
            </a:r>
            <a:endParaRPr lang="en-GB"/>
          </a:p>
        </p:txBody>
      </p:sp>
      <p:sp>
        <p:nvSpPr>
          <p:cNvPr id="3" name="Espace réservé pour une image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Espace réservé du texte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Cliquez pour modifier les styles du texte du masque</a:t>
            </a:r>
          </a:p>
        </p:txBody>
      </p:sp>
    </p:spTree>
    <p:extLst>
      <p:ext uri="{BB962C8B-B14F-4D97-AF65-F5344CB8AC3E}">
        <p14:creationId xmlns:p14="http://schemas.microsoft.com/office/powerpoint/2010/main" val="241677584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en-GB"/>
          </a:p>
        </p:txBody>
      </p:sp>
      <p:sp>
        <p:nvSpPr>
          <p:cNvPr id="3" name="Espace réservé du texte vertical 2"/>
          <p:cNvSpPr>
            <a:spLocks noGrp="1"/>
          </p:cNvSpPr>
          <p:nvPr>
            <p:ph type="body" orient="vert" idx="1"/>
          </p:nvPr>
        </p:nvSpPr>
        <p:spPr>
          <a:xfrm>
            <a:off x="650875" y="2276475"/>
            <a:ext cx="11703050" cy="6435725"/>
          </a:xfrm>
          <a:prstGeom prst="rect">
            <a:avLst/>
          </a:prstGeom>
        </p:spPr>
        <p:txBody>
          <a:bodyPr vert="eaVert"/>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3443133674"/>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428163" y="2276475"/>
            <a:ext cx="2925762" cy="6791325"/>
          </a:xfrm>
        </p:spPr>
        <p:txBody>
          <a:bodyPr vert="eaVert"/>
          <a:lstStyle/>
          <a:p>
            <a:r>
              <a:rPr lang="nl-BE"/>
              <a:t>Cliquez et modifiez le titre</a:t>
            </a:r>
            <a:endParaRPr lang="en-GB"/>
          </a:p>
        </p:txBody>
      </p:sp>
      <p:sp>
        <p:nvSpPr>
          <p:cNvPr id="3" name="Espace réservé du texte vertical 2"/>
          <p:cNvSpPr>
            <a:spLocks noGrp="1"/>
          </p:cNvSpPr>
          <p:nvPr>
            <p:ph type="body" orient="vert" idx="1"/>
          </p:nvPr>
        </p:nvSpPr>
        <p:spPr>
          <a:xfrm>
            <a:off x="650875" y="2276475"/>
            <a:ext cx="8624888" cy="6791325"/>
          </a:xfrm>
          <a:prstGeom prst="rect">
            <a:avLst/>
          </a:prstGeom>
        </p:spPr>
        <p:txBody>
          <a:bodyPr vert="eaVert"/>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2888790348"/>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p:spPr>
        <p:txBody>
          <a:bodyPr/>
          <a:lstStyle/>
          <a:p>
            <a:r>
              <a:rPr lang="nl-BE"/>
              <a:t>Cliquez et modifiez le titre</a:t>
            </a:r>
            <a:endParaRPr lang="en-GB"/>
          </a:p>
        </p:txBody>
      </p:sp>
      <p:sp>
        <p:nvSpPr>
          <p:cNvPr id="3" name="Sous-titr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a:t>Cliquez pour modifier le style des sous-titres du masque</a:t>
            </a:r>
            <a:endParaRPr lang="en-GB"/>
          </a:p>
        </p:txBody>
      </p:sp>
    </p:spTree>
    <p:extLst>
      <p:ext uri="{BB962C8B-B14F-4D97-AF65-F5344CB8AC3E}">
        <p14:creationId xmlns:p14="http://schemas.microsoft.com/office/powerpoint/2010/main" val="347092927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en-GB"/>
          </a:p>
        </p:txBody>
      </p:sp>
      <p:sp>
        <p:nvSpPr>
          <p:cNvPr id="3" name="Espace réservé du contenu 2"/>
          <p:cNvSpPr>
            <a:spLocks noGrp="1"/>
          </p:cNvSpPr>
          <p:nvPr>
            <p:ph idx="1"/>
          </p:nvPr>
        </p:nvSpPr>
        <p:spPr>
          <a:xfrm>
            <a:off x="650875" y="2276475"/>
            <a:ext cx="11703050" cy="6435725"/>
          </a:xfrm>
          <a:prstGeom prst="rect">
            <a:avLst/>
          </a:prstGeom>
        </p:spPr>
        <p:txBody>
          <a:bodyPr vert="horz"/>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2576300814"/>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p:spPr>
        <p:txBody>
          <a:bodyPr anchor="t"/>
          <a:lstStyle>
            <a:lvl1pPr algn="l">
              <a:defRPr sz="4000" b="1" cap="all"/>
            </a:lvl1pPr>
          </a:lstStyle>
          <a:p>
            <a:r>
              <a:rPr lang="nl-BE"/>
              <a:t>Cliquez et modifiez le titre</a:t>
            </a:r>
            <a:endParaRPr lang="en-GB"/>
          </a:p>
        </p:txBody>
      </p:sp>
      <p:sp>
        <p:nvSpPr>
          <p:cNvPr id="3" name="Espace réservé du texte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a:t>Cliquez pour modifier les styles du texte du masque</a:t>
            </a:r>
          </a:p>
        </p:txBody>
      </p:sp>
    </p:spTree>
    <p:extLst>
      <p:ext uri="{BB962C8B-B14F-4D97-AF65-F5344CB8AC3E}">
        <p14:creationId xmlns:p14="http://schemas.microsoft.com/office/powerpoint/2010/main" val="1702489187"/>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en-GB"/>
          </a:p>
        </p:txBody>
      </p:sp>
      <p:sp>
        <p:nvSpPr>
          <p:cNvPr id="3" name="Espace réservé du contenu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
        <p:nvSpPr>
          <p:cNvPr id="4" name="Espace réservé du contenu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25672665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en-GB"/>
          </a:p>
        </p:txBody>
      </p:sp>
    </p:spTree>
    <p:extLst>
      <p:ext uri="{BB962C8B-B14F-4D97-AF65-F5344CB8AC3E}">
        <p14:creationId xmlns:p14="http://schemas.microsoft.com/office/powerpoint/2010/main" val="1724443722"/>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p:spPr>
        <p:txBody>
          <a:bodyPr/>
          <a:lstStyle>
            <a:lvl1pPr>
              <a:defRPr/>
            </a:lvl1pPr>
          </a:lstStyle>
          <a:p>
            <a:r>
              <a:rPr lang="nl-BE"/>
              <a:t>Cliquez et modifiez le titre</a:t>
            </a:r>
            <a:endParaRPr lang="en-GB"/>
          </a:p>
        </p:txBody>
      </p:sp>
      <p:sp>
        <p:nvSpPr>
          <p:cNvPr id="3" name="Espace réservé du texte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Cliquez pour modifier les styles du texte du masque</a:t>
            </a:r>
          </a:p>
        </p:txBody>
      </p:sp>
      <p:sp>
        <p:nvSpPr>
          <p:cNvPr id="4" name="Espace réservé du contenu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
        <p:nvSpPr>
          <p:cNvPr id="5" name="Espace réservé du texte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Cliquez pour modifier les styles du texte du masque</a:t>
            </a:r>
          </a:p>
        </p:txBody>
      </p:sp>
      <p:sp>
        <p:nvSpPr>
          <p:cNvPr id="6" name="Espace réservé du contenu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1093753682"/>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en-GB"/>
          </a:p>
        </p:txBody>
      </p:sp>
    </p:spTree>
    <p:extLst>
      <p:ext uri="{BB962C8B-B14F-4D97-AF65-F5344CB8AC3E}">
        <p14:creationId xmlns:p14="http://schemas.microsoft.com/office/powerpoint/2010/main" val="1259907497"/>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5519625"/>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p:spPr>
        <p:txBody>
          <a:bodyPr anchor="b"/>
          <a:lstStyle>
            <a:lvl1pPr algn="l">
              <a:defRPr sz="2000" b="1"/>
            </a:lvl1pPr>
          </a:lstStyle>
          <a:p>
            <a:r>
              <a:rPr lang="nl-BE"/>
              <a:t>Cliquez et modifiez le titre</a:t>
            </a:r>
            <a:endParaRPr lang="en-GB"/>
          </a:p>
        </p:txBody>
      </p:sp>
      <p:sp>
        <p:nvSpPr>
          <p:cNvPr id="3" name="Espace réservé du contenu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
        <p:nvSpPr>
          <p:cNvPr id="4" name="Espace réservé du texte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Cliquez pour modifier les styles du texte du masque</a:t>
            </a:r>
          </a:p>
        </p:txBody>
      </p:sp>
    </p:spTree>
    <p:extLst>
      <p:ext uri="{BB962C8B-B14F-4D97-AF65-F5344CB8AC3E}">
        <p14:creationId xmlns:p14="http://schemas.microsoft.com/office/powerpoint/2010/main" val="3492817687"/>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p:spPr>
        <p:txBody>
          <a:bodyPr anchor="b"/>
          <a:lstStyle>
            <a:lvl1pPr algn="l">
              <a:defRPr sz="2000" b="1"/>
            </a:lvl1pPr>
          </a:lstStyle>
          <a:p>
            <a:r>
              <a:rPr lang="nl-BE"/>
              <a:t>Cliquez et modifiez le titre</a:t>
            </a:r>
            <a:endParaRPr lang="en-GB"/>
          </a:p>
        </p:txBody>
      </p:sp>
      <p:sp>
        <p:nvSpPr>
          <p:cNvPr id="3" name="Espace réservé pour une image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Espace réservé du texte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Cliquez pour modifier les styles du texte du masque</a:t>
            </a:r>
          </a:p>
        </p:txBody>
      </p:sp>
    </p:spTree>
    <p:extLst>
      <p:ext uri="{BB962C8B-B14F-4D97-AF65-F5344CB8AC3E}">
        <p14:creationId xmlns:p14="http://schemas.microsoft.com/office/powerpoint/2010/main" val="2304174369"/>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en-GB"/>
          </a:p>
        </p:txBody>
      </p:sp>
      <p:sp>
        <p:nvSpPr>
          <p:cNvPr id="3" name="Espace réservé du texte vertical 2"/>
          <p:cNvSpPr>
            <a:spLocks noGrp="1"/>
          </p:cNvSpPr>
          <p:nvPr>
            <p:ph type="body" orient="vert" idx="1"/>
          </p:nvPr>
        </p:nvSpPr>
        <p:spPr>
          <a:xfrm>
            <a:off x="650875" y="2276475"/>
            <a:ext cx="11703050" cy="6435725"/>
          </a:xfrm>
          <a:prstGeom prst="rect">
            <a:avLst/>
          </a:prstGeom>
        </p:spPr>
        <p:txBody>
          <a:bodyPr vert="eaVert"/>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181680189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428163" y="2276475"/>
            <a:ext cx="2925762" cy="6791325"/>
          </a:xfrm>
        </p:spPr>
        <p:txBody>
          <a:bodyPr vert="eaVert"/>
          <a:lstStyle/>
          <a:p>
            <a:r>
              <a:rPr lang="nl-BE"/>
              <a:t>Cliquez et modifiez le titre</a:t>
            </a:r>
            <a:endParaRPr lang="en-GB"/>
          </a:p>
        </p:txBody>
      </p:sp>
      <p:sp>
        <p:nvSpPr>
          <p:cNvPr id="3" name="Espace réservé du texte vertical 2"/>
          <p:cNvSpPr>
            <a:spLocks noGrp="1"/>
          </p:cNvSpPr>
          <p:nvPr>
            <p:ph type="body" orient="vert" idx="1"/>
          </p:nvPr>
        </p:nvSpPr>
        <p:spPr>
          <a:xfrm>
            <a:off x="650875" y="2276475"/>
            <a:ext cx="8624888" cy="6791325"/>
          </a:xfrm>
          <a:prstGeom prst="rect">
            <a:avLst/>
          </a:prstGeom>
        </p:spPr>
        <p:txBody>
          <a:bodyPr vert="eaVert"/>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2792208796"/>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p:spPr>
        <p:txBody>
          <a:bodyPr/>
          <a:lstStyle/>
          <a:p>
            <a:r>
              <a:rPr lang="nl-BE"/>
              <a:t>Cliquez et modifiez le titre</a:t>
            </a:r>
            <a:endParaRPr lang="en-GB"/>
          </a:p>
        </p:txBody>
      </p:sp>
      <p:sp>
        <p:nvSpPr>
          <p:cNvPr id="3" name="Sous-titr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a:t>Cliquez pour modifier le style des sous-titres du masque</a:t>
            </a:r>
            <a:endParaRPr lang="en-GB"/>
          </a:p>
        </p:txBody>
      </p:sp>
    </p:spTree>
    <p:extLst>
      <p:ext uri="{BB962C8B-B14F-4D97-AF65-F5344CB8AC3E}">
        <p14:creationId xmlns:p14="http://schemas.microsoft.com/office/powerpoint/2010/main" val="123467580"/>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en-GB"/>
          </a:p>
        </p:txBody>
      </p:sp>
      <p:sp>
        <p:nvSpPr>
          <p:cNvPr id="3" name="Espace réservé du contenu 2"/>
          <p:cNvSpPr>
            <a:spLocks noGrp="1"/>
          </p:cNvSpPr>
          <p:nvPr>
            <p:ph idx="1"/>
          </p:nvPr>
        </p:nvSpPr>
        <p:spPr/>
        <p:txBody>
          <a:body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1446812451"/>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p:spPr>
        <p:txBody>
          <a:bodyPr anchor="t"/>
          <a:lstStyle>
            <a:lvl1pPr algn="l">
              <a:defRPr sz="4000" b="1" cap="all"/>
            </a:lvl1pPr>
          </a:lstStyle>
          <a:p>
            <a:r>
              <a:rPr lang="nl-BE"/>
              <a:t>Cliquez et modifiez le titre</a:t>
            </a:r>
            <a:endParaRPr lang="en-GB"/>
          </a:p>
        </p:txBody>
      </p:sp>
      <p:sp>
        <p:nvSpPr>
          <p:cNvPr id="3" name="Espace réservé du texte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a:t>Cliquez pour modifier les styles du texte du masque</a:t>
            </a:r>
          </a:p>
        </p:txBody>
      </p:sp>
    </p:spTree>
    <p:extLst>
      <p:ext uri="{BB962C8B-B14F-4D97-AF65-F5344CB8AC3E}">
        <p14:creationId xmlns:p14="http://schemas.microsoft.com/office/powerpoint/2010/main" val="307924141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4643513"/>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en-GB"/>
          </a:p>
        </p:txBody>
      </p:sp>
      <p:sp>
        <p:nvSpPr>
          <p:cNvPr id="3" name="Espace réservé du contenu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
        <p:nvSpPr>
          <p:cNvPr id="4" name="Espace réservé du contenu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307061620"/>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p:spPr>
        <p:txBody>
          <a:bodyPr/>
          <a:lstStyle>
            <a:lvl1pPr>
              <a:defRPr/>
            </a:lvl1pPr>
          </a:lstStyle>
          <a:p>
            <a:r>
              <a:rPr lang="nl-BE"/>
              <a:t>Cliquez et modifiez le titre</a:t>
            </a:r>
            <a:endParaRPr lang="en-GB"/>
          </a:p>
        </p:txBody>
      </p:sp>
      <p:sp>
        <p:nvSpPr>
          <p:cNvPr id="3" name="Espace réservé du texte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Cliquez pour modifier les styles du texte du masque</a:t>
            </a:r>
          </a:p>
        </p:txBody>
      </p:sp>
      <p:sp>
        <p:nvSpPr>
          <p:cNvPr id="4" name="Espace réservé du contenu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
        <p:nvSpPr>
          <p:cNvPr id="5" name="Espace réservé du texte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Cliquez pour modifier les styles du texte du masque</a:t>
            </a:r>
          </a:p>
        </p:txBody>
      </p:sp>
      <p:sp>
        <p:nvSpPr>
          <p:cNvPr id="6" name="Espace réservé du contenu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1171062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en-GB"/>
          </a:p>
        </p:txBody>
      </p:sp>
    </p:spTree>
    <p:extLst>
      <p:ext uri="{BB962C8B-B14F-4D97-AF65-F5344CB8AC3E}">
        <p14:creationId xmlns:p14="http://schemas.microsoft.com/office/powerpoint/2010/main" val="768054261"/>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4662613"/>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p:spPr>
        <p:txBody>
          <a:bodyPr/>
          <a:lstStyle>
            <a:lvl1pPr algn="l">
              <a:defRPr sz="2000" b="1"/>
            </a:lvl1pPr>
          </a:lstStyle>
          <a:p>
            <a:r>
              <a:rPr lang="nl-BE"/>
              <a:t>Cliquez et modifiez le titre</a:t>
            </a:r>
            <a:endParaRPr lang="en-GB"/>
          </a:p>
        </p:txBody>
      </p:sp>
      <p:sp>
        <p:nvSpPr>
          <p:cNvPr id="3" name="Espace réservé du contenu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
        <p:nvSpPr>
          <p:cNvPr id="4" name="Espace réservé du texte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Cliquez pour modifier les styles du texte du masque</a:t>
            </a:r>
          </a:p>
        </p:txBody>
      </p:sp>
    </p:spTree>
    <p:extLst>
      <p:ext uri="{BB962C8B-B14F-4D97-AF65-F5344CB8AC3E}">
        <p14:creationId xmlns:p14="http://schemas.microsoft.com/office/powerpoint/2010/main" val="209344130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p:spPr>
        <p:txBody>
          <a:bodyPr/>
          <a:lstStyle>
            <a:lvl1pPr algn="l">
              <a:defRPr sz="2000" b="1"/>
            </a:lvl1pPr>
          </a:lstStyle>
          <a:p>
            <a:r>
              <a:rPr lang="nl-BE"/>
              <a:t>Cliquez et modifiez le titre</a:t>
            </a:r>
            <a:endParaRPr lang="en-GB"/>
          </a:p>
        </p:txBody>
      </p:sp>
      <p:sp>
        <p:nvSpPr>
          <p:cNvPr id="3" name="Espace réservé pour une image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Espace réservé du texte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Cliquez pour modifier les styles du texte du masque</a:t>
            </a:r>
          </a:p>
        </p:txBody>
      </p:sp>
    </p:spTree>
    <p:extLst>
      <p:ext uri="{BB962C8B-B14F-4D97-AF65-F5344CB8AC3E}">
        <p14:creationId xmlns:p14="http://schemas.microsoft.com/office/powerpoint/2010/main" val="4282893532"/>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en-GB"/>
          </a:p>
        </p:txBody>
      </p:sp>
      <p:sp>
        <p:nvSpPr>
          <p:cNvPr id="3" name="Espace réservé du texte vertical 2"/>
          <p:cNvSpPr>
            <a:spLocks noGrp="1"/>
          </p:cNvSpPr>
          <p:nvPr>
            <p:ph type="body" orient="vert" idx="1"/>
          </p:nvPr>
        </p:nvSpPr>
        <p:spPr/>
        <p:txBody>
          <a:bodyPr vert="eaVert"/>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3983529725"/>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5035550" y="1409700"/>
            <a:ext cx="1466850" cy="6680200"/>
          </a:xfrm>
        </p:spPr>
        <p:txBody>
          <a:bodyPr vert="eaVert"/>
          <a:lstStyle/>
          <a:p>
            <a:r>
              <a:rPr lang="nl-BE"/>
              <a:t>Cliquez et modifiez le titre</a:t>
            </a:r>
            <a:endParaRPr lang="en-GB"/>
          </a:p>
        </p:txBody>
      </p:sp>
      <p:sp>
        <p:nvSpPr>
          <p:cNvPr id="3" name="Espace réservé du texte vertical 2"/>
          <p:cNvSpPr>
            <a:spLocks noGrp="1"/>
          </p:cNvSpPr>
          <p:nvPr>
            <p:ph type="body" orient="vert" idx="1"/>
          </p:nvPr>
        </p:nvSpPr>
        <p:spPr>
          <a:xfrm>
            <a:off x="635000" y="1409700"/>
            <a:ext cx="4248150" cy="6680200"/>
          </a:xfrm>
        </p:spPr>
        <p:txBody>
          <a:bodyPr vert="eaVert"/>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2332897380"/>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p:spPr>
        <p:txBody>
          <a:bodyPr/>
          <a:lstStyle/>
          <a:p>
            <a:r>
              <a:rPr lang="nl-BE"/>
              <a:t>Cliquez et modifiez le titre</a:t>
            </a:r>
            <a:endParaRPr lang="en-GB"/>
          </a:p>
        </p:txBody>
      </p:sp>
      <p:sp>
        <p:nvSpPr>
          <p:cNvPr id="3" name="Sous-titr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a:t>Cliquez pour modifier le style des sous-titres du masque</a:t>
            </a:r>
            <a:endParaRPr lang="en-GB"/>
          </a:p>
        </p:txBody>
      </p:sp>
    </p:spTree>
    <p:extLst>
      <p:ext uri="{BB962C8B-B14F-4D97-AF65-F5344CB8AC3E}">
        <p14:creationId xmlns:p14="http://schemas.microsoft.com/office/powerpoint/2010/main" val="2246728683"/>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en-GB"/>
          </a:p>
        </p:txBody>
      </p:sp>
      <p:sp>
        <p:nvSpPr>
          <p:cNvPr id="3" name="Espace réservé du contenu 2"/>
          <p:cNvSpPr>
            <a:spLocks noGrp="1"/>
          </p:cNvSpPr>
          <p:nvPr>
            <p:ph idx="1"/>
          </p:nvPr>
        </p:nvSpPr>
        <p:spPr/>
        <p:txBody>
          <a:body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320736495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p:spPr>
        <p:txBody>
          <a:bodyPr/>
          <a:lstStyle>
            <a:lvl1pPr algn="l">
              <a:defRPr sz="2000" b="1"/>
            </a:lvl1pPr>
          </a:lstStyle>
          <a:p>
            <a:r>
              <a:rPr lang="nl-BE"/>
              <a:t>Cliquez et modifiez le titre</a:t>
            </a:r>
            <a:endParaRPr lang="en-GB"/>
          </a:p>
        </p:txBody>
      </p:sp>
      <p:sp>
        <p:nvSpPr>
          <p:cNvPr id="3" name="Espace réservé du contenu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
        <p:nvSpPr>
          <p:cNvPr id="4" name="Espace réservé du texte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Cliquez pour modifier les styles du texte du masque</a:t>
            </a:r>
          </a:p>
        </p:txBody>
      </p:sp>
    </p:spTree>
    <p:extLst>
      <p:ext uri="{BB962C8B-B14F-4D97-AF65-F5344CB8AC3E}">
        <p14:creationId xmlns:p14="http://schemas.microsoft.com/office/powerpoint/2010/main" val="1605958086"/>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p:spPr>
        <p:txBody>
          <a:bodyPr anchor="t"/>
          <a:lstStyle>
            <a:lvl1pPr algn="l">
              <a:defRPr sz="4000" b="1" cap="all"/>
            </a:lvl1pPr>
          </a:lstStyle>
          <a:p>
            <a:r>
              <a:rPr lang="nl-BE"/>
              <a:t>Cliquez et modifiez le titre</a:t>
            </a:r>
            <a:endParaRPr lang="en-GB"/>
          </a:p>
        </p:txBody>
      </p:sp>
      <p:sp>
        <p:nvSpPr>
          <p:cNvPr id="3" name="Espace réservé du texte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a:t>Cliquez pour modifier les styles du texte du masque</a:t>
            </a:r>
          </a:p>
        </p:txBody>
      </p:sp>
    </p:spTree>
    <p:extLst>
      <p:ext uri="{BB962C8B-B14F-4D97-AF65-F5344CB8AC3E}">
        <p14:creationId xmlns:p14="http://schemas.microsoft.com/office/powerpoint/2010/main" val="2738679116"/>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en-GB"/>
          </a:p>
        </p:txBody>
      </p:sp>
      <p:sp>
        <p:nvSpPr>
          <p:cNvPr id="3" name="Espace réservé du contenu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
        <p:nvSpPr>
          <p:cNvPr id="4" name="Espace réservé du contenu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3009876049"/>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p:spPr>
        <p:txBody>
          <a:bodyPr/>
          <a:lstStyle>
            <a:lvl1pPr>
              <a:defRPr/>
            </a:lvl1pPr>
          </a:lstStyle>
          <a:p>
            <a:r>
              <a:rPr lang="nl-BE"/>
              <a:t>Cliquez et modifiez le titre</a:t>
            </a:r>
            <a:endParaRPr lang="en-GB"/>
          </a:p>
        </p:txBody>
      </p:sp>
      <p:sp>
        <p:nvSpPr>
          <p:cNvPr id="3" name="Espace réservé du texte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Cliquez pour modifier les styles du texte du masque</a:t>
            </a:r>
          </a:p>
        </p:txBody>
      </p:sp>
      <p:sp>
        <p:nvSpPr>
          <p:cNvPr id="4" name="Espace réservé du contenu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
        <p:nvSpPr>
          <p:cNvPr id="5" name="Espace réservé du texte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Cliquez pour modifier les styles du texte du masque</a:t>
            </a:r>
          </a:p>
        </p:txBody>
      </p:sp>
      <p:sp>
        <p:nvSpPr>
          <p:cNvPr id="6" name="Espace réservé du contenu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2341378907"/>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en-GB"/>
          </a:p>
        </p:txBody>
      </p:sp>
    </p:spTree>
    <p:extLst>
      <p:ext uri="{BB962C8B-B14F-4D97-AF65-F5344CB8AC3E}">
        <p14:creationId xmlns:p14="http://schemas.microsoft.com/office/powerpoint/2010/main" val="158701295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642783"/>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p:spPr>
        <p:txBody>
          <a:bodyPr/>
          <a:lstStyle>
            <a:lvl1pPr algn="l">
              <a:defRPr sz="2000" b="1"/>
            </a:lvl1pPr>
          </a:lstStyle>
          <a:p>
            <a:r>
              <a:rPr lang="nl-BE"/>
              <a:t>Cliquez et modifiez le titre</a:t>
            </a:r>
            <a:endParaRPr lang="en-GB"/>
          </a:p>
        </p:txBody>
      </p:sp>
      <p:sp>
        <p:nvSpPr>
          <p:cNvPr id="3" name="Espace réservé du contenu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
        <p:nvSpPr>
          <p:cNvPr id="4" name="Espace réservé du texte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Cliquez pour modifier les styles du texte du masque</a:t>
            </a:r>
          </a:p>
        </p:txBody>
      </p:sp>
    </p:spTree>
    <p:extLst>
      <p:ext uri="{BB962C8B-B14F-4D97-AF65-F5344CB8AC3E}">
        <p14:creationId xmlns:p14="http://schemas.microsoft.com/office/powerpoint/2010/main" val="1779652453"/>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p:spPr>
        <p:txBody>
          <a:bodyPr/>
          <a:lstStyle>
            <a:lvl1pPr algn="l">
              <a:defRPr sz="2000" b="1"/>
            </a:lvl1pPr>
          </a:lstStyle>
          <a:p>
            <a:r>
              <a:rPr lang="nl-BE"/>
              <a:t>Cliquez et modifiez le titre</a:t>
            </a:r>
            <a:endParaRPr lang="en-GB"/>
          </a:p>
        </p:txBody>
      </p:sp>
      <p:sp>
        <p:nvSpPr>
          <p:cNvPr id="3" name="Espace réservé pour une image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Espace réservé du texte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Cliquez pour modifier les styles du texte du masque</a:t>
            </a:r>
          </a:p>
        </p:txBody>
      </p:sp>
    </p:spTree>
    <p:extLst>
      <p:ext uri="{BB962C8B-B14F-4D97-AF65-F5344CB8AC3E}">
        <p14:creationId xmlns:p14="http://schemas.microsoft.com/office/powerpoint/2010/main" val="388006880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en-GB"/>
          </a:p>
        </p:txBody>
      </p:sp>
      <p:sp>
        <p:nvSpPr>
          <p:cNvPr id="3" name="Espace réservé du texte vertical 2"/>
          <p:cNvSpPr>
            <a:spLocks noGrp="1"/>
          </p:cNvSpPr>
          <p:nvPr>
            <p:ph type="body" orient="vert" idx="1"/>
          </p:nvPr>
        </p:nvSpPr>
        <p:spPr/>
        <p:txBody>
          <a:bodyPr vert="eaVert"/>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3133226913"/>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5035550" y="1409700"/>
            <a:ext cx="1466850" cy="6680200"/>
          </a:xfrm>
        </p:spPr>
        <p:txBody>
          <a:bodyPr vert="eaVert"/>
          <a:lstStyle/>
          <a:p>
            <a:r>
              <a:rPr lang="nl-BE"/>
              <a:t>Cliquez et modifiez le titre</a:t>
            </a:r>
            <a:endParaRPr lang="en-GB"/>
          </a:p>
        </p:txBody>
      </p:sp>
      <p:sp>
        <p:nvSpPr>
          <p:cNvPr id="3" name="Espace réservé du texte vertical 2"/>
          <p:cNvSpPr>
            <a:spLocks noGrp="1"/>
          </p:cNvSpPr>
          <p:nvPr>
            <p:ph type="body" orient="vert" idx="1"/>
          </p:nvPr>
        </p:nvSpPr>
        <p:spPr>
          <a:xfrm>
            <a:off x="635000" y="1409700"/>
            <a:ext cx="4248150" cy="6680200"/>
          </a:xfrm>
        </p:spPr>
        <p:txBody>
          <a:bodyPr vert="eaVert"/>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838817252"/>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p:spPr>
        <p:txBody>
          <a:bodyPr/>
          <a:lstStyle/>
          <a:p>
            <a:r>
              <a:rPr lang="nl-BE"/>
              <a:t>Cliquez et modifiez le titre</a:t>
            </a:r>
            <a:endParaRPr lang="en-GB"/>
          </a:p>
        </p:txBody>
      </p:sp>
      <p:sp>
        <p:nvSpPr>
          <p:cNvPr id="3" name="Sous-titr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a:t>Cliquez pour modifier le style des sous-titres du masque</a:t>
            </a:r>
            <a:endParaRPr lang="en-GB"/>
          </a:p>
        </p:txBody>
      </p:sp>
    </p:spTree>
    <p:extLst>
      <p:ext uri="{BB962C8B-B14F-4D97-AF65-F5344CB8AC3E}">
        <p14:creationId xmlns:p14="http://schemas.microsoft.com/office/powerpoint/2010/main" val="231186800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p:spPr>
        <p:txBody>
          <a:bodyPr/>
          <a:lstStyle>
            <a:lvl1pPr algn="l">
              <a:defRPr sz="2000" b="1"/>
            </a:lvl1pPr>
          </a:lstStyle>
          <a:p>
            <a:r>
              <a:rPr lang="nl-BE"/>
              <a:t>Cliquez et modifiez le titre</a:t>
            </a:r>
            <a:endParaRPr lang="en-GB"/>
          </a:p>
        </p:txBody>
      </p:sp>
      <p:sp>
        <p:nvSpPr>
          <p:cNvPr id="3" name="Espace réservé pour une image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Espace réservé du texte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Cliquez pour modifier les styles du texte du masque</a:t>
            </a:r>
          </a:p>
        </p:txBody>
      </p:sp>
    </p:spTree>
    <p:extLst>
      <p:ext uri="{BB962C8B-B14F-4D97-AF65-F5344CB8AC3E}">
        <p14:creationId xmlns:p14="http://schemas.microsoft.com/office/powerpoint/2010/main" val="1581206683"/>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en-GB"/>
          </a:p>
        </p:txBody>
      </p:sp>
      <p:sp>
        <p:nvSpPr>
          <p:cNvPr id="3" name="Espace réservé du contenu 2"/>
          <p:cNvSpPr>
            <a:spLocks noGrp="1"/>
          </p:cNvSpPr>
          <p:nvPr>
            <p:ph idx="1"/>
          </p:nvPr>
        </p:nvSpPr>
        <p:spPr>
          <a:xfrm>
            <a:off x="650875" y="2276475"/>
            <a:ext cx="11703050" cy="6435725"/>
          </a:xfrm>
          <a:prstGeom prst="rect">
            <a:avLst/>
          </a:prstGeom>
        </p:spPr>
        <p:txBody>
          <a:bodyPr vert="horz"/>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3662618659"/>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p:spPr>
        <p:txBody>
          <a:bodyPr anchor="t"/>
          <a:lstStyle>
            <a:lvl1pPr algn="l">
              <a:defRPr sz="4000" b="1" cap="all"/>
            </a:lvl1pPr>
          </a:lstStyle>
          <a:p>
            <a:r>
              <a:rPr lang="nl-BE"/>
              <a:t>Cliquez et modifiez le titre</a:t>
            </a:r>
            <a:endParaRPr lang="en-GB"/>
          </a:p>
        </p:txBody>
      </p:sp>
      <p:sp>
        <p:nvSpPr>
          <p:cNvPr id="3" name="Espace réservé du texte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a:t>Cliquez pour modifier les styles du texte du masque</a:t>
            </a:r>
          </a:p>
        </p:txBody>
      </p:sp>
    </p:spTree>
    <p:extLst>
      <p:ext uri="{BB962C8B-B14F-4D97-AF65-F5344CB8AC3E}">
        <p14:creationId xmlns:p14="http://schemas.microsoft.com/office/powerpoint/2010/main" val="305281303"/>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en-GB"/>
          </a:p>
        </p:txBody>
      </p:sp>
      <p:sp>
        <p:nvSpPr>
          <p:cNvPr id="3" name="Espace réservé du contenu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
        <p:nvSpPr>
          <p:cNvPr id="4" name="Espace réservé du contenu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3809953629"/>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p:spPr>
        <p:txBody>
          <a:bodyPr/>
          <a:lstStyle>
            <a:lvl1pPr>
              <a:defRPr/>
            </a:lvl1pPr>
          </a:lstStyle>
          <a:p>
            <a:r>
              <a:rPr lang="nl-BE"/>
              <a:t>Cliquez et modifiez le titre</a:t>
            </a:r>
            <a:endParaRPr lang="en-GB"/>
          </a:p>
        </p:txBody>
      </p:sp>
      <p:sp>
        <p:nvSpPr>
          <p:cNvPr id="3" name="Espace réservé du texte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Cliquez pour modifier les styles du texte du masque</a:t>
            </a:r>
          </a:p>
        </p:txBody>
      </p:sp>
      <p:sp>
        <p:nvSpPr>
          <p:cNvPr id="4" name="Espace réservé du contenu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
        <p:nvSpPr>
          <p:cNvPr id="5" name="Espace réservé du texte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Cliquez pour modifier les styles du texte du masque</a:t>
            </a:r>
          </a:p>
        </p:txBody>
      </p:sp>
      <p:sp>
        <p:nvSpPr>
          <p:cNvPr id="6" name="Espace réservé du contenu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1416079741"/>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en-GB"/>
          </a:p>
        </p:txBody>
      </p:sp>
    </p:spTree>
    <p:extLst>
      <p:ext uri="{BB962C8B-B14F-4D97-AF65-F5344CB8AC3E}">
        <p14:creationId xmlns:p14="http://schemas.microsoft.com/office/powerpoint/2010/main" val="2404482429"/>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30582547"/>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p:spPr>
        <p:txBody>
          <a:bodyPr anchor="b"/>
          <a:lstStyle>
            <a:lvl1pPr algn="l">
              <a:defRPr sz="2000" b="1"/>
            </a:lvl1pPr>
          </a:lstStyle>
          <a:p>
            <a:r>
              <a:rPr lang="nl-BE"/>
              <a:t>Cliquez et modifiez le titre</a:t>
            </a:r>
            <a:endParaRPr lang="en-GB"/>
          </a:p>
        </p:txBody>
      </p:sp>
      <p:sp>
        <p:nvSpPr>
          <p:cNvPr id="3" name="Espace réservé du contenu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
        <p:nvSpPr>
          <p:cNvPr id="4" name="Espace réservé du texte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Cliquez pour modifier les styles du texte du masque</a:t>
            </a:r>
          </a:p>
        </p:txBody>
      </p:sp>
    </p:spTree>
    <p:extLst>
      <p:ext uri="{BB962C8B-B14F-4D97-AF65-F5344CB8AC3E}">
        <p14:creationId xmlns:p14="http://schemas.microsoft.com/office/powerpoint/2010/main" val="2390028090"/>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p:spPr>
        <p:txBody>
          <a:bodyPr anchor="b"/>
          <a:lstStyle>
            <a:lvl1pPr algn="l">
              <a:defRPr sz="2000" b="1"/>
            </a:lvl1pPr>
          </a:lstStyle>
          <a:p>
            <a:r>
              <a:rPr lang="nl-BE"/>
              <a:t>Cliquez et modifiez le titre</a:t>
            </a:r>
            <a:endParaRPr lang="en-GB"/>
          </a:p>
        </p:txBody>
      </p:sp>
      <p:sp>
        <p:nvSpPr>
          <p:cNvPr id="3" name="Espace réservé pour une image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Espace réservé du texte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Cliquez pour modifier les styles du texte du masque</a:t>
            </a:r>
          </a:p>
        </p:txBody>
      </p:sp>
    </p:spTree>
    <p:extLst>
      <p:ext uri="{BB962C8B-B14F-4D97-AF65-F5344CB8AC3E}">
        <p14:creationId xmlns:p14="http://schemas.microsoft.com/office/powerpoint/2010/main" val="785273982"/>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en-GB"/>
          </a:p>
        </p:txBody>
      </p:sp>
      <p:sp>
        <p:nvSpPr>
          <p:cNvPr id="3" name="Espace réservé du texte vertical 2"/>
          <p:cNvSpPr>
            <a:spLocks noGrp="1"/>
          </p:cNvSpPr>
          <p:nvPr>
            <p:ph type="body" orient="vert" idx="1"/>
          </p:nvPr>
        </p:nvSpPr>
        <p:spPr>
          <a:xfrm>
            <a:off x="650875" y="2276475"/>
            <a:ext cx="11703050" cy="6435725"/>
          </a:xfrm>
          <a:prstGeom prst="rect">
            <a:avLst/>
          </a:prstGeom>
        </p:spPr>
        <p:txBody>
          <a:bodyPr vert="eaVert"/>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205998406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428163" y="254000"/>
            <a:ext cx="2925762" cy="8458200"/>
          </a:xfrm>
        </p:spPr>
        <p:txBody>
          <a:bodyPr vert="eaVert"/>
          <a:lstStyle/>
          <a:p>
            <a:r>
              <a:rPr lang="nl-BE"/>
              <a:t>Cliquez et modifiez le titre</a:t>
            </a:r>
            <a:endParaRPr lang="en-GB"/>
          </a:p>
        </p:txBody>
      </p:sp>
      <p:sp>
        <p:nvSpPr>
          <p:cNvPr id="3" name="Espace réservé du texte vertical 2"/>
          <p:cNvSpPr>
            <a:spLocks noGrp="1"/>
          </p:cNvSpPr>
          <p:nvPr>
            <p:ph type="body" orient="vert" idx="1"/>
          </p:nvPr>
        </p:nvSpPr>
        <p:spPr>
          <a:xfrm>
            <a:off x="650875" y="254000"/>
            <a:ext cx="8624888" cy="8458200"/>
          </a:xfrm>
          <a:prstGeom prst="rect">
            <a:avLst/>
          </a:prstGeom>
        </p:spPr>
        <p:txBody>
          <a:bodyPr vert="eaVert"/>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GB"/>
          </a:p>
        </p:txBody>
      </p:sp>
    </p:spTree>
    <p:extLst>
      <p:ext uri="{BB962C8B-B14F-4D97-AF65-F5344CB8AC3E}">
        <p14:creationId xmlns:p14="http://schemas.microsoft.com/office/powerpoint/2010/main" val="162272221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1270000" y="5029200"/>
            <a:ext cx="10464800" cy="1130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026" name="Rectangle 2"/>
          <p:cNvSpPr>
            <a:spLocks noGrp="1" noChangeArrowheads="1"/>
          </p:cNvSpPr>
          <p:nvPr>
            <p:ph type="title"/>
          </p:nvPr>
        </p:nvSpPr>
        <p:spPr bwMode="auto">
          <a:xfrm>
            <a:off x="1270000" y="1638300"/>
            <a:ext cx="10464800" cy="3302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2pPr>
      <a:lvl3pPr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3pPr>
      <a:lvl4pPr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4pPr>
      <a:lvl5pPr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9pPr>
    </p:titleStyle>
    <p:bodyStyle>
      <a:lvl1pPr algn="ctr" rtl="0" fontAlgn="base">
        <a:spcBef>
          <a:spcPct val="0"/>
        </a:spcBef>
        <a:spcAft>
          <a:spcPct val="0"/>
        </a:spcAft>
        <a:defRPr sz="3600">
          <a:solidFill>
            <a:schemeClr val="tx1"/>
          </a:solidFill>
          <a:latin typeface="+mn-lt"/>
          <a:ea typeface="+mn-ea"/>
          <a:cs typeface="+mn-cs"/>
          <a:sym typeface="Gill Sans" charset="0"/>
        </a:defRPr>
      </a:lvl1pPr>
      <a:lvl2pPr algn="ctr" rtl="0" fontAlgn="base">
        <a:spcBef>
          <a:spcPct val="0"/>
        </a:spcBef>
        <a:spcAft>
          <a:spcPct val="0"/>
        </a:spcAft>
        <a:defRPr sz="3600">
          <a:solidFill>
            <a:schemeClr val="tx1"/>
          </a:solidFill>
          <a:latin typeface="+mn-lt"/>
          <a:ea typeface="+mn-ea"/>
          <a:cs typeface="+mn-cs"/>
          <a:sym typeface="Gill Sans" charset="0"/>
        </a:defRPr>
      </a:lvl2pPr>
      <a:lvl3pPr algn="ctr" rtl="0" fontAlgn="base">
        <a:spcBef>
          <a:spcPct val="0"/>
        </a:spcBef>
        <a:spcAft>
          <a:spcPct val="0"/>
        </a:spcAft>
        <a:defRPr sz="3600">
          <a:solidFill>
            <a:schemeClr val="tx1"/>
          </a:solidFill>
          <a:latin typeface="+mn-lt"/>
          <a:ea typeface="+mn-ea"/>
          <a:cs typeface="+mn-cs"/>
          <a:sym typeface="Gill Sans" charset="0"/>
        </a:defRPr>
      </a:lvl3pPr>
      <a:lvl4pPr algn="ctr" rtl="0" fontAlgn="base">
        <a:spcBef>
          <a:spcPct val="0"/>
        </a:spcBef>
        <a:spcAft>
          <a:spcPct val="0"/>
        </a:spcAft>
        <a:defRPr sz="3600">
          <a:solidFill>
            <a:schemeClr val="tx1"/>
          </a:solidFill>
          <a:latin typeface="+mn-lt"/>
          <a:ea typeface="+mn-ea"/>
          <a:cs typeface="+mn-cs"/>
          <a:sym typeface="Gill Sans" charset="0"/>
        </a:defRPr>
      </a:lvl4pPr>
      <a:lvl5pPr algn="ctr" rtl="0" fontAlgn="base">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ransitio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2pPr>
      <a:lvl3pPr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3pPr>
      <a:lvl4pPr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4pPr>
      <a:lvl5pPr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9pPr>
    </p:titleStyle>
    <p:bodyStyle>
      <a:lvl1pPr marL="889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3335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1266" name="Rectangle 2"/>
          <p:cNvSpPr>
            <a:spLocks noGrp="1" noChangeArrowheads="1"/>
          </p:cNvSpPr>
          <p:nvPr>
            <p:ph type="body" idx="1"/>
          </p:nvPr>
        </p:nvSpPr>
        <p:spPr bwMode="auto">
          <a:xfrm>
            <a:off x="1270000" y="2768600"/>
            <a:ext cx="5041900" cy="5715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ransitio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2pPr>
      <a:lvl3pPr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3pPr>
      <a:lvl4pPr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4pPr>
      <a:lvl5pPr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9pPr>
    </p:titleStyle>
    <p:bodyStyle>
      <a:lvl1pPr marL="760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1pPr>
      <a:lvl2pPr marL="12049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2290" name="Rectangle 2"/>
          <p:cNvSpPr>
            <a:spLocks noGrp="1" noChangeArrowheads="1"/>
          </p:cNvSpPr>
          <p:nvPr>
            <p:ph type="body" idx="1"/>
          </p:nvPr>
        </p:nvSpPr>
        <p:spPr bwMode="auto">
          <a:xfrm>
            <a:off x="1270000" y="2768600"/>
            <a:ext cx="10464800" cy="5715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ransitio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2pPr>
      <a:lvl3pPr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3pPr>
      <a:lvl4pPr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4pPr>
      <a:lvl5pPr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9pPr>
    </p:titleStyle>
    <p:bodyStyle>
      <a:lvl1pPr marL="760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1pPr>
      <a:lvl2pPr marL="12049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3314" name="Rectangle 2"/>
          <p:cNvSpPr>
            <a:spLocks noGrp="1" noChangeArrowheads="1"/>
          </p:cNvSpPr>
          <p:nvPr>
            <p:ph type="body" idx="1"/>
          </p:nvPr>
        </p:nvSpPr>
        <p:spPr bwMode="auto">
          <a:xfrm>
            <a:off x="7772400" y="2768600"/>
            <a:ext cx="3962400" cy="5715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ransitio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2pPr>
      <a:lvl3pPr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3pPr>
      <a:lvl4pPr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4pPr>
      <a:lvl5pPr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9pPr>
    </p:titleStyle>
    <p:bodyStyle>
      <a:lvl1pPr marL="760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1pPr>
      <a:lvl2pPr marL="12049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4338" name="Rectangle 2"/>
          <p:cNvSpPr>
            <a:spLocks noGrp="1" noChangeArrowheads="1"/>
          </p:cNvSpPr>
          <p:nvPr>
            <p:ph type="body" idx="1"/>
          </p:nvPr>
        </p:nvSpPr>
        <p:spPr bwMode="auto">
          <a:xfrm>
            <a:off x="1270000" y="2768600"/>
            <a:ext cx="5041900" cy="5715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2pPr>
      <a:lvl3pPr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3pPr>
      <a:lvl4pPr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4pPr>
      <a:lvl5pPr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9pPr>
    </p:titleStyle>
    <p:bodyStyle>
      <a:lvl1pPr marL="760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1pPr>
      <a:lvl2pPr marL="12049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050" name="Rectangle 2"/>
          <p:cNvSpPr>
            <a:spLocks noGrp="1" noChangeArrowheads="1"/>
          </p:cNvSpPr>
          <p:nvPr>
            <p:ph type="body" idx="1"/>
          </p:nvPr>
        </p:nvSpPr>
        <p:spPr bwMode="auto">
          <a:xfrm>
            <a:off x="1270000" y="2768600"/>
            <a:ext cx="10464800" cy="5715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2pPr>
      <a:lvl3pPr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3pPr>
      <a:lvl4pPr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4pPr>
      <a:lvl5pPr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9pPr>
    </p:titleStyle>
    <p:body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1270000" y="2971800"/>
            <a:ext cx="10464800" cy="3810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2pPr>
      <a:lvl3pPr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3pPr>
      <a:lvl4pPr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4pPr>
      <a:lvl5pPr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9pPr>
    </p:titleStyle>
    <p:bodyStyle>
      <a:lvl1pPr algn="ctr" rtl="0" fontAlgn="base">
        <a:spcBef>
          <a:spcPct val="0"/>
        </a:spcBef>
        <a:spcAft>
          <a:spcPct val="0"/>
        </a:spcAft>
        <a:defRPr sz="3600">
          <a:solidFill>
            <a:schemeClr val="tx1"/>
          </a:solidFill>
          <a:latin typeface="+mn-lt"/>
          <a:ea typeface="+mn-ea"/>
          <a:cs typeface="+mn-cs"/>
          <a:sym typeface="Gill Sans" charset="0"/>
        </a:defRPr>
      </a:lvl1pPr>
      <a:lvl2pPr algn="ctr" rtl="0" fontAlgn="base">
        <a:spcBef>
          <a:spcPct val="0"/>
        </a:spcBef>
        <a:spcAft>
          <a:spcPct val="0"/>
        </a:spcAft>
        <a:defRPr sz="3600">
          <a:solidFill>
            <a:schemeClr val="tx1"/>
          </a:solidFill>
          <a:latin typeface="+mn-lt"/>
          <a:ea typeface="+mn-ea"/>
          <a:cs typeface="+mn-cs"/>
          <a:sym typeface="Gill Sans" charset="0"/>
        </a:defRPr>
      </a:lvl2pPr>
      <a:lvl3pPr algn="ctr" rtl="0" fontAlgn="base">
        <a:spcBef>
          <a:spcPct val="0"/>
        </a:spcBef>
        <a:spcAft>
          <a:spcPct val="0"/>
        </a:spcAft>
        <a:defRPr sz="3600">
          <a:solidFill>
            <a:schemeClr val="tx1"/>
          </a:solidFill>
          <a:latin typeface="+mn-lt"/>
          <a:ea typeface="+mn-ea"/>
          <a:cs typeface="+mn-cs"/>
          <a:sym typeface="Gill Sans" charset="0"/>
        </a:defRPr>
      </a:lvl3pPr>
      <a:lvl4pPr algn="ctr" rtl="0" fontAlgn="base">
        <a:spcBef>
          <a:spcPct val="0"/>
        </a:spcBef>
        <a:spcAft>
          <a:spcPct val="0"/>
        </a:spcAft>
        <a:defRPr sz="3600">
          <a:solidFill>
            <a:schemeClr val="tx1"/>
          </a:solidFill>
          <a:latin typeface="+mn-lt"/>
          <a:ea typeface="+mn-ea"/>
          <a:cs typeface="+mn-cs"/>
          <a:sym typeface="Gill Sans" charset="0"/>
        </a:defRPr>
      </a:lvl4pPr>
      <a:lvl5pPr algn="ctr" rtl="0" fontAlgn="base">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body" idx="1"/>
          </p:nvPr>
        </p:nvSpPr>
        <p:spPr bwMode="auto">
          <a:xfrm>
            <a:off x="1270000" y="1270000"/>
            <a:ext cx="10464800" cy="7213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2pPr>
      <a:lvl3pPr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3pPr>
      <a:lvl4pPr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4pPr>
      <a:lvl5pPr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9pPr>
    </p:titleStyle>
    <p:bodyStyle>
      <a:lvl1pPr marL="8382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bwMode="auto">
          <a:xfrm>
            <a:off x="1270000" y="7366000"/>
            <a:ext cx="10464800" cy="1701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ransitio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2pPr>
      <a:lvl3pPr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3pPr>
      <a:lvl4pPr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4pPr>
      <a:lvl5pPr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9pPr>
    </p:titleStyle>
    <p:bodyStyle>
      <a:lvl1pPr algn="ctr" rtl="0" fontAlgn="base">
        <a:spcBef>
          <a:spcPct val="0"/>
        </a:spcBef>
        <a:spcAft>
          <a:spcPct val="0"/>
        </a:spcAft>
        <a:defRPr sz="3600">
          <a:solidFill>
            <a:schemeClr val="tx1"/>
          </a:solidFill>
          <a:latin typeface="+mn-lt"/>
          <a:ea typeface="+mn-ea"/>
          <a:cs typeface="+mn-cs"/>
          <a:sym typeface="Gill Sans" charset="0"/>
        </a:defRPr>
      </a:lvl1pPr>
      <a:lvl2pPr algn="ctr" rtl="0" fontAlgn="base">
        <a:spcBef>
          <a:spcPct val="0"/>
        </a:spcBef>
        <a:spcAft>
          <a:spcPct val="0"/>
        </a:spcAft>
        <a:defRPr sz="3600">
          <a:solidFill>
            <a:schemeClr val="tx1"/>
          </a:solidFill>
          <a:latin typeface="+mn-lt"/>
          <a:ea typeface="+mn-ea"/>
          <a:cs typeface="+mn-cs"/>
          <a:sym typeface="Gill Sans" charset="0"/>
        </a:defRPr>
      </a:lvl2pPr>
      <a:lvl3pPr algn="ctr" rtl="0" fontAlgn="base">
        <a:spcBef>
          <a:spcPct val="0"/>
        </a:spcBef>
        <a:spcAft>
          <a:spcPct val="0"/>
        </a:spcAft>
        <a:defRPr sz="3600">
          <a:solidFill>
            <a:schemeClr val="tx1"/>
          </a:solidFill>
          <a:latin typeface="+mn-lt"/>
          <a:ea typeface="+mn-ea"/>
          <a:cs typeface="+mn-cs"/>
          <a:sym typeface="Gill Sans" charset="0"/>
        </a:defRPr>
      </a:lvl3pPr>
      <a:lvl4pPr algn="ctr" rtl="0" fontAlgn="base">
        <a:spcBef>
          <a:spcPct val="0"/>
        </a:spcBef>
        <a:spcAft>
          <a:spcPct val="0"/>
        </a:spcAft>
        <a:defRPr sz="3600">
          <a:solidFill>
            <a:schemeClr val="tx1"/>
          </a:solidFill>
          <a:latin typeface="+mn-lt"/>
          <a:ea typeface="+mn-ea"/>
          <a:cs typeface="+mn-cs"/>
          <a:sym typeface="Gill Sans" charset="0"/>
        </a:defRPr>
      </a:lvl4pPr>
      <a:lvl5pPr algn="ctr" rtl="0" fontAlgn="base">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bwMode="auto">
          <a:xfrm>
            <a:off x="1270000" y="7366000"/>
            <a:ext cx="10464800" cy="1701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ransitio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2pPr>
      <a:lvl3pPr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3pPr>
      <a:lvl4pPr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4pPr>
      <a:lvl5pPr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9pPr>
    </p:titleStyle>
    <p:bodyStyle>
      <a:lvl1pPr algn="ctr" rtl="0" fontAlgn="base">
        <a:spcBef>
          <a:spcPct val="0"/>
        </a:spcBef>
        <a:spcAft>
          <a:spcPct val="0"/>
        </a:spcAft>
        <a:defRPr sz="3600">
          <a:solidFill>
            <a:schemeClr val="tx1"/>
          </a:solidFill>
          <a:latin typeface="+mn-lt"/>
          <a:ea typeface="+mn-ea"/>
          <a:cs typeface="+mn-cs"/>
          <a:sym typeface="Gill Sans" charset="0"/>
        </a:defRPr>
      </a:lvl1pPr>
      <a:lvl2pPr algn="ctr" rtl="0" fontAlgn="base">
        <a:spcBef>
          <a:spcPct val="0"/>
        </a:spcBef>
        <a:spcAft>
          <a:spcPct val="0"/>
        </a:spcAft>
        <a:defRPr sz="3600">
          <a:solidFill>
            <a:schemeClr val="tx1"/>
          </a:solidFill>
          <a:latin typeface="+mn-lt"/>
          <a:ea typeface="+mn-ea"/>
          <a:cs typeface="+mn-cs"/>
          <a:sym typeface="Gill Sans" charset="0"/>
        </a:defRPr>
      </a:lvl2pPr>
      <a:lvl3pPr algn="ctr" rtl="0" fontAlgn="base">
        <a:spcBef>
          <a:spcPct val="0"/>
        </a:spcBef>
        <a:spcAft>
          <a:spcPct val="0"/>
        </a:spcAft>
        <a:defRPr sz="3600">
          <a:solidFill>
            <a:schemeClr val="tx1"/>
          </a:solidFill>
          <a:latin typeface="+mn-lt"/>
          <a:ea typeface="+mn-ea"/>
          <a:cs typeface="+mn-cs"/>
          <a:sym typeface="Gill Sans" charset="0"/>
        </a:defRPr>
      </a:lvl3pPr>
      <a:lvl4pPr algn="ctr" rtl="0" fontAlgn="base">
        <a:spcBef>
          <a:spcPct val="0"/>
        </a:spcBef>
        <a:spcAft>
          <a:spcPct val="0"/>
        </a:spcAft>
        <a:defRPr sz="3600">
          <a:solidFill>
            <a:schemeClr val="tx1"/>
          </a:solidFill>
          <a:latin typeface="+mn-lt"/>
          <a:ea typeface="+mn-ea"/>
          <a:cs typeface="+mn-cs"/>
          <a:sym typeface="Gill Sans" charset="0"/>
        </a:defRPr>
      </a:lvl4pPr>
      <a:lvl5pPr algn="ctr" rtl="0" fontAlgn="base">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body" idx="1"/>
          </p:nvPr>
        </p:nvSpPr>
        <p:spPr bwMode="auto">
          <a:xfrm>
            <a:off x="635000" y="4787900"/>
            <a:ext cx="5867400" cy="3302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7170" name="Rectangle 2"/>
          <p:cNvSpPr>
            <a:spLocks noGrp="1" noChangeArrowheads="1"/>
          </p:cNvSpPr>
          <p:nvPr>
            <p:ph type="title"/>
          </p:nvPr>
        </p:nvSpPr>
        <p:spPr bwMode="auto">
          <a:xfrm>
            <a:off x="635000" y="1409700"/>
            <a:ext cx="5867400" cy="3302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ransition/>
  <p:txStyles>
    <p:titleStyle>
      <a:lvl1pPr algn="ctr" rtl="0" fontAlgn="base">
        <a:spcBef>
          <a:spcPct val="0"/>
        </a:spcBef>
        <a:spcAft>
          <a:spcPct val="0"/>
        </a:spcAft>
        <a:defRPr sz="7000">
          <a:solidFill>
            <a:schemeClr val="tx1"/>
          </a:solidFill>
          <a:latin typeface="+mj-lt"/>
          <a:ea typeface="+mj-ea"/>
          <a:cs typeface="+mj-cs"/>
          <a:sym typeface="Gill Sans" charset="0"/>
        </a:defRPr>
      </a:lvl1pPr>
      <a:lvl2pPr algn="ctr" rtl="0" fontAlgn="base">
        <a:spcBef>
          <a:spcPct val="0"/>
        </a:spcBef>
        <a:spcAft>
          <a:spcPct val="0"/>
        </a:spcAft>
        <a:defRPr sz="7000">
          <a:solidFill>
            <a:schemeClr val="tx1"/>
          </a:solidFill>
          <a:latin typeface="Gill Sans" charset="0"/>
          <a:ea typeface="Heiti SC Light" charset="0"/>
          <a:cs typeface="Heiti SC Light" charset="0"/>
          <a:sym typeface="Gill Sans" charset="0"/>
        </a:defRPr>
      </a:lvl2pPr>
      <a:lvl3pPr algn="ctr" rtl="0" fontAlgn="base">
        <a:spcBef>
          <a:spcPct val="0"/>
        </a:spcBef>
        <a:spcAft>
          <a:spcPct val="0"/>
        </a:spcAft>
        <a:defRPr sz="7000">
          <a:solidFill>
            <a:schemeClr val="tx1"/>
          </a:solidFill>
          <a:latin typeface="Gill Sans" charset="0"/>
          <a:ea typeface="Heiti SC Light" charset="0"/>
          <a:cs typeface="Heiti SC Light" charset="0"/>
          <a:sym typeface="Gill Sans" charset="0"/>
        </a:defRPr>
      </a:lvl3pPr>
      <a:lvl4pPr algn="ctr" rtl="0" fontAlgn="base">
        <a:spcBef>
          <a:spcPct val="0"/>
        </a:spcBef>
        <a:spcAft>
          <a:spcPct val="0"/>
        </a:spcAft>
        <a:defRPr sz="7000">
          <a:solidFill>
            <a:schemeClr val="tx1"/>
          </a:solidFill>
          <a:latin typeface="Gill Sans" charset="0"/>
          <a:ea typeface="Heiti SC Light" charset="0"/>
          <a:cs typeface="Heiti SC Light" charset="0"/>
          <a:sym typeface="Gill Sans" charset="0"/>
        </a:defRPr>
      </a:lvl4pPr>
      <a:lvl5pPr algn="ctr" rtl="0" fontAlgn="base">
        <a:spcBef>
          <a:spcPct val="0"/>
        </a:spcBef>
        <a:spcAft>
          <a:spcPct val="0"/>
        </a:spcAft>
        <a:defRPr sz="70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70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70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70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7000">
          <a:solidFill>
            <a:schemeClr val="tx1"/>
          </a:solidFill>
          <a:latin typeface="Gill Sans" charset="0"/>
          <a:ea typeface="Heiti SC Light" charset="0"/>
          <a:cs typeface="Heiti SC Light" charset="0"/>
          <a:sym typeface="Gill Sans" charset="0"/>
        </a:defRPr>
      </a:lvl9pPr>
    </p:titleStyle>
    <p:bodyStyle>
      <a:lvl1pPr algn="ctr" rtl="0" fontAlgn="base">
        <a:spcBef>
          <a:spcPct val="0"/>
        </a:spcBef>
        <a:spcAft>
          <a:spcPct val="0"/>
        </a:spcAft>
        <a:defRPr sz="3400">
          <a:solidFill>
            <a:schemeClr val="tx1"/>
          </a:solidFill>
          <a:latin typeface="+mn-lt"/>
          <a:ea typeface="+mn-ea"/>
          <a:cs typeface="+mn-cs"/>
          <a:sym typeface="Gill Sans" charset="0"/>
        </a:defRPr>
      </a:lvl1pPr>
      <a:lvl2pPr algn="ctr" rtl="0" fontAlgn="base">
        <a:spcBef>
          <a:spcPct val="0"/>
        </a:spcBef>
        <a:spcAft>
          <a:spcPct val="0"/>
        </a:spcAft>
        <a:defRPr sz="3400">
          <a:solidFill>
            <a:schemeClr val="tx1"/>
          </a:solidFill>
          <a:latin typeface="+mn-lt"/>
          <a:ea typeface="+mn-ea"/>
          <a:cs typeface="+mn-cs"/>
          <a:sym typeface="Gill Sans" charset="0"/>
        </a:defRPr>
      </a:lvl2pPr>
      <a:lvl3pPr algn="ctr" rtl="0" fontAlgn="base">
        <a:spcBef>
          <a:spcPct val="0"/>
        </a:spcBef>
        <a:spcAft>
          <a:spcPct val="0"/>
        </a:spcAft>
        <a:defRPr sz="3400">
          <a:solidFill>
            <a:schemeClr val="tx1"/>
          </a:solidFill>
          <a:latin typeface="+mn-lt"/>
          <a:ea typeface="+mn-ea"/>
          <a:cs typeface="+mn-cs"/>
          <a:sym typeface="Gill Sans" charset="0"/>
        </a:defRPr>
      </a:lvl3pPr>
      <a:lvl4pPr algn="ctr" rtl="0" fontAlgn="base">
        <a:spcBef>
          <a:spcPct val="0"/>
        </a:spcBef>
        <a:spcAft>
          <a:spcPct val="0"/>
        </a:spcAft>
        <a:defRPr sz="3400">
          <a:solidFill>
            <a:schemeClr val="tx1"/>
          </a:solidFill>
          <a:latin typeface="+mn-lt"/>
          <a:ea typeface="+mn-ea"/>
          <a:cs typeface="+mn-cs"/>
          <a:sym typeface="Gill Sans" charset="0"/>
        </a:defRPr>
      </a:lvl4pPr>
      <a:lvl5pPr algn="ctr" rtl="0" fontAlgn="base">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3" name="Rectangle 1"/>
          <p:cNvSpPr>
            <a:spLocks noGrp="1" noChangeArrowheads="1"/>
          </p:cNvSpPr>
          <p:nvPr>
            <p:ph type="body" idx="1"/>
          </p:nvPr>
        </p:nvSpPr>
        <p:spPr bwMode="auto">
          <a:xfrm>
            <a:off x="635000" y="4787900"/>
            <a:ext cx="5867400" cy="3302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8194" name="Rectangle 2"/>
          <p:cNvSpPr>
            <a:spLocks noGrp="1" noChangeArrowheads="1"/>
          </p:cNvSpPr>
          <p:nvPr>
            <p:ph type="title"/>
          </p:nvPr>
        </p:nvSpPr>
        <p:spPr bwMode="auto">
          <a:xfrm>
            <a:off x="635000" y="1409700"/>
            <a:ext cx="5867400" cy="3302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p:txStyles>
    <p:titleStyle>
      <a:lvl1pPr algn="ctr" rtl="0" fontAlgn="base">
        <a:spcBef>
          <a:spcPct val="0"/>
        </a:spcBef>
        <a:spcAft>
          <a:spcPct val="0"/>
        </a:spcAft>
        <a:defRPr sz="7000">
          <a:solidFill>
            <a:schemeClr val="tx1"/>
          </a:solidFill>
          <a:latin typeface="+mj-lt"/>
          <a:ea typeface="+mj-ea"/>
          <a:cs typeface="+mj-cs"/>
          <a:sym typeface="Gill Sans" charset="0"/>
        </a:defRPr>
      </a:lvl1pPr>
      <a:lvl2pPr algn="ctr" rtl="0" fontAlgn="base">
        <a:spcBef>
          <a:spcPct val="0"/>
        </a:spcBef>
        <a:spcAft>
          <a:spcPct val="0"/>
        </a:spcAft>
        <a:defRPr sz="7000">
          <a:solidFill>
            <a:schemeClr val="tx1"/>
          </a:solidFill>
          <a:latin typeface="Gill Sans" charset="0"/>
          <a:ea typeface="Heiti SC Light" charset="0"/>
          <a:cs typeface="Heiti SC Light" charset="0"/>
          <a:sym typeface="Gill Sans" charset="0"/>
        </a:defRPr>
      </a:lvl2pPr>
      <a:lvl3pPr algn="ctr" rtl="0" fontAlgn="base">
        <a:spcBef>
          <a:spcPct val="0"/>
        </a:spcBef>
        <a:spcAft>
          <a:spcPct val="0"/>
        </a:spcAft>
        <a:defRPr sz="7000">
          <a:solidFill>
            <a:schemeClr val="tx1"/>
          </a:solidFill>
          <a:latin typeface="Gill Sans" charset="0"/>
          <a:ea typeface="Heiti SC Light" charset="0"/>
          <a:cs typeface="Heiti SC Light" charset="0"/>
          <a:sym typeface="Gill Sans" charset="0"/>
        </a:defRPr>
      </a:lvl3pPr>
      <a:lvl4pPr algn="ctr" rtl="0" fontAlgn="base">
        <a:spcBef>
          <a:spcPct val="0"/>
        </a:spcBef>
        <a:spcAft>
          <a:spcPct val="0"/>
        </a:spcAft>
        <a:defRPr sz="7000">
          <a:solidFill>
            <a:schemeClr val="tx1"/>
          </a:solidFill>
          <a:latin typeface="Gill Sans" charset="0"/>
          <a:ea typeface="Heiti SC Light" charset="0"/>
          <a:cs typeface="Heiti SC Light" charset="0"/>
          <a:sym typeface="Gill Sans" charset="0"/>
        </a:defRPr>
      </a:lvl4pPr>
      <a:lvl5pPr algn="ctr" rtl="0" fontAlgn="base">
        <a:spcBef>
          <a:spcPct val="0"/>
        </a:spcBef>
        <a:spcAft>
          <a:spcPct val="0"/>
        </a:spcAft>
        <a:defRPr sz="70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70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70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70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7000">
          <a:solidFill>
            <a:schemeClr val="tx1"/>
          </a:solidFill>
          <a:latin typeface="Gill Sans" charset="0"/>
          <a:ea typeface="Heiti SC Light" charset="0"/>
          <a:cs typeface="Heiti SC Light" charset="0"/>
          <a:sym typeface="Gill Sans" charset="0"/>
        </a:defRPr>
      </a:lvl9pPr>
    </p:titleStyle>
    <p:bodyStyle>
      <a:lvl1pPr algn="ctr" rtl="0" fontAlgn="base">
        <a:spcBef>
          <a:spcPct val="0"/>
        </a:spcBef>
        <a:spcAft>
          <a:spcPct val="0"/>
        </a:spcAft>
        <a:defRPr sz="3400">
          <a:solidFill>
            <a:schemeClr val="tx1"/>
          </a:solidFill>
          <a:latin typeface="+mn-lt"/>
          <a:ea typeface="+mn-ea"/>
          <a:cs typeface="+mn-cs"/>
          <a:sym typeface="Gill Sans" charset="0"/>
        </a:defRPr>
      </a:lvl1pPr>
      <a:lvl2pPr algn="ctr" rtl="0" fontAlgn="base">
        <a:spcBef>
          <a:spcPct val="0"/>
        </a:spcBef>
        <a:spcAft>
          <a:spcPct val="0"/>
        </a:spcAft>
        <a:defRPr sz="3400">
          <a:solidFill>
            <a:schemeClr val="tx1"/>
          </a:solidFill>
          <a:latin typeface="+mn-lt"/>
          <a:ea typeface="+mn-ea"/>
          <a:cs typeface="+mn-cs"/>
          <a:sym typeface="Gill Sans" charset="0"/>
        </a:defRPr>
      </a:lvl2pPr>
      <a:lvl3pPr algn="ctr" rtl="0" fontAlgn="base">
        <a:spcBef>
          <a:spcPct val="0"/>
        </a:spcBef>
        <a:spcAft>
          <a:spcPct val="0"/>
        </a:spcAft>
        <a:defRPr sz="3400">
          <a:solidFill>
            <a:schemeClr val="tx1"/>
          </a:solidFill>
          <a:latin typeface="+mn-lt"/>
          <a:ea typeface="+mn-ea"/>
          <a:cs typeface="+mn-cs"/>
          <a:sym typeface="Gill Sans" charset="0"/>
        </a:defRPr>
      </a:lvl3pPr>
      <a:lvl4pPr algn="ctr" rtl="0" fontAlgn="base">
        <a:spcBef>
          <a:spcPct val="0"/>
        </a:spcBef>
        <a:spcAft>
          <a:spcPct val="0"/>
        </a:spcAft>
        <a:defRPr sz="3400">
          <a:solidFill>
            <a:schemeClr val="tx1"/>
          </a:solidFill>
          <a:latin typeface="+mn-lt"/>
          <a:ea typeface="+mn-ea"/>
          <a:cs typeface="+mn-cs"/>
          <a:sym typeface="Gill Sans" charset="0"/>
        </a:defRPr>
      </a:lvl4pPr>
      <a:lvl5pPr algn="ctr" rtl="0" fontAlgn="base">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ransitio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2pPr>
      <a:lvl3pPr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3pPr>
      <a:lvl4pPr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4pPr>
      <a:lvl5pPr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9pPr>
    </p:titleStyle>
    <p:bodyStyle>
      <a:lvl1pPr marL="889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3335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bgp.potaroo.net/" TargetMode="Externa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bgp.potaroo.net/" TargetMode="Externa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7.png"/><Relationship Id="rId4" Type="http://schemas.openxmlformats.org/officeDocument/2006/relationships/image" Target="../media/image16.png"/></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stat.ripe.net/2001:6A8::/32%23tabId=routing" TargetMode="External"/><Relationship Id="rId5" Type="http://schemas.openxmlformats.org/officeDocument/2006/relationships/hyperlink" Target="https://stat.ripe.net/AS2611%23tabId=at-a-glance" TargetMode="External"/><Relationship Id="rId4" Type="http://schemas.openxmlformats.org/officeDocument/2006/relationships/hyperlink" Target="https://stat.ripe.net/widget/looking-glass%23w.resource=2001:6a8::/32" TargetMode="External"/></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7.png"/><Relationship Id="rId4" Type="http://schemas.openxmlformats.org/officeDocument/2006/relationships/hyperlink" Target="http://www.ripe.net/internet-coordination/news/industry-developments/youtube-hijacking-a-ripe-ncc-ris-case-study" TargetMode="External"/></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7.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3.xml"/></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hyperlink" Target="http://ccr.sigcomm.org/online/?q=node/667" TargetMode="External"/><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bgp.potaroo.net/" TargetMode="Externa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F397A-E032-439A-7AF5-DD6FF5612ED1}"/>
              </a:ext>
            </a:extLst>
          </p:cNvPr>
          <p:cNvSpPr>
            <a:spLocks noGrp="1"/>
          </p:cNvSpPr>
          <p:nvPr>
            <p:ph type="ctrTitle"/>
          </p:nvPr>
        </p:nvSpPr>
        <p:spPr/>
        <p:txBody>
          <a:bodyPr/>
          <a:lstStyle/>
          <a:p>
            <a:r>
              <a:rPr lang="en-BE"/>
              <a:t>Part </a:t>
            </a:r>
            <a:r>
              <a:rPr lang="nl-BE" dirty="0"/>
              <a:t>8</a:t>
            </a:r>
            <a:br>
              <a:rPr lang="en-BE"/>
            </a:br>
            <a:r>
              <a:rPr lang="en-BE"/>
              <a:t>Routing protocols</a:t>
            </a:r>
          </a:p>
        </p:txBody>
      </p:sp>
      <p:sp>
        <p:nvSpPr>
          <p:cNvPr id="5" name="Subtitle 4">
            <a:extLst>
              <a:ext uri="{FF2B5EF4-FFF2-40B4-BE49-F238E27FC236}">
                <a16:creationId xmlns:a16="http://schemas.microsoft.com/office/drawing/2014/main" id="{C314C958-3CCA-A1A3-2D37-C145A9EAD250}"/>
              </a:ext>
            </a:extLst>
          </p:cNvPr>
          <p:cNvSpPr>
            <a:spLocks noGrp="1"/>
          </p:cNvSpPr>
          <p:nvPr>
            <p:ph type="subTitle" idx="1"/>
          </p:nvPr>
        </p:nvSpPr>
        <p:spPr/>
        <p:txBody>
          <a:bodyPr/>
          <a:lstStyle/>
          <a:p>
            <a:endParaRPr lang="en-BE"/>
          </a:p>
        </p:txBody>
      </p:sp>
    </p:spTree>
    <p:extLst>
      <p:ext uri="{BB962C8B-B14F-4D97-AF65-F5344CB8AC3E}">
        <p14:creationId xmlns:p14="http://schemas.microsoft.com/office/powerpoint/2010/main" val="132370896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a:extLst>
              <a:ext uri="{FF2B5EF4-FFF2-40B4-BE49-F238E27FC236}">
                <a16:creationId xmlns:a16="http://schemas.microsoft.com/office/drawing/2014/main" id="{789E3807-1451-45FD-B4F5-A316AA653A50}"/>
              </a:ext>
            </a:extLst>
          </p:cNvPr>
          <p:cNvSpPr>
            <a:spLocks noGrp="1" noChangeArrowheads="1"/>
          </p:cNvSpPr>
          <p:nvPr>
            <p:ph type="title"/>
          </p:nvPr>
        </p:nvSpPr>
        <p:spPr>
          <a:xfrm>
            <a:off x="2914864" y="375138"/>
            <a:ext cx="9260464" cy="1586003"/>
          </a:xfrm>
        </p:spPr>
        <p:txBody>
          <a:bodyPr/>
          <a:lstStyle/>
          <a:p>
            <a:pPr>
              <a:lnSpc>
                <a:spcPct val="84000"/>
              </a:lnSpc>
              <a:tabLst>
                <a:tab pos="908795" algn="l"/>
                <a:tab pos="1805309" algn="l"/>
                <a:tab pos="2714102" algn="l"/>
                <a:tab pos="3610616" algn="l"/>
                <a:tab pos="4519411" algn="l"/>
                <a:tab pos="5415925" algn="l"/>
                <a:tab pos="6324719" algn="l"/>
                <a:tab pos="7221232" algn="l"/>
                <a:tab pos="8080904" algn="l"/>
              </a:tabLst>
              <a:defRPr/>
            </a:pPr>
            <a:r>
              <a:rPr lang="en-US">
                <a:sym typeface="Gill Sans" charset="0"/>
              </a:rPr>
              <a:t>Operational issue</a:t>
            </a:r>
          </a:p>
        </p:txBody>
      </p:sp>
      <p:sp>
        <p:nvSpPr>
          <p:cNvPr id="47106" name="Rectangle 2">
            <a:extLst>
              <a:ext uri="{FF2B5EF4-FFF2-40B4-BE49-F238E27FC236}">
                <a16:creationId xmlns:a16="http://schemas.microsoft.com/office/drawing/2014/main" id="{2A905EE0-EFA1-490C-AB21-1B43D84B8943}"/>
              </a:ext>
            </a:extLst>
          </p:cNvPr>
          <p:cNvSpPr>
            <a:spLocks noGrp="1" noChangeArrowheads="1"/>
          </p:cNvSpPr>
          <p:nvPr>
            <p:ph type="body" idx="1"/>
          </p:nvPr>
        </p:nvSpPr>
        <p:spPr>
          <a:xfrm>
            <a:off x="914922" y="2054926"/>
            <a:ext cx="11860627" cy="7323536"/>
          </a:xfrm>
        </p:spPr>
        <p:txBody>
          <a:bodyPr/>
          <a:lstStyle/>
          <a:p>
            <a:pPr marL="639857" indent="-571500" algn="l">
              <a:lnSpc>
                <a:spcPct val="84000"/>
              </a:lnSpc>
              <a:spcBef>
                <a:spcPts val="2321"/>
              </a:spcBef>
              <a:buClr>
                <a:srgbClr val="000000"/>
              </a:buClr>
              <a:buSzPct val="75000"/>
              <a:buFont typeface="Arial" panose="020B0604020202020204" pitchFamily="34" charset="0"/>
              <a:buChar char="•"/>
              <a:tabLst>
                <a:tab pos="908795" algn="l"/>
                <a:tab pos="1805309" algn="l"/>
                <a:tab pos="2714102" algn="l"/>
                <a:tab pos="3610616" algn="l"/>
                <a:tab pos="4519411" algn="l"/>
                <a:tab pos="5415925" algn="l"/>
                <a:tab pos="6324719" algn="l"/>
                <a:tab pos="7221232" algn="l"/>
                <a:tab pos="8130027" algn="l"/>
                <a:tab pos="9026541" algn="l"/>
                <a:tab pos="9935335" algn="l"/>
                <a:tab pos="10844130" algn="l"/>
                <a:tab pos="11666957" algn="l"/>
                <a:tab pos="908795" algn="l"/>
                <a:tab pos="1805309" algn="l"/>
                <a:tab pos="2714102" algn="l"/>
                <a:tab pos="3610616" algn="l"/>
                <a:tab pos="4519411" algn="l"/>
                <a:tab pos="5415925" algn="l"/>
                <a:tab pos="6324719" algn="l"/>
                <a:tab pos="7221232" algn="l"/>
                <a:tab pos="8130027" algn="l"/>
                <a:tab pos="9026541" algn="l"/>
                <a:tab pos="9935335" algn="l"/>
                <a:tab pos="10844130" algn="l"/>
                <a:tab pos="11666957" algn="l"/>
                <a:tab pos="908795" algn="l"/>
                <a:tab pos="1805309" algn="l"/>
                <a:tab pos="2714102" algn="l"/>
                <a:tab pos="3610616" algn="l"/>
                <a:tab pos="4519411" algn="l"/>
                <a:tab pos="5415925" algn="l"/>
              </a:tabLst>
              <a:defRPr/>
            </a:pPr>
            <a:r>
              <a:rPr lang="en-US">
                <a:sym typeface="Gill Sans" charset="0"/>
              </a:rPr>
              <a:t>Operation</a:t>
            </a:r>
            <a:endParaRPr lang="fr-FR"/>
          </a:p>
          <a:p>
            <a:pPr marL="918289" lvl="1" indent="-571500" algn="l">
              <a:lnSpc>
                <a:spcPct val="84000"/>
              </a:lnSpc>
              <a:spcBef>
                <a:spcPts val="2321"/>
              </a:spcBef>
              <a:buClr>
                <a:srgbClr val="000000"/>
              </a:buClr>
              <a:buSzPct val="75000"/>
              <a:buFont typeface="Arial" panose="020B0604020202020204" pitchFamily="34" charset="0"/>
              <a:buChar char="•"/>
              <a:tabLst>
                <a:tab pos="908795" algn="l"/>
                <a:tab pos="1805309" algn="l"/>
                <a:tab pos="2714102" algn="l"/>
                <a:tab pos="3610616" algn="l"/>
                <a:tab pos="4519411" algn="l"/>
                <a:tab pos="5415925" algn="l"/>
                <a:tab pos="6324719" algn="l"/>
                <a:tab pos="7221232" algn="l"/>
                <a:tab pos="8130027" algn="l"/>
                <a:tab pos="9026541" algn="l"/>
                <a:tab pos="9935335" algn="l"/>
                <a:tab pos="10844130" algn="l"/>
                <a:tab pos="11666957" algn="l"/>
                <a:tab pos="908795" algn="l"/>
                <a:tab pos="1805309" algn="l"/>
                <a:tab pos="2714102" algn="l"/>
                <a:tab pos="3610616" algn="l"/>
                <a:tab pos="4519411" algn="l"/>
                <a:tab pos="5415925" algn="l"/>
                <a:tab pos="6324719" algn="l"/>
                <a:tab pos="7221232" algn="l"/>
                <a:tab pos="8130027" algn="l"/>
                <a:tab pos="9026541" algn="l"/>
                <a:tab pos="9935335" algn="l"/>
                <a:tab pos="10844130" algn="l"/>
                <a:tab pos="11666957" algn="l"/>
                <a:tab pos="908795" algn="l"/>
                <a:tab pos="1805309" algn="l"/>
                <a:tab pos="2714102" algn="l"/>
                <a:tab pos="3610616" algn="l"/>
                <a:tab pos="4519411" algn="l"/>
                <a:tab pos="5415925" algn="l"/>
              </a:tabLst>
              <a:defRPr/>
            </a:pPr>
            <a:r>
              <a:rPr lang="en-US">
                <a:sym typeface="Gill Sans" charset="0"/>
              </a:rPr>
              <a:t>At each expiration of its 30-sec timer, each router sends its own distance vector and restarts its timer</a:t>
            </a:r>
            <a:br>
              <a:rPr lang="en-US">
                <a:sym typeface="Gill Sans" charset="0"/>
              </a:rPr>
            </a:br>
            <a:endParaRPr lang="en-US"/>
          </a:p>
          <a:p>
            <a:pPr marL="639857" indent="-571500" algn="l">
              <a:lnSpc>
                <a:spcPct val="84000"/>
              </a:lnSpc>
              <a:spcBef>
                <a:spcPts val="2321"/>
              </a:spcBef>
              <a:buClr>
                <a:srgbClr val="000000"/>
              </a:buClr>
              <a:buSzPct val="75000"/>
              <a:buFont typeface="Arial" panose="020B0604020202020204" pitchFamily="34" charset="0"/>
              <a:buChar char="•"/>
              <a:tabLst>
                <a:tab pos="908795" algn="l"/>
                <a:tab pos="1805309" algn="l"/>
                <a:tab pos="2714102" algn="l"/>
                <a:tab pos="3610616" algn="l"/>
                <a:tab pos="4519411" algn="l"/>
                <a:tab pos="5415925" algn="l"/>
                <a:tab pos="6324719" algn="l"/>
                <a:tab pos="7221232" algn="l"/>
                <a:tab pos="8130027" algn="l"/>
                <a:tab pos="9026541" algn="l"/>
                <a:tab pos="9935335" algn="l"/>
                <a:tab pos="10844130" algn="l"/>
                <a:tab pos="11666957" algn="l"/>
                <a:tab pos="908795" algn="l"/>
                <a:tab pos="1805309" algn="l"/>
                <a:tab pos="2714102" algn="l"/>
                <a:tab pos="3610616" algn="l"/>
                <a:tab pos="4519411" algn="l"/>
                <a:tab pos="5415925" algn="l"/>
                <a:tab pos="6324719" algn="l"/>
                <a:tab pos="7221232" algn="l"/>
                <a:tab pos="8130027" algn="l"/>
                <a:tab pos="9026541" algn="l"/>
                <a:tab pos="9935335" algn="l"/>
                <a:tab pos="10844130" algn="l"/>
                <a:tab pos="11666957" algn="l"/>
                <a:tab pos="908795" algn="l"/>
                <a:tab pos="1805309" algn="l"/>
                <a:tab pos="2714102" algn="l"/>
                <a:tab pos="3610616" algn="l"/>
                <a:tab pos="4519411" algn="l"/>
                <a:tab pos="5415925" algn="l"/>
              </a:tabLst>
              <a:defRPr/>
            </a:pPr>
            <a:r>
              <a:rPr lang="en-US" b="1">
                <a:sym typeface="Gill Sans" charset="0"/>
              </a:rPr>
              <a:t>Problem</a:t>
            </a:r>
            <a:endParaRPr lang="en-US" b="1"/>
          </a:p>
          <a:p>
            <a:pPr marL="918289" lvl="1" indent="-571500" algn="l">
              <a:lnSpc>
                <a:spcPct val="84000"/>
              </a:lnSpc>
              <a:spcBef>
                <a:spcPts val="2321"/>
              </a:spcBef>
              <a:buClr>
                <a:srgbClr val="000000"/>
              </a:buClr>
              <a:buSzPct val="75000"/>
              <a:buFont typeface="Arial" panose="020B0604020202020204" pitchFamily="34" charset="0"/>
              <a:buChar char="•"/>
              <a:tabLst>
                <a:tab pos="908795" algn="l"/>
                <a:tab pos="1805309" algn="l"/>
                <a:tab pos="2714102" algn="l"/>
                <a:tab pos="3610616" algn="l"/>
                <a:tab pos="4519411" algn="l"/>
                <a:tab pos="5415925" algn="l"/>
                <a:tab pos="6324719" algn="l"/>
                <a:tab pos="7221232" algn="l"/>
                <a:tab pos="8130027" algn="l"/>
                <a:tab pos="9026541" algn="l"/>
                <a:tab pos="9935335" algn="l"/>
                <a:tab pos="10844130" algn="l"/>
                <a:tab pos="11666957" algn="l"/>
                <a:tab pos="908795" algn="l"/>
                <a:tab pos="1805309" algn="l"/>
                <a:tab pos="2714102" algn="l"/>
                <a:tab pos="3610616" algn="l"/>
                <a:tab pos="4519411" algn="l"/>
                <a:tab pos="5415925" algn="l"/>
                <a:tab pos="6324719" algn="l"/>
                <a:tab pos="7221232" algn="l"/>
                <a:tab pos="8130027" algn="l"/>
                <a:tab pos="9026541" algn="l"/>
                <a:tab pos="9935335" algn="l"/>
                <a:tab pos="10844130" algn="l"/>
                <a:tab pos="11666957" algn="l"/>
                <a:tab pos="908795" algn="l"/>
                <a:tab pos="1805309" algn="l"/>
                <a:tab pos="2714102" algn="l"/>
                <a:tab pos="3610616" algn="l"/>
                <a:tab pos="4519411" algn="l"/>
                <a:tab pos="5415925" algn="l"/>
              </a:tabLst>
              <a:defRPr/>
            </a:pPr>
            <a:r>
              <a:rPr lang="en-US">
                <a:sym typeface="Gill Sans" charset="0"/>
              </a:rPr>
              <a:t>After a power failure, all routers might restart at same time and have synchronized timers</a:t>
            </a:r>
            <a:endParaRPr lang="en-US"/>
          </a:p>
          <a:p>
            <a:pPr marL="1737746" lvl="2" indent="-571500" algn="l">
              <a:lnSpc>
                <a:spcPct val="84000"/>
              </a:lnSpc>
              <a:spcBef>
                <a:spcPts val="2321"/>
              </a:spcBef>
              <a:buFont typeface="Arial" panose="020B0604020202020204" pitchFamily="34" charset="0"/>
              <a:buChar char="•"/>
              <a:tabLst>
                <a:tab pos="908795" algn="l"/>
                <a:tab pos="1805309" algn="l"/>
                <a:tab pos="2714102" algn="l"/>
                <a:tab pos="3610616" algn="l"/>
                <a:tab pos="4519411" algn="l"/>
                <a:tab pos="5415925" algn="l"/>
                <a:tab pos="6324719" algn="l"/>
                <a:tab pos="7221232" algn="l"/>
                <a:tab pos="8130027" algn="l"/>
                <a:tab pos="9026541" algn="l"/>
                <a:tab pos="9935335" algn="l"/>
                <a:tab pos="10844130" algn="l"/>
                <a:tab pos="11666957" algn="l"/>
                <a:tab pos="908795" algn="l"/>
                <a:tab pos="1805309" algn="l"/>
                <a:tab pos="2714102" algn="l"/>
                <a:tab pos="3610616" algn="l"/>
                <a:tab pos="4519411" algn="l"/>
                <a:tab pos="5415925" algn="l"/>
                <a:tab pos="6324719" algn="l"/>
                <a:tab pos="7221232" algn="l"/>
                <a:tab pos="8130027" algn="l"/>
                <a:tab pos="9026541" algn="l"/>
                <a:tab pos="9935335" algn="l"/>
                <a:tab pos="10844130" algn="l"/>
                <a:tab pos="11666957" algn="l"/>
                <a:tab pos="908795" algn="l"/>
                <a:tab pos="1805309" algn="l"/>
                <a:tab pos="2714102" algn="l"/>
                <a:tab pos="3610616" algn="l"/>
                <a:tab pos="4519411" algn="l"/>
                <a:tab pos="5415925" algn="l"/>
              </a:tabLst>
              <a:defRPr/>
            </a:pPr>
            <a:r>
              <a:rPr lang="en-US">
                <a:sym typeface="Gill Sans" charset="0"/>
              </a:rPr>
              <a:t>Each router will need to process bursts of DV messages</a:t>
            </a:r>
            <a:br>
              <a:rPr lang="en-US">
                <a:sym typeface="Gill Sans" charset="0"/>
              </a:rPr>
            </a:br>
            <a:endParaRPr lang="en-US"/>
          </a:p>
        </p:txBody>
      </p:sp>
      <p:sp>
        <p:nvSpPr>
          <p:cNvPr id="2" name="TextBox 1">
            <a:extLst>
              <a:ext uri="{FF2B5EF4-FFF2-40B4-BE49-F238E27FC236}">
                <a16:creationId xmlns:a16="http://schemas.microsoft.com/office/drawing/2014/main" id="{9EF68160-2E2D-E674-8A71-0340B7585167}"/>
              </a:ext>
            </a:extLst>
          </p:cNvPr>
          <p:cNvSpPr txBox="1"/>
          <p:nvPr/>
        </p:nvSpPr>
        <p:spPr>
          <a:xfrm>
            <a:off x="9064" y="9010582"/>
            <a:ext cx="13007087" cy="923330"/>
          </a:xfrm>
          <a:prstGeom prst="rect">
            <a:avLst/>
          </a:prstGeom>
          <a:noFill/>
        </p:spPr>
        <p:txBody>
          <a:bodyPr wrap="none" rtlCol="0">
            <a:spAutoFit/>
          </a:bodyPr>
          <a:lstStyle/>
          <a:p>
            <a:pPr algn="l"/>
            <a:r>
              <a:rPr lang="en-BE" sz="1800"/>
              <a:t>See </a:t>
            </a:r>
            <a:r>
              <a:rPr lang="en-US" sz="1800">
                <a:solidFill>
                  <a:srgbClr val="000000"/>
                </a:solidFill>
                <a:latin typeface="Helvetica" charset="0"/>
                <a:cs typeface="Helvetica" charset="0"/>
                <a:sym typeface="Helvetica" charset="0"/>
              </a:rPr>
              <a:t>The Synchronization of Periodic Routing Messages , Floyd, S., and Jacobson, V. IEEE/ACM Transactions on Networking, </a:t>
            </a:r>
            <a:br>
              <a:rPr lang="en-US" sz="1800">
                <a:solidFill>
                  <a:srgbClr val="000000"/>
                </a:solidFill>
                <a:latin typeface="Helvetica" charset="0"/>
                <a:cs typeface="Helvetica" charset="0"/>
                <a:sym typeface="Helvetica" charset="0"/>
              </a:rPr>
            </a:br>
            <a:r>
              <a:rPr lang="en-US" sz="1800">
                <a:solidFill>
                  <a:srgbClr val="000000"/>
                </a:solidFill>
                <a:latin typeface="Helvetica" charset="0"/>
                <a:cs typeface="Helvetica" charset="0"/>
                <a:sym typeface="Helvetica" charset="0"/>
              </a:rPr>
              <a:t>V.2 N.2, p. 122-136, April 1994.</a:t>
            </a:r>
          </a:p>
          <a:p>
            <a:pPr algn="l"/>
            <a:endParaRPr lang="en-BE" sz="1800"/>
          </a:p>
        </p:txBody>
      </p:sp>
    </p:spTree>
    <p:extLst>
      <p:ext uri="{BB962C8B-B14F-4D97-AF65-F5344CB8AC3E}">
        <p14:creationId xmlns:p14="http://schemas.microsoft.com/office/powerpoint/2010/main" val="4029914813"/>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
          <p:cNvSpPr>
            <a:spLocks noGrp="1" noChangeArrowheads="1"/>
          </p:cNvSpPr>
          <p:nvPr>
            <p:ph type="title"/>
          </p:nvPr>
        </p:nvSpPr>
        <p:spPr>
          <a:ln/>
        </p:spPr>
        <p:txBody>
          <a:bodyPr/>
          <a:lstStyle/>
          <a:p>
            <a:r>
              <a:rPr lang="en-US"/>
              <a:t>BGP IPv6 routing tables</a:t>
            </a:r>
          </a:p>
        </p:txBody>
      </p:sp>
      <p:sp>
        <p:nvSpPr>
          <p:cNvPr id="58370" name="Rectangle 2"/>
          <p:cNvSpPr>
            <a:spLocks noGrp="1" noChangeArrowheads="1"/>
          </p:cNvSpPr>
          <p:nvPr>
            <p:ph type="body" idx="1"/>
          </p:nvPr>
        </p:nvSpPr>
        <p:spPr>
          <a:ln/>
        </p:spPr>
        <p:txBody>
          <a:bodyPr/>
          <a:lstStyle/>
          <a:p>
            <a:pPr marL="859670"/>
            <a:endParaRPr lang="en-US"/>
          </a:p>
        </p:txBody>
      </p:sp>
      <p:sp>
        <p:nvSpPr>
          <p:cNvPr id="58372" name="Rectangle 4"/>
          <p:cNvSpPr>
            <a:spLocks/>
          </p:cNvSpPr>
          <p:nvPr/>
        </p:nvSpPr>
        <p:spPr bwMode="auto">
          <a:xfrm>
            <a:off x="215900" y="8464062"/>
            <a:ext cx="13004800" cy="3516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r>
              <a:rPr lang="en-US" sz="1707">
                <a:solidFill>
                  <a:schemeClr val="tx1"/>
                </a:solidFill>
                <a:latin typeface="Helvetica" charset="0"/>
                <a:ea typeface="ＭＳ Ｐゴシック" charset="0"/>
                <a:cs typeface="Helvetica" charset="0"/>
                <a:sym typeface="Helvetica" charset="0"/>
              </a:rPr>
              <a:t>Source: </a:t>
            </a:r>
            <a:r>
              <a:rPr lang="en-US" sz="1707" u="sng">
                <a:solidFill>
                  <a:schemeClr val="tx1"/>
                </a:solidFill>
                <a:latin typeface="Helvetica" charset="0"/>
                <a:ea typeface="ＭＳ Ｐゴシック" charset="0"/>
                <a:cs typeface="Helvetica" charset="0"/>
                <a:sym typeface="Helvetica" charset="0"/>
                <a:hlinkClick r:id="rId2"/>
              </a:rPr>
              <a:t>http://bgp.potaroo.net</a:t>
            </a:r>
            <a:endParaRPr lang="en-US" sz="1707" u="sng">
              <a:solidFill>
                <a:schemeClr val="tx1"/>
              </a:solidFill>
              <a:latin typeface="Helvetica" charset="0"/>
              <a:ea typeface="ＭＳ Ｐゴシック" charset="0"/>
              <a:cs typeface="Helvetica" charset="0"/>
              <a:sym typeface="Helvetica" charset="0"/>
            </a:endParaRPr>
          </a:p>
        </p:txBody>
      </p:sp>
      <p:pic>
        <p:nvPicPr>
          <p:cNvPr id="4" name="Picture 3" descr="Chart, line chart&#10;&#10;Description automatically generated">
            <a:extLst>
              <a:ext uri="{FF2B5EF4-FFF2-40B4-BE49-F238E27FC236}">
                <a16:creationId xmlns:a16="http://schemas.microsoft.com/office/drawing/2014/main" id="{CF9A237B-FAE1-DCC0-AA6A-A5972966640E}"/>
              </a:ext>
            </a:extLst>
          </p:cNvPr>
          <p:cNvPicPr>
            <a:picLocks noChangeAspect="1"/>
          </p:cNvPicPr>
          <p:nvPr/>
        </p:nvPicPr>
        <p:blipFill>
          <a:blip r:embed="rId3"/>
          <a:stretch>
            <a:fillRect/>
          </a:stretch>
        </p:blipFill>
        <p:spPr>
          <a:xfrm>
            <a:off x="1634448" y="2426249"/>
            <a:ext cx="9735904" cy="6057351"/>
          </a:xfrm>
          <a:prstGeom prst="rect">
            <a:avLst/>
          </a:prstGeom>
        </p:spPr>
      </p:pic>
    </p:spTree>
    <p:extLst>
      <p:ext uri="{BB962C8B-B14F-4D97-AF65-F5344CB8AC3E}">
        <p14:creationId xmlns:p14="http://schemas.microsoft.com/office/powerpoint/2010/main" val="1268869112"/>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
          <p:cNvSpPr>
            <a:spLocks noGrp="1" noChangeArrowheads="1"/>
          </p:cNvSpPr>
          <p:nvPr>
            <p:ph type="title"/>
          </p:nvPr>
        </p:nvSpPr>
        <p:spPr>
          <a:xfrm>
            <a:off x="597744" y="609600"/>
            <a:ext cx="11137056" cy="2250831"/>
          </a:xfrm>
          <a:ln/>
        </p:spPr>
        <p:txBody>
          <a:bodyPr/>
          <a:lstStyle/>
          <a:p>
            <a:r>
              <a:rPr lang="en-US"/>
              <a:t>BGP : IPv4 routing tables</a:t>
            </a:r>
          </a:p>
        </p:txBody>
      </p:sp>
      <p:sp>
        <p:nvSpPr>
          <p:cNvPr id="59395" name="Rectangle 3"/>
          <p:cNvSpPr>
            <a:spLocks/>
          </p:cNvSpPr>
          <p:nvPr/>
        </p:nvSpPr>
        <p:spPr bwMode="auto">
          <a:xfrm>
            <a:off x="215900" y="8464062"/>
            <a:ext cx="13004800" cy="3516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r>
              <a:rPr lang="en-US" sz="1707">
                <a:solidFill>
                  <a:schemeClr val="tx1"/>
                </a:solidFill>
                <a:latin typeface="Helvetica" charset="0"/>
                <a:ea typeface="ＭＳ Ｐゴシック" charset="0"/>
                <a:cs typeface="Helvetica" charset="0"/>
                <a:sym typeface="Helvetica" charset="0"/>
              </a:rPr>
              <a:t>Source: </a:t>
            </a:r>
            <a:r>
              <a:rPr lang="en-US" sz="1707" u="sng">
                <a:solidFill>
                  <a:schemeClr val="tx1"/>
                </a:solidFill>
                <a:latin typeface="Helvetica" charset="0"/>
                <a:ea typeface="ＭＳ Ｐゴシック" charset="0"/>
                <a:cs typeface="Helvetica" charset="0"/>
                <a:sym typeface="Helvetica" charset="0"/>
                <a:hlinkClick r:id="rId2"/>
              </a:rPr>
              <a:t>http://bgp.potaroo.net</a:t>
            </a:r>
            <a:endParaRPr lang="en-US" sz="1707" u="sng">
              <a:solidFill>
                <a:schemeClr val="tx1"/>
              </a:solidFill>
              <a:latin typeface="Helvetica" charset="0"/>
              <a:ea typeface="ＭＳ Ｐゴシック" charset="0"/>
              <a:cs typeface="Helvetica" charset="0"/>
              <a:sym typeface="Helvetica" charset="0"/>
            </a:endParaRPr>
          </a:p>
        </p:txBody>
      </p:sp>
      <p:pic>
        <p:nvPicPr>
          <p:cNvPr id="6" name="Picture 5" descr="Chart&#10;&#10;Description automatically generated">
            <a:extLst>
              <a:ext uri="{FF2B5EF4-FFF2-40B4-BE49-F238E27FC236}">
                <a16:creationId xmlns:a16="http://schemas.microsoft.com/office/drawing/2014/main" id="{560F1718-9792-AA66-A922-085EBEA71627}"/>
              </a:ext>
            </a:extLst>
          </p:cNvPr>
          <p:cNvPicPr>
            <a:picLocks noChangeAspect="1"/>
          </p:cNvPicPr>
          <p:nvPr/>
        </p:nvPicPr>
        <p:blipFill>
          <a:blip r:embed="rId3"/>
          <a:stretch>
            <a:fillRect/>
          </a:stretch>
        </p:blipFill>
        <p:spPr>
          <a:xfrm>
            <a:off x="1893888" y="2308468"/>
            <a:ext cx="10478248" cy="6145895"/>
          </a:xfrm>
          <a:prstGeom prst="rect">
            <a:avLst/>
          </a:prstGeom>
        </p:spPr>
      </p:pic>
    </p:spTree>
    <p:extLst>
      <p:ext uri="{BB962C8B-B14F-4D97-AF65-F5344CB8AC3E}">
        <p14:creationId xmlns:p14="http://schemas.microsoft.com/office/powerpoint/2010/main" val="3969515938"/>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Grp="1" noChangeArrowheads="1"/>
          </p:cNvSpPr>
          <p:nvPr>
            <p:ph type="title"/>
          </p:nvPr>
        </p:nvSpPr>
        <p:spPr>
          <a:ln/>
        </p:spPr>
        <p:txBody>
          <a:bodyPr/>
          <a:lstStyle/>
          <a:p>
            <a:r>
              <a:rPr lang="en-US"/>
              <a:t>AS7007 incident</a:t>
            </a:r>
          </a:p>
        </p:txBody>
      </p:sp>
      <p:pic>
        <p:nvPicPr>
          <p:cNvPr id="604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2625970"/>
            <a:ext cx="7937501" cy="6119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 name="Audio 1">
            <a:hlinkClick r:id="" action="ppaction://media"/>
            <a:extLst>
              <a:ext uri="{FF2B5EF4-FFF2-40B4-BE49-F238E27FC236}">
                <a16:creationId xmlns:a16="http://schemas.microsoft.com/office/drawing/2014/main" id="{372A6C1E-22FC-B04E-AD34-3849B80FC2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54301" y="8027963"/>
            <a:ext cx="1067061" cy="1067061"/>
          </a:xfrm>
          <a:prstGeom prst="rect">
            <a:avLst/>
          </a:prstGeom>
        </p:spPr>
      </p:pic>
    </p:spTree>
    <p:extLst>
      <p:ext uri="{BB962C8B-B14F-4D97-AF65-F5344CB8AC3E}">
        <p14:creationId xmlns:p14="http://schemas.microsoft.com/office/powerpoint/2010/main" val="581248331"/>
      </p:ext>
    </p:extLst>
  </p:cSld>
  <p:clrMapOvr>
    <a:masterClrMapping/>
  </p:clrMapOvr>
  <p:transition advTm="1590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noGrp="1" noChangeArrowheads="1"/>
          </p:cNvSpPr>
          <p:nvPr>
            <p:ph type="title"/>
          </p:nvPr>
        </p:nvSpPr>
        <p:spPr>
          <a:ln/>
        </p:spPr>
        <p:txBody>
          <a:bodyPr/>
          <a:lstStyle/>
          <a:p>
            <a:r>
              <a:rPr lang="en-US"/>
              <a:t>RIPE RIS</a:t>
            </a:r>
          </a:p>
        </p:txBody>
      </p:sp>
      <p:sp>
        <p:nvSpPr>
          <p:cNvPr id="61442" name="Rectangle 2"/>
          <p:cNvSpPr>
            <a:spLocks/>
          </p:cNvSpPr>
          <p:nvPr/>
        </p:nvSpPr>
        <p:spPr bwMode="auto">
          <a:xfrm>
            <a:off x="-571500" y="4736124"/>
            <a:ext cx="13004800" cy="12426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r>
              <a:rPr lang="en-US" sz="5514" u="sng">
                <a:solidFill>
                  <a:schemeClr val="tx1"/>
                </a:solidFill>
                <a:ea typeface="ＭＳ Ｐゴシック" charset="0"/>
                <a:cs typeface="Gill Sans" charset="0"/>
                <a:hlinkClick r:id="rId4"/>
              </a:rPr>
              <a:t>https://stat.ripe.net/widget/looking-glass#w.resource=2001:6a8::/32</a:t>
            </a:r>
            <a:endParaRPr lang="en-US" sz="5514" u="sng">
              <a:solidFill>
                <a:schemeClr val="tx1"/>
              </a:solidFill>
              <a:ea typeface="ＭＳ Ｐゴシック" charset="0"/>
              <a:cs typeface="Gill Sans" charset="0"/>
            </a:endParaRPr>
          </a:p>
        </p:txBody>
      </p:sp>
      <p:sp>
        <p:nvSpPr>
          <p:cNvPr id="61443" name="Rectangle 3"/>
          <p:cNvSpPr>
            <a:spLocks/>
          </p:cNvSpPr>
          <p:nvPr/>
        </p:nvSpPr>
        <p:spPr bwMode="auto">
          <a:xfrm>
            <a:off x="75420" y="3192286"/>
            <a:ext cx="13155589" cy="848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r>
              <a:rPr lang="en-US" sz="5514" u="sng">
                <a:solidFill>
                  <a:schemeClr val="tx1"/>
                </a:solidFill>
                <a:ea typeface="ＭＳ Ｐゴシック" charset="0"/>
                <a:cs typeface="Gill Sans" charset="0"/>
                <a:hlinkClick r:id="rId5"/>
              </a:rPr>
              <a:t>https://stat.ripe.net/AS2611#tabId=at-a-glance</a:t>
            </a:r>
            <a:endParaRPr lang="en-US" sz="5514" u="sng">
              <a:solidFill>
                <a:schemeClr val="tx1"/>
              </a:solidFill>
              <a:ea typeface="ＭＳ Ｐゴシック" charset="0"/>
              <a:cs typeface="Gill Sans" charset="0"/>
            </a:endParaRPr>
          </a:p>
        </p:txBody>
      </p:sp>
      <p:sp>
        <p:nvSpPr>
          <p:cNvPr id="61444" name="Rectangle 4"/>
          <p:cNvSpPr>
            <a:spLocks/>
          </p:cNvSpPr>
          <p:nvPr/>
        </p:nvSpPr>
        <p:spPr bwMode="auto">
          <a:xfrm>
            <a:off x="-184613" y="6521640"/>
            <a:ext cx="13910603" cy="848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r>
              <a:rPr lang="en-US" sz="5514" u="sng">
                <a:solidFill>
                  <a:schemeClr val="tx1"/>
                </a:solidFill>
                <a:ea typeface="ＭＳ Ｐゴシック" charset="0"/>
                <a:cs typeface="Gill Sans" charset="0"/>
                <a:hlinkClick r:id="rId6"/>
              </a:rPr>
              <a:t>https://stat.ripe.net/2001:6A8::/32#tabId=routing</a:t>
            </a:r>
            <a:endParaRPr lang="en-US" sz="5514" u="sng">
              <a:solidFill>
                <a:schemeClr val="tx1"/>
              </a:solidFill>
              <a:ea typeface="ＭＳ Ｐゴシック" charset="0"/>
              <a:cs typeface="Gill Sans" charset="0"/>
            </a:endParaRPr>
          </a:p>
        </p:txBody>
      </p:sp>
      <p:pic>
        <p:nvPicPr>
          <p:cNvPr id="2" name="Audio 1">
            <a:hlinkClick r:id="" action="ppaction://media"/>
            <a:extLst>
              <a:ext uri="{FF2B5EF4-FFF2-40B4-BE49-F238E27FC236}">
                <a16:creationId xmlns:a16="http://schemas.microsoft.com/office/drawing/2014/main" id="{63567EA5-E5DE-F446-8216-D2197AD565C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54301" y="8027963"/>
            <a:ext cx="1067061" cy="1067061"/>
          </a:xfrm>
          <a:prstGeom prst="rect">
            <a:avLst/>
          </a:prstGeom>
        </p:spPr>
      </p:pic>
    </p:spTree>
    <p:extLst>
      <p:ext uri="{BB962C8B-B14F-4D97-AF65-F5344CB8AC3E}">
        <p14:creationId xmlns:p14="http://schemas.microsoft.com/office/powerpoint/2010/main" val="2471368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p:cNvSpPr>
            <a:spLocks noGrp="1" noChangeArrowheads="1"/>
          </p:cNvSpPr>
          <p:nvPr>
            <p:ph type="title"/>
          </p:nvPr>
        </p:nvSpPr>
        <p:spPr>
          <a:ln/>
        </p:spPr>
        <p:txBody>
          <a:bodyPr/>
          <a:lstStyle/>
          <a:p>
            <a:r>
              <a:rPr lang="en-US"/>
              <a:t>Youtube and Pakistan</a:t>
            </a:r>
          </a:p>
        </p:txBody>
      </p:sp>
      <p:sp>
        <p:nvSpPr>
          <p:cNvPr id="62466" name="Rectangle 2"/>
          <p:cNvSpPr>
            <a:spLocks noGrp="1" noChangeArrowheads="1"/>
          </p:cNvSpPr>
          <p:nvPr>
            <p:ph type="body" idx="1"/>
          </p:nvPr>
        </p:nvSpPr>
        <p:spPr>
          <a:ln/>
        </p:spPr>
        <p:txBody>
          <a:bodyPr/>
          <a:lstStyle/>
          <a:p>
            <a:pPr marL="859670"/>
            <a:endParaRPr lang="en-US"/>
          </a:p>
        </p:txBody>
      </p:sp>
      <p:sp>
        <p:nvSpPr>
          <p:cNvPr id="62467" name="Rectangle 3"/>
          <p:cNvSpPr>
            <a:spLocks/>
          </p:cNvSpPr>
          <p:nvPr/>
        </p:nvSpPr>
        <p:spPr bwMode="auto">
          <a:xfrm>
            <a:off x="2032001" y="4097216"/>
            <a:ext cx="9372600" cy="1817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r>
              <a:rPr lang="en-US" sz="5514" u="sng">
                <a:solidFill>
                  <a:schemeClr val="tx1"/>
                </a:solidFill>
                <a:ea typeface="ＭＳ Ｐゴシック" charset="0"/>
                <a:cs typeface="Gill Sans" charset="0"/>
                <a:hlinkClick r:id="rId4"/>
              </a:rPr>
              <a:t>http://www.ripe.net/internet-coordination/news/industry-developments/youtube-hijacking-a-ripe-ncc-ris-case-study</a:t>
            </a:r>
            <a:endParaRPr lang="en-US" sz="5514" u="sng">
              <a:solidFill>
                <a:schemeClr val="tx1"/>
              </a:solidFill>
              <a:ea typeface="ＭＳ Ｐゴシック" charset="0"/>
              <a:cs typeface="Gill Sans" charset="0"/>
            </a:endParaRPr>
          </a:p>
        </p:txBody>
      </p:sp>
      <p:pic>
        <p:nvPicPr>
          <p:cNvPr id="2" name="Audio 1">
            <a:hlinkClick r:id="" action="ppaction://media"/>
            <a:extLst>
              <a:ext uri="{FF2B5EF4-FFF2-40B4-BE49-F238E27FC236}">
                <a16:creationId xmlns:a16="http://schemas.microsoft.com/office/drawing/2014/main" id="{9820A1B2-EA49-B44E-86ED-15F6B8C6B0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54301" y="8027963"/>
            <a:ext cx="1067061" cy="1067061"/>
          </a:xfrm>
          <a:prstGeom prst="rect">
            <a:avLst/>
          </a:prstGeom>
        </p:spPr>
      </p:pic>
    </p:spTree>
    <p:extLst>
      <p:ext uri="{BB962C8B-B14F-4D97-AF65-F5344CB8AC3E}">
        <p14:creationId xmlns:p14="http://schemas.microsoft.com/office/powerpoint/2010/main" val="1874059911"/>
      </p:ext>
    </p:extLst>
  </p:cSld>
  <p:clrMapOvr>
    <a:masterClrMapping/>
  </p:clrMapOvr>
  <p:transition advTm="100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89" name="Rectangle 1"/>
          <p:cNvSpPr>
            <a:spLocks noGrp="1" noChangeArrowheads="1"/>
          </p:cNvSpPr>
          <p:nvPr>
            <p:ph type="title"/>
          </p:nvPr>
        </p:nvSpPr>
        <p:spPr>
          <a:ln/>
        </p:spPr>
        <p:txBody>
          <a:bodyPr/>
          <a:lstStyle/>
          <a:p>
            <a:endParaRPr lang="en-US"/>
          </a:p>
        </p:txBody>
      </p:sp>
      <p:pic>
        <p:nvPicPr>
          <p:cNvPr id="634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1921" y="955133"/>
            <a:ext cx="9426624" cy="77733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 name="Audio 1">
            <a:hlinkClick r:id="" action="ppaction://media"/>
            <a:extLst>
              <a:ext uri="{FF2B5EF4-FFF2-40B4-BE49-F238E27FC236}">
                <a16:creationId xmlns:a16="http://schemas.microsoft.com/office/drawing/2014/main" id="{FDD516D2-7E53-FE48-AE46-D835D35C07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54301" y="8027963"/>
            <a:ext cx="1067061" cy="1067061"/>
          </a:xfrm>
          <a:prstGeom prst="rect">
            <a:avLst/>
          </a:prstGeom>
        </p:spPr>
      </p:pic>
    </p:spTree>
    <p:extLst>
      <p:ext uri="{BB962C8B-B14F-4D97-AF65-F5344CB8AC3E}">
        <p14:creationId xmlns:p14="http://schemas.microsoft.com/office/powerpoint/2010/main" val="1686220858"/>
      </p:ext>
    </p:extLst>
  </p:cSld>
  <p:clrMapOvr>
    <a:masterClrMapping/>
  </p:clrMapOvr>
  <p:transition advTm="111777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12A4D4-4273-4C96-88DE-4A4A22E65D28}"/>
              </a:ext>
            </a:extLst>
          </p:cNvPr>
          <p:cNvSpPr>
            <a:spLocks noGrp="1"/>
          </p:cNvSpPr>
          <p:nvPr>
            <p:ph type="title"/>
          </p:nvPr>
        </p:nvSpPr>
        <p:spPr/>
        <p:txBody>
          <a:bodyPr/>
          <a:lstStyle/>
          <a:p>
            <a:pPr>
              <a:defRPr/>
            </a:pPr>
            <a:r>
              <a:rPr lang="en-GB">
                <a:sym typeface="Gill Sans" charset="0"/>
              </a:rPr>
              <a:t>Loop-free routing</a:t>
            </a:r>
            <a:br>
              <a:rPr lang="en-GB">
                <a:sym typeface="Gill Sans" charset="0"/>
              </a:rPr>
            </a:br>
            <a:br>
              <a:rPr lang="en-GB">
                <a:sym typeface="Gill Sans" charset="0"/>
              </a:rPr>
            </a:br>
            <a:endParaRPr lang="en-GB">
              <a:sym typeface="Gill Sans" charset="0"/>
            </a:endParaRPr>
          </a:p>
        </p:txBody>
      </p:sp>
      <p:sp>
        <p:nvSpPr>
          <p:cNvPr id="3" name="Espace réservé du contenu 2">
            <a:extLst>
              <a:ext uri="{FF2B5EF4-FFF2-40B4-BE49-F238E27FC236}">
                <a16:creationId xmlns:a16="http://schemas.microsoft.com/office/drawing/2014/main" id="{B8921F2B-41C6-42CB-AA29-031C1BE7344C}"/>
              </a:ext>
            </a:extLst>
          </p:cNvPr>
          <p:cNvSpPr>
            <a:spLocks noGrp="1"/>
          </p:cNvSpPr>
          <p:nvPr>
            <p:ph idx="1"/>
          </p:nvPr>
        </p:nvSpPr>
        <p:spPr/>
        <p:txBody>
          <a:bodyPr/>
          <a:lstStyle/>
          <a:p>
            <a:pPr indent="-551862">
              <a:buFont typeface="Gill Sans" charset="0"/>
              <a:buChar char="•"/>
              <a:defRPr/>
            </a:pPr>
            <a:r>
              <a:rPr lang="en-GB">
                <a:sym typeface="Gill Sans" charset="0"/>
              </a:rPr>
              <a:t>What guarantees the fact that packets sent to destination </a:t>
            </a:r>
            <a:r>
              <a:rPr lang="en-GB" i="1">
                <a:sym typeface="Gill Sans" charset="0"/>
              </a:rPr>
              <a:t>d</a:t>
            </a:r>
            <a:r>
              <a:rPr lang="en-GB">
                <a:sym typeface="Gill Sans" charset="0"/>
              </a:rPr>
              <a:t> will eventually reach destination </a:t>
            </a:r>
            <a:r>
              <a:rPr lang="en-GB" i="1">
                <a:sym typeface="Gill Sans" charset="0"/>
              </a:rPr>
              <a:t>d</a:t>
            </a:r>
            <a:r>
              <a:rPr lang="en-GB">
                <a:sym typeface="Gill Sans" charset="0"/>
              </a:rPr>
              <a:t> ?</a:t>
            </a:r>
            <a:endParaRPr lang="fr-FR"/>
          </a:p>
          <a:p>
            <a:pPr marL="687743" lvl="1">
              <a:defRPr/>
            </a:pPr>
            <a:endParaRPr lang="en-GB"/>
          </a:p>
        </p:txBody>
      </p:sp>
      <p:pic>
        <p:nvPicPr>
          <p:cNvPr id="4" name="Picture 2">
            <a:extLst>
              <a:ext uri="{FF2B5EF4-FFF2-40B4-BE49-F238E27FC236}">
                <a16:creationId xmlns:a16="http://schemas.microsoft.com/office/drawing/2014/main" id="{9CC24FF2-AECF-054A-A963-D6B0BCB183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393537">
            <a:off x="-103017" y="1213619"/>
            <a:ext cx="3163821" cy="707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26871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ChangeArrowheads="1"/>
          </p:cNvSpPr>
          <p:nvPr>
            <p:ph type="title"/>
          </p:nvPr>
        </p:nvSpPr>
        <p:spPr>
          <a:ln/>
        </p:spPr>
        <p:txBody>
          <a:bodyPr/>
          <a:lstStyle/>
          <a:p>
            <a:r>
              <a:rPr lang="en-US"/>
              <a:t>Agenda</a:t>
            </a:r>
          </a:p>
        </p:txBody>
      </p:sp>
      <p:sp>
        <p:nvSpPr>
          <p:cNvPr id="38914" name="Rectangle 2"/>
          <p:cNvSpPr>
            <a:spLocks noGrp="1" noChangeArrowheads="1"/>
          </p:cNvSpPr>
          <p:nvPr>
            <p:ph type="body" idx="1"/>
          </p:nvPr>
        </p:nvSpPr>
        <p:spPr>
          <a:xfrm>
            <a:off x="1270000" y="2768600"/>
            <a:ext cx="10769600" cy="6870700"/>
          </a:xfrm>
          <a:ln/>
        </p:spPr>
        <p:txBody>
          <a:bodyPr/>
          <a:lstStyle/>
          <a:p>
            <a:pPr marL="889000"/>
            <a:r>
              <a:rPr lang="en-US"/>
              <a:t>Routing protocols</a:t>
            </a:r>
          </a:p>
          <a:p>
            <a:pPr marL="1333500" lvl="1"/>
            <a:r>
              <a:rPr lang="en-US"/>
              <a:t>Distance Vector routing</a:t>
            </a:r>
          </a:p>
          <a:p>
            <a:pPr marL="1333500" lvl="1"/>
            <a:r>
              <a:rPr lang="en-US">
                <a:solidFill>
                  <a:srgbClr val="FF0000"/>
                </a:solidFill>
              </a:rPr>
              <a:t>Link state routing</a:t>
            </a:r>
          </a:p>
          <a:p>
            <a:pPr marL="889000"/>
            <a:r>
              <a:rPr lang="en-US"/>
              <a:t>Routing in IP networks</a:t>
            </a:r>
          </a:p>
          <a:p>
            <a:pPr marL="889000"/>
            <a:r>
              <a:rPr lang="en-US"/>
              <a:t>Interdomain routing</a:t>
            </a:r>
          </a:p>
        </p:txBody>
      </p:sp>
    </p:spTree>
    <p:extLst>
      <p:ext uri="{BB962C8B-B14F-4D97-AF65-F5344CB8AC3E}">
        <p14:creationId xmlns:p14="http://schemas.microsoft.com/office/powerpoint/2010/main" val="3746871268"/>
      </p:ext>
    </p:extLst>
  </p:cSld>
  <p:clrMapOvr>
    <a:masterClrMapping/>
  </p:clrMapOvr>
  <p:transition advTm="159"/>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12A4D4-4273-4C96-88DE-4A4A22E65D28}"/>
              </a:ext>
            </a:extLst>
          </p:cNvPr>
          <p:cNvSpPr>
            <a:spLocks noGrp="1"/>
          </p:cNvSpPr>
          <p:nvPr>
            <p:ph type="title"/>
          </p:nvPr>
        </p:nvSpPr>
        <p:spPr>
          <a:xfrm>
            <a:off x="1270000" y="1638300"/>
            <a:ext cx="10464800" cy="286172"/>
          </a:xfrm>
        </p:spPr>
        <p:txBody>
          <a:bodyPr/>
          <a:lstStyle/>
          <a:p>
            <a:pPr>
              <a:defRPr/>
            </a:pPr>
            <a:r>
              <a:rPr lang="en-GB">
                <a:sym typeface="Gill Sans" charset="0"/>
              </a:rPr>
              <a:t>Question</a:t>
            </a:r>
          </a:p>
        </p:txBody>
      </p:sp>
      <p:sp>
        <p:nvSpPr>
          <p:cNvPr id="3" name="Espace réservé du contenu 2">
            <a:extLst>
              <a:ext uri="{FF2B5EF4-FFF2-40B4-BE49-F238E27FC236}">
                <a16:creationId xmlns:a16="http://schemas.microsoft.com/office/drawing/2014/main" id="{B8921F2B-41C6-42CB-AA29-031C1BE7344C}"/>
              </a:ext>
            </a:extLst>
          </p:cNvPr>
          <p:cNvSpPr>
            <a:spLocks noGrp="1"/>
          </p:cNvSpPr>
          <p:nvPr>
            <p:ph idx="1"/>
          </p:nvPr>
        </p:nvSpPr>
        <p:spPr>
          <a:xfrm>
            <a:off x="1389832" y="2823876"/>
            <a:ext cx="10905196" cy="5274864"/>
          </a:xfrm>
        </p:spPr>
        <p:txBody>
          <a:bodyPr/>
          <a:lstStyle/>
          <a:p>
            <a:pPr indent="-551862" algn="l">
              <a:buFont typeface="Gill Sans" charset="0"/>
              <a:buChar char="•"/>
              <a:defRPr/>
            </a:pPr>
            <a:r>
              <a:rPr lang="nl-BE" dirty="0">
                <a:sym typeface="Gill Sans" charset="0"/>
              </a:rPr>
              <a:t>Which of the following informations are contained in a link state packet ?</a:t>
            </a:r>
          </a:p>
          <a:p>
            <a:pPr lvl="1" algn="l">
              <a:spcBef>
                <a:spcPts val="739"/>
              </a:spcBef>
              <a:defRPr/>
            </a:pPr>
            <a:r>
              <a:rPr lang="nl-BE" dirty="0">
                <a:sym typeface="Gill Sans" charset="0"/>
              </a:rPr>
              <a:t>1. sequence number</a:t>
            </a:r>
          </a:p>
          <a:p>
            <a:pPr lvl="1" algn="l">
              <a:spcBef>
                <a:spcPts val="739"/>
              </a:spcBef>
              <a:defRPr/>
            </a:pPr>
            <a:r>
              <a:rPr lang="nl-BE" dirty="0">
                <a:sym typeface="Gill Sans" charset="0"/>
              </a:rPr>
              <a:t>2. list of paths to reach known destinations</a:t>
            </a:r>
          </a:p>
          <a:p>
            <a:pPr lvl="1" algn="l">
              <a:spcBef>
                <a:spcPts val="739"/>
              </a:spcBef>
              <a:defRPr/>
            </a:pPr>
            <a:r>
              <a:rPr lang="nl-BE" dirty="0"/>
              <a:t>3. </a:t>
            </a:r>
            <a:r>
              <a:rPr lang="nl-BE" dirty="0">
                <a:sym typeface="Gill Sans" charset="0"/>
              </a:rPr>
              <a:t>list of pairs (known dest, cost)</a:t>
            </a:r>
          </a:p>
          <a:p>
            <a:pPr lvl="1" algn="l">
              <a:spcBef>
                <a:spcPts val="739"/>
              </a:spcBef>
              <a:defRPr/>
            </a:pPr>
            <a:r>
              <a:rPr lang="nl-BE" dirty="0">
                <a:sym typeface="Gill Sans" charset="0"/>
              </a:rPr>
              <a:t>4. age of the link state packet</a:t>
            </a:r>
          </a:p>
          <a:p>
            <a:pPr lvl="1" algn="l">
              <a:spcBef>
                <a:spcPts val="739"/>
              </a:spcBef>
              <a:defRPr/>
            </a:pPr>
            <a:r>
              <a:rPr lang="nl-BE" dirty="0">
                <a:sym typeface="Gill Sans" charset="0"/>
              </a:rPr>
              <a:t>5. clock time</a:t>
            </a:r>
          </a:p>
          <a:p>
            <a:pPr lvl="1" algn="l">
              <a:spcBef>
                <a:spcPts val="739"/>
              </a:spcBef>
              <a:defRPr/>
            </a:pPr>
            <a:r>
              <a:rPr lang="nl-BE" dirty="0">
                <a:sym typeface="Gill Sans" charset="0"/>
              </a:rPr>
              <a:t>6. list of pairs (neighbor, cost to this neighbor)</a:t>
            </a:r>
          </a:p>
          <a:p>
            <a:pPr lvl="1" algn="l">
              <a:spcBef>
                <a:spcPts val="739"/>
              </a:spcBef>
              <a:defRPr/>
            </a:pPr>
            <a:r>
              <a:rPr lang="nl-BE" dirty="0">
                <a:sym typeface="Gill Sans" charset="0"/>
              </a:rPr>
              <a:t>7. CRC</a:t>
            </a:r>
            <a:endParaRPr lang="en-GB" dirty="0"/>
          </a:p>
        </p:txBody>
      </p:sp>
      <p:pic>
        <p:nvPicPr>
          <p:cNvPr id="4" name="Picture 2">
            <a:extLst>
              <a:ext uri="{FF2B5EF4-FFF2-40B4-BE49-F238E27FC236}">
                <a16:creationId xmlns:a16="http://schemas.microsoft.com/office/drawing/2014/main" id="{9CC24FF2-AECF-054A-A963-D6B0BCB183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393537">
            <a:off x="-103017" y="1213619"/>
            <a:ext cx="3163821" cy="707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20719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A5368-421D-C54E-8329-A384C2350291}"/>
              </a:ext>
            </a:extLst>
          </p:cNvPr>
          <p:cNvSpPr>
            <a:spLocks noGrp="1"/>
          </p:cNvSpPr>
          <p:nvPr>
            <p:ph type="title"/>
          </p:nvPr>
        </p:nvSpPr>
        <p:spPr>
          <a:xfrm>
            <a:off x="2179369" y="610795"/>
            <a:ext cx="10466363" cy="2250831"/>
          </a:xfrm>
        </p:spPr>
        <p:txBody>
          <a:bodyPr/>
          <a:lstStyle/>
          <a:p>
            <a:r>
              <a:rPr lang="en-BE" sz="6301"/>
              <a:t>Link state packet sent by R4 ?</a:t>
            </a:r>
          </a:p>
        </p:txBody>
      </p:sp>
      <p:pic>
        <p:nvPicPr>
          <p:cNvPr id="4" name="Picture 2">
            <a:extLst>
              <a:ext uri="{FF2B5EF4-FFF2-40B4-BE49-F238E27FC236}">
                <a16:creationId xmlns:a16="http://schemas.microsoft.com/office/drawing/2014/main" id="{2E50620F-99CD-AB44-9EF7-F8D78068A3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9924" y="3436735"/>
            <a:ext cx="1058724" cy="714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5" name="Picture 4">
            <a:extLst>
              <a:ext uri="{FF2B5EF4-FFF2-40B4-BE49-F238E27FC236}">
                <a16:creationId xmlns:a16="http://schemas.microsoft.com/office/drawing/2014/main" id="{1BBC525F-4A54-DC43-8F3A-70F01A56B1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52" y="6500317"/>
            <a:ext cx="1058724" cy="716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6" name="Picture 2">
            <a:extLst>
              <a:ext uri="{FF2B5EF4-FFF2-40B4-BE49-F238E27FC236}">
                <a16:creationId xmlns:a16="http://schemas.microsoft.com/office/drawing/2014/main" id="{73BA97F9-813A-914C-9519-59680E9CF4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6154" y="3628936"/>
            <a:ext cx="1058724" cy="714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7" name="Picture 2">
            <a:extLst>
              <a:ext uri="{FF2B5EF4-FFF2-40B4-BE49-F238E27FC236}">
                <a16:creationId xmlns:a16="http://schemas.microsoft.com/office/drawing/2014/main" id="{DDB8F7E4-80F3-424C-888B-3351E71CD9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2032" y="6442105"/>
            <a:ext cx="1058724" cy="714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8" name="Picture 2">
            <a:extLst>
              <a:ext uri="{FF2B5EF4-FFF2-40B4-BE49-F238E27FC236}">
                <a16:creationId xmlns:a16="http://schemas.microsoft.com/office/drawing/2014/main" id="{5E1D8430-CDB9-EC4F-BD09-3315E1F8C2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0665" y="5210256"/>
            <a:ext cx="1058724" cy="714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9" name="Picture 2">
            <a:extLst>
              <a:ext uri="{FF2B5EF4-FFF2-40B4-BE49-F238E27FC236}">
                <a16:creationId xmlns:a16="http://schemas.microsoft.com/office/drawing/2014/main" id="{A74A96EC-9921-EA4B-AA88-4AC657BAFC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41173" y="5194722"/>
            <a:ext cx="1058724" cy="714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0" name="TextBox 9">
            <a:extLst>
              <a:ext uri="{FF2B5EF4-FFF2-40B4-BE49-F238E27FC236}">
                <a16:creationId xmlns:a16="http://schemas.microsoft.com/office/drawing/2014/main" id="{FC818070-4C18-0E41-89AC-6E0B8A0984A5}"/>
              </a:ext>
            </a:extLst>
          </p:cNvPr>
          <p:cNvSpPr txBox="1"/>
          <p:nvPr/>
        </p:nvSpPr>
        <p:spPr>
          <a:xfrm>
            <a:off x="3769063" y="3628937"/>
            <a:ext cx="630301" cy="577209"/>
          </a:xfrm>
          <a:prstGeom prst="rect">
            <a:avLst/>
          </a:prstGeom>
          <a:noFill/>
        </p:spPr>
        <p:txBody>
          <a:bodyPr wrap="none" rtlCol="0">
            <a:spAutoFit/>
          </a:bodyPr>
          <a:lstStyle/>
          <a:p>
            <a:r>
              <a:rPr lang="en-BE" sz="3151"/>
              <a:t>R1</a:t>
            </a:r>
          </a:p>
        </p:txBody>
      </p:sp>
      <p:sp>
        <p:nvSpPr>
          <p:cNvPr id="11" name="TextBox 10">
            <a:extLst>
              <a:ext uri="{FF2B5EF4-FFF2-40B4-BE49-F238E27FC236}">
                <a16:creationId xmlns:a16="http://schemas.microsoft.com/office/drawing/2014/main" id="{1F7FB4D9-8FC4-914D-8E31-D5E7669FB024}"/>
              </a:ext>
            </a:extLst>
          </p:cNvPr>
          <p:cNvSpPr txBox="1"/>
          <p:nvPr/>
        </p:nvSpPr>
        <p:spPr>
          <a:xfrm>
            <a:off x="5916209" y="5375529"/>
            <a:ext cx="630301" cy="577209"/>
          </a:xfrm>
          <a:prstGeom prst="rect">
            <a:avLst/>
          </a:prstGeom>
          <a:noFill/>
        </p:spPr>
        <p:txBody>
          <a:bodyPr wrap="none" rtlCol="0">
            <a:spAutoFit/>
          </a:bodyPr>
          <a:lstStyle/>
          <a:p>
            <a:r>
              <a:rPr lang="en-BE" sz="3151"/>
              <a:t>R2</a:t>
            </a:r>
          </a:p>
        </p:txBody>
      </p:sp>
      <p:sp>
        <p:nvSpPr>
          <p:cNvPr id="12" name="TextBox 11">
            <a:extLst>
              <a:ext uri="{FF2B5EF4-FFF2-40B4-BE49-F238E27FC236}">
                <a16:creationId xmlns:a16="http://schemas.microsoft.com/office/drawing/2014/main" id="{E1B2EA99-B2FA-CE4F-A803-207DB444DCF7}"/>
              </a:ext>
            </a:extLst>
          </p:cNvPr>
          <p:cNvSpPr txBox="1"/>
          <p:nvPr/>
        </p:nvSpPr>
        <p:spPr>
          <a:xfrm>
            <a:off x="3680391" y="6679940"/>
            <a:ext cx="630301" cy="577209"/>
          </a:xfrm>
          <a:prstGeom prst="rect">
            <a:avLst/>
          </a:prstGeom>
          <a:noFill/>
        </p:spPr>
        <p:txBody>
          <a:bodyPr wrap="none" rtlCol="0">
            <a:spAutoFit/>
          </a:bodyPr>
          <a:lstStyle/>
          <a:p>
            <a:r>
              <a:rPr lang="en-BE" sz="3151"/>
              <a:t>R3</a:t>
            </a:r>
          </a:p>
        </p:txBody>
      </p:sp>
      <p:sp>
        <p:nvSpPr>
          <p:cNvPr id="13" name="TextBox 12">
            <a:extLst>
              <a:ext uri="{FF2B5EF4-FFF2-40B4-BE49-F238E27FC236}">
                <a16:creationId xmlns:a16="http://schemas.microsoft.com/office/drawing/2014/main" id="{494751EE-DFF1-7743-8658-F6E9E7D0C6C2}"/>
              </a:ext>
            </a:extLst>
          </p:cNvPr>
          <p:cNvSpPr txBox="1"/>
          <p:nvPr/>
        </p:nvSpPr>
        <p:spPr>
          <a:xfrm>
            <a:off x="8161171" y="6672939"/>
            <a:ext cx="630301" cy="577209"/>
          </a:xfrm>
          <a:prstGeom prst="rect">
            <a:avLst/>
          </a:prstGeom>
          <a:noFill/>
        </p:spPr>
        <p:txBody>
          <a:bodyPr wrap="none" rtlCol="0">
            <a:spAutoFit/>
          </a:bodyPr>
          <a:lstStyle/>
          <a:p>
            <a:r>
              <a:rPr lang="en-BE" sz="3151"/>
              <a:t>R4</a:t>
            </a:r>
          </a:p>
        </p:txBody>
      </p:sp>
      <p:sp>
        <p:nvSpPr>
          <p:cNvPr id="14" name="TextBox 13">
            <a:extLst>
              <a:ext uri="{FF2B5EF4-FFF2-40B4-BE49-F238E27FC236}">
                <a16:creationId xmlns:a16="http://schemas.microsoft.com/office/drawing/2014/main" id="{21DC461C-728B-FE4E-9DC1-87E9FE9F9912}"/>
              </a:ext>
            </a:extLst>
          </p:cNvPr>
          <p:cNvSpPr txBox="1"/>
          <p:nvPr/>
        </p:nvSpPr>
        <p:spPr>
          <a:xfrm>
            <a:off x="8261149" y="3848540"/>
            <a:ext cx="630301" cy="577209"/>
          </a:xfrm>
          <a:prstGeom prst="rect">
            <a:avLst/>
          </a:prstGeom>
          <a:noFill/>
        </p:spPr>
        <p:txBody>
          <a:bodyPr wrap="none" rtlCol="0">
            <a:spAutoFit/>
          </a:bodyPr>
          <a:lstStyle/>
          <a:p>
            <a:r>
              <a:rPr lang="en-BE" sz="3151"/>
              <a:t>R5</a:t>
            </a:r>
          </a:p>
        </p:txBody>
      </p:sp>
      <p:cxnSp>
        <p:nvCxnSpPr>
          <p:cNvPr id="16" name="Straight Connector 15">
            <a:extLst>
              <a:ext uri="{FF2B5EF4-FFF2-40B4-BE49-F238E27FC236}">
                <a16:creationId xmlns:a16="http://schemas.microsoft.com/office/drawing/2014/main" id="{9A2FBAAF-EF7A-3844-980D-DB458F5AAE73}"/>
              </a:ext>
            </a:extLst>
          </p:cNvPr>
          <p:cNvCxnSpPr>
            <a:stCxn id="10" idx="2"/>
          </p:cNvCxnSpPr>
          <p:nvPr/>
        </p:nvCxnSpPr>
        <p:spPr bwMode="auto">
          <a:xfrm flipH="1">
            <a:off x="3995542" y="4206146"/>
            <a:ext cx="88672" cy="2284935"/>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7" name="Straight Connector 16">
            <a:extLst>
              <a:ext uri="{FF2B5EF4-FFF2-40B4-BE49-F238E27FC236}">
                <a16:creationId xmlns:a16="http://schemas.microsoft.com/office/drawing/2014/main" id="{8ECFFB34-83AB-E943-85E5-80EF8E4738E8}"/>
              </a:ext>
            </a:extLst>
          </p:cNvPr>
          <p:cNvCxnSpPr>
            <a:cxnSpLocks/>
            <a:stCxn id="14" idx="2"/>
          </p:cNvCxnSpPr>
          <p:nvPr/>
        </p:nvCxnSpPr>
        <p:spPr bwMode="auto">
          <a:xfrm>
            <a:off x="8576300" y="4425749"/>
            <a:ext cx="70545" cy="2212803"/>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9" name="Straight Connector 18">
            <a:extLst>
              <a:ext uri="{FF2B5EF4-FFF2-40B4-BE49-F238E27FC236}">
                <a16:creationId xmlns:a16="http://schemas.microsoft.com/office/drawing/2014/main" id="{8122A3AE-7856-C44B-984D-649515608382}"/>
              </a:ext>
            </a:extLst>
          </p:cNvPr>
          <p:cNvCxnSpPr>
            <a:cxnSpLocks/>
            <a:endCxn id="14" idx="1"/>
          </p:cNvCxnSpPr>
          <p:nvPr/>
        </p:nvCxnSpPr>
        <p:spPr bwMode="auto">
          <a:xfrm>
            <a:off x="4651674" y="3824249"/>
            <a:ext cx="3609475" cy="312896"/>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1" name="Straight Connector 20">
            <a:extLst>
              <a:ext uri="{FF2B5EF4-FFF2-40B4-BE49-F238E27FC236}">
                <a16:creationId xmlns:a16="http://schemas.microsoft.com/office/drawing/2014/main" id="{58B15317-8C54-9D42-8937-1A6885DADBE8}"/>
              </a:ext>
            </a:extLst>
          </p:cNvPr>
          <p:cNvCxnSpPr>
            <a:cxnSpLocks/>
            <a:endCxn id="13" idx="1"/>
          </p:cNvCxnSpPr>
          <p:nvPr/>
        </p:nvCxnSpPr>
        <p:spPr bwMode="auto">
          <a:xfrm>
            <a:off x="4579859" y="6951688"/>
            <a:ext cx="3581312" cy="9856"/>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3" name="Straight Connector 22">
            <a:extLst>
              <a:ext uri="{FF2B5EF4-FFF2-40B4-BE49-F238E27FC236}">
                <a16:creationId xmlns:a16="http://schemas.microsoft.com/office/drawing/2014/main" id="{8C2AD346-A357-FF41-A76E-1FCA20F2940E}"/>
              </a:ext>
            </a:extLst>
          </p:cNvPr>
          <p:cNvCxnSpPr>
            <a:cxnSpLocks/>
          </p:cNvCxnSpPr>
          <p:nvPr/>
        </p:nvCxnSpPr>
        <p:spPr bwMode="auto">
          <a:xfrm>
            <a:off x="6622054" y="5654278"/>
            <a:ext cx="1509979" cy="1145251"/>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5" name="Straight Connector 24">
            <a:extLst>
              <a:ext uri="{FF2B5EF4-FFF2-40B4-BE49-F238E27FC236}">
                <a16:creationId xmlns:a16="http://schemas.microsoft.com/office/drawing/2014/main" id="{42BDA647-8483-744B-98E3-87821D6E7078}"/>
              </a:ext>
            </a:extLst>
          </p:cNvPr>
          <p:cNvCxnSpPr>
            <a:cxnSpLocks/>
          </p:cNvCxnSpPr>
          <p:nvPr/>
        </p:nvCxnSpPr>
        <p:spPr bwMode="auto">
          <a:xfrm flipV="1">
            <a:off x="6765900" y="4364168"/>
            <a:ext cx="1486660" cy="1107338"/>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7" name="Straight Connector 26">
            <a:extLst>
              <a:ext uri="{FF2B5EF4-FFF2-40B4-BE49-F238E27FC236}">
                <a16:creationId xmlns:a16="http://schemas.microsoft.com/office/drawing/2014/main" id="{B4E4E08B-196C-D344-A654-F2CFD2F7C3D0}"/>
              </a:ext>
            </a:extLst>
          </p:cNvPr>
          <p:cNvCxnSpPr>
            <a:cxnSpLocks/>
          </p:cNvCxnSpPr>
          <p:nvPr/>
        </p:nvCxnSpPr>
        <p:spPr bwMode="auto">
          <a:xfrm flipH="1" flipV="1">
            <a:off x="9120477" y="4102919"/>
            <a:ext cx="1793218" cy="1196060"/>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9" name="Straight Connector 28">
            <a:extLst>
              <a:ext uri="{FF2B5EF4-FFF2-40B4-BE49-F238E27FC236}">
                <a16:creationId xmlns:a16="http://schemas.microsoft.com/office/drawing/2014/main" id="{E692EF51-F113-0F42-A195-39AA2DC17C6C}"/>
              </a:ext>
            </a:extLst>
          </p:cNvPr>
          <p:cNvCxnSpPr>
            <a:cxnSpLocks/>
          </p:cNvCxnSpPr>
          <p:nvPr/>
        </p:nvCxnSpPr>
        <p:spPr bwMode="auto">
          <a:xfrm flipH="1">
            <a:off x="8928074" y="5909569"/>
            <a:ext cx="2030914" cy="1109679"/>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1" name="TextBox 30">
            <a:extLst>
              <a:ext uri="{FF2B5EF4-FFF2-40B4-BE49-F238E27FC236}">
                <a16:creationId xmlns:a16="http://schemas.microsoft.com/office/drawing/2014/main" id="{683F54F5-C499-DD42-BA29-3943E87CCB68}"/>
              </a:ext>
            </a:extLst>
          </p:cNvPr>
          <p:cNvSpPr txBox="1"/>
          <p:nvPr/>
        </p:nvSpPr>
        <p:spPr>
          <a:xfrm>
            <a:off x="10643837" y="5407742"/>
            <a:ext cx="630301" cy="577209"/>
          </a:xfrm>
          <a:prstGeom prst="rect">
            <a:avLst/>
          </a:prstGeom>
          <a:noFill/>
        </p:spPr>
        <p:txBody>
          <a:bodyPr wrap="none" rtlCol="0">
            <a:spAutoFit/>
          </a:bodyPr>
          <a:lstStyle/>
          <a:p>
            <a:r>
              <a:rPr lang="en-BE" sz="3151"/>
              <a:t>R6</a:t>
            </a:r>
          </a:p>
        </p:txBody>
      </p:sp>
      <p:sp>
        <p:nvSpPr>
          <p:cNvPr id="32" name="TextBox 31">
            <a:extLst>
              <a:ext uri="{FF2B5EF4-FFF2-40B4-BE49-F238E27FC236}">
                <a16:creationId xmlns:a16="http://schemas.microsoft.com/office/drawing/2014/main" id="{312B990A-60B5-DF4C-95C2-F01CCB0B8E26}"/>
              </a:ext>
            </a:extLst>
          </p:cNvPr>
          <p:cNvSpPr txBox="1"/>
          <p:nvPr/>
        </p:nvSpPr>
        <p:spPr>
          <a:xfrm>
            <a:off x="6244817" y="3420407"/>
            <a:ext cx="661664" cy="577209"/>
          </a:xfrm>
          <a:prstGeom prst="rect">
            <a:avLst/>
          </a:prstGeom>
          <a:noFill/>
        </p:spPr>
        <p:txBody>
          <a:bodyPr wrap="square" rtlCol="0">
            <a:spAutoFit/>
          </a:bodyPr>
          <a:lstStyle/>
          <a:p>
            <a:r>
              <a:rPr lang="en-BE" sz="3151">
                <a:solidFill>
                  <a:srgbClr val="FF0000"/>
                </a:solidFill>
              </a:rPr>
              <a:t>3</a:t>
            </a:r>
          </a:p>
        </p:txBody>
      </p:sp>
      <p:sp>
        <p:nvSpPr>
          <p:cNvPr id="33" name="TextBox 32">
            <a:extLst>
              <a:ext uri="{FF2B5EF4-FFF2-40B4-BE49-F238E27FC236}">
                <a16:creationId xmlns:a16="http://schemas.microsoft.com/office/drawing/2014/main" id="{643890F3-917F-B445-8F9C-9BEFA5136B8A}"/>
              </a:ext>
            </a:extLst>
          </p:cNvPr>
          <p:cNvSpPr txBox="1"/>
          <p:nvPr/>
        </p:nvSpPr>
        <p:spPr>
          <a:xfrm>
            <a:off x="5761124" y="6483012"/>
            <a:ext cx="661664" cy="577209"/>
          </a:xfrm>
          <a:prstGeom prst="rect">
            <a:avLst/>
          </a:prstGeom>
          <a:noFill/>
        </p:spPr>
        <p:txBody>
          <a:bodyPr wrap="square" rtlCol="0">
            <a:spAutoFit/>
          </a:bodyPr>
          <a:lstStyle/>
          <a:p>
            <a:r>
              <a:rPr lang="en-BE" sz="3151">
                <a:solidFill>
                  <a:srgbClr val="FF0000"/>
                </a:solidFill>
              </a:rPr>
              <a:t>4</a:t>
            </a:r>
          </a:p>
        </p:txBody>
      </p:sp>
      <p:sp>
        <p:nvSpPr>
          <p:cNvPr id="34" name="TextBox 33">
            <a:extLst>
              <a:ext uri="{FF2B5EF4-FFF2-40B4-BE49-F238E27FC236}">
                <a16:creationId xmlns:a16="http://schemas.microsoft.com/office/drawing/2014/main" id="{C4AFE47C-78DB-8A40-99A0-92C13240752E}"/>
              </a:ext>
            </a:extLst>
          </p:cNvPr>
          <p:cNvSpPr txBox="1"/>
          <p:nvPr/>
        </p:nvSpPr>
        <p:spPr>
          <a:xfrm>
            <a:off x="7334446" y="4764813"/>
            <a:ext cx="661664" cy="577209"/>
          </a:xfrm>
          <a:prstGeom prst="rect">
            <a:avLst/>
          </a:prstGeom>
          <a:noFill/>
        </p:spPr>
        <p:txBody>
          <a:bodyPr wrap="square" rtlCol="0">
            <a:spAutoFit/>
          </a:bodyPr>
          <a:lstStyle/>
          <a:p>
            <a:r>
              <a:rPr lang="en-BE" sz="3151">
                <a:solidFill>
                  <a:srgbClr val="FF0000"/>
                </a:solidFill>
              </a:rPr>
              <a:t>10</a:t>
            </a:r>
          </a:p>
        </p:txBody>
      </p:sp>
      <p:sp>
        <p:nvSpPr>
          <p:cNvPr id="35" name="TextBox 34">
            <a:extLst>
              <a:ext uri="{FF2B5EF4-FFF2-40B4-BE49-F238E27FC236}">
                <a16:creationId xmlns:a16="http://schemas.microsoft.com/office/drawing/2014/main" id="{4031C32E-AB82-4944-8552-5D3D00C518AF}"/>
              </a:ext>
            </a:extLst>
          </p:cNvPr>
          <p:cNvSpPr txBox="1"/>
          <p:nvPr/>
        </p:nvSpPr>
        <p:spPr>
          <a:xfrm>
            <a:off x="9612698" y="5830907"/>
            <a:ext cx="661664" cy="577209"/>
          </a:xfrm>
          <a:prstGeom prst="rect">
            <a:avLst/>
          </a:prstGeom>
          <a:noFill/>
        </p:spPr>
        <p:txBody>
          <a:bodyPr wrap="square" rtlCol="0">
            <a:spAutoFit/>
          </a:bodyPr>
          <a:lstStyle/>
          <a:p>
            <a:r>
              <a:rPr lang="en-BE" sz="3151">
                <a:solidFill>
                  <a:srgbClr val="FF0000"/>
                </a:solidFill>
              </a:rPr>
              <a:t>9</a:t>
            </a:r>
          </a:p>
        </p:txBody>
      </p:sp>
      <p:sp>
        <p:nvSpPr>
          <p:cNvPr id="36" name="TextBox 35">
            <a:extLst>
              <a:ext uri="{FF2B5EF4-FFF2-40B4-BE49-F238E27FC236}">
                <a16:creationId xmlns:a16="http://schemas.microsoft.com/office/drawing/2014/main" id="{E9CE02DC-5787-6240-9822-A6E6ABDD341F}"/>
              </a:ext>
            </a:extLst>
          </p:cNvPr>
          <p:cNvSpPr txBox="1"/>
          <p:nvPr/>
        </p:nvSpPr>
        <p:spPr>
          <a:xfrm>
            <a:off x="3463914" y="8519468"/>
            <a:ext cx="3921202" cy="577209"/>
          </a:xfrm>
          <a:prstGeom prst="rect">
            <a:avLst/>
          </a:prstGeom>
          <a:noFill/>
        </p:spPr>
        <p:txBody>
          <a:bodyPr wrap="none" rtlCol="0">
            <a:spAutoFit/>
          </a:bodyPr>
          <a:lstStyle/>
          <a:p>
            <a:r>
              <a:rPr lang="en-BE" sz="3151"/>
              <a:t>Default link weight is 1</a:t>
            </a:r>
          </a:p>
        </p:txBody>
      </p:sp>
      <p:pic>
        <p:nvPicPr>
          <p:cNvPr id="37" name="Picture 2">
            <a:extLst>
              <a:ext uri="{FF2B5EF4-FFF2-40B4-BE49-F238E27FC236}">
                <a16:creationId xmlns:a16="http://schemas.microsoft.com/office/drawing/2014/main" id="{636D0B42-2165-244E-9624-48FBE4C78F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393537">
            <a:off x="-103017" y="1213619"/>
            <a:ext cx="3163821" cy="707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74524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7" name="Rectangle 1">
            <a:extLst>
              <a:ext uri="{FF2B5EF4-FFF2-40B4-BE49-F238E27FC236}">
                <a16:creationId xmlns:a16="http://schemas.microsoft.com/office/drawing/2014/main" id="{C5FD64F2-D25D-452A-98F0-0715D2534F60}"/>
              </a:ext>
            </a:extLst>
          </p:cNvPr>
          <p:cNvSpPr>
            <a:spLocks noGrp="1" noChangeArrowheads="1"/>
          </p:cNvSpPr>
          <p:nvPr>
            <p:ph type="title"/>
          </p:nvPr>
        </p:nvSpPr>
        <p:spPr>
          <a:xfrm>
            <a:off x="1246042" y="-1315888"/>
            <a:ext cx="10464800" cy="3302000"/>
          </a:xfrm>
        </p:spPr>
        <p:txBody>
          <a:bodyPr/>
          <a:lstStyle/>
          <a:p>
            <a:pPr eaLnBrk="1" hangingPunct="1">
              <a:defRPr/>
            </a:pPr>
            <a:r>
              <a:rPr lang="en-US">
                <a:sym typeface="Gill Sans" charset="0"/>
              </a:rPr>
              <a:t>How to set link costs ?</a:t>
            </a:r>
          </a:p>
        </p:txBody>
      </p:sp>
      <p:sp>
        <p:nvSpPr>
          <p:cNvPr id="50178" name="Rectangle 2">
            <a:extLst>
              <a:ext uri="{FF2B5EF4-FFF2-40B4-BE49-F238E27FC236}">
                <a16:creationId xmlns:a16="http://schemas.microsoft.com/office/drawing/2014/main" id="{08EDC49B-C999-4336-AB99-E9E4482326BF}"/>
              </a:ext>
            </a:extLst>
          </p:cNvPr>
          <p:cNvSpPr>
            <a:spLocks noGrp="1" noChangeArrowheads="1"/>
          </p:cNvSpPr>
          <p:nvPr>
            <p:ph type="body" idx="1"/>
          </p:nvPr>
        </p:nvSpPr>
        <p:spPr>
          <a:xfrm>
            <a:off x="1097480" y="2716560"/>
            <a:ext cx="10809840" cy="5274864"/>
          </a:xfrm>
        </p:spPr>
        <p:txBody>
          <a:bodyPr/>
          <a:lstStyle/>
          <a:p>
            <a:pPr marL="859670" indent="-552645" algn="l">
              <a:spcBef>
                <a:spcPts val="2321"/>
              </a:spcBef>
              <a:buFont typeface="Gill Sans" charset="0"/>
              <a:buChar char="•"/>
              <a:defRPr/>
            </a:pPr>
            <a:r>
              <a:rPr lang="en-US">
                <a:sym typeface="Gill Sans" charset="0"/>
              </a:rPr>
              <a:t>By manual configuration</a:t>
            </a:r>
          </a:p>
          <a:p>
            <a:pPr marL="859670" indent="-552645" algn="l">
              <a:spcBef>
                <a:spcPts val="2321"/>
              </a:spcBef>
              <a:buFont typeface="Gill Sans" charset="0"/>
              <a:buChar char="•"/>
              <a:defRPr/>
            </a:pPr>
            <a:r>
              <a:rPr lang="en-US">
                <a:sym typeface="Gill Sans" charset="0"/>
              </a:rPr>
              <a:t>Based on link bandwidth</a:t>
            </a:r>
          </a:p>
          <a:p>
            <a:pPr marL="859670" indent="-552645" algn="l">
              <a:spcBef>
                <a:spcPts val="2321"/>
              </a:spcBef>
              <a:buFont typeface="Gill Sans" charset="0"/>
              <a:buChar char="•"/>
              <a:defRPr/>
            </a:pPr>
            <a:r>
              <a:rPr lang="en-US">
                <a:sym typeface="Gill Sans" charset="0"/>
              </a:rPr>
              <a:t>By measurements</a:t>
            </a:r>
          </a:p>
          <a:p>
            <a:pPr marL="859670" indent="-552645" algn="l">
              <a:spcBef>
                <a:spcPts val="2321"/>
              </a:spcBef>
              <a:buFont typeface="Gill Sans" charset="0"/>
              <a:buChar char="•"/>
              <a:defRPr/>
            </a:pPr>
            <a:r>
              <a:rPr lang="en-GB">
                <a:solidFill>
                  <a:srgbClr val="FF0000"/>
                </a:solidFill>
                <a:sym typeface="Gill Sans" charset="0"/>
              </a:rPr>
              <a:t>Only strictly positive link weights</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1" name="Rectangle 1">
            <a:extLst>
              <a:ext uri="{FF2B5EF4-FFF2-40B4-BE49-F238E27FC236}">
                <a16:creationId xmlns:a16="http://schemas.microsoft.com/office/drawing/2014/main" id="{7C81E335-A182-4627-AFBF-62C360ECD6A5}"/>
              </a:ext>
            </a:extLst>
          </p:cNvPr>
          <p:cNvSpPr>
            <a:spLocks noGrp="1" noChangeArrowheads="1"/>
          </p:cNvSpPr>
          <p:nvPr>
            <p:ph type="title"/>
          </p:nvPr>
        </p:nvSpPr>
        <p:spPr/>
        <p:txBody>
          <a:bodyPr/>
          <a:lstStyle/>
          <a:p>
            <a:pPr eaLnBrk="1" hangingPunct="1">
              <a:defRPr/>
            </a:pPr>
            <a:r>
              <a:rPr lang="en-US">
                <a:sym typeface="Gill Sans" charset="0"/>
              </a:rPr>
              <a:t>What is the role of </a:t>
            </a:r>
          </a:p>
        </p:txBody>
      </p:sp>
      <p:sp>
        <p:nvSpPr>
          <p:cNvPr id="51202" name="Rectangle 2">
            <a:extLst>
              <a:ext uri="{FF2B5EF4-FFF2-40B4-BE49-F238E27FC236}">
                <a16:creationId xmlns:a16="http://schemas.microsoft.com/office/drawing/2014/main" id="{160F1D59-E0B8-4924-A5F3-50785C09D910}"/>
              </a:ext>
            </a:extLst>
          </p:cNvPr>
          <p:cNvSpPr>
            <a:spLocks noGrp="1" noChangeArrowheads="1"/>
          </p:cNvSpPr>
          <p:nvPr>
            <p:ph type="body" idx="1"/>
          </p:nvPr>
        </p:nvSpPr>
        <p:spPr/>
        <p:txBody>
          <a:bodyPr/>
          <a:lstStyle/>
          <a:p>
            <a:pPr marL="859670" indent="-552645">
              <a:spcBef>
                <a:spcPts val="2321"/>
              </a:spcBef>
              <a:buFont typeface="Gill Sans" charset="0"/>
              <a:buChar char="•"/>
              <a:defRPr/>
            </a:pPr>
            <a:r>
              <a:rPr lang="en-US">
                <a:sym typeface="Gill Sans" charset="0"/>
              </a:rPr>
              <a:t>Sequence number in link state packets</a:t>
            </a:r>
          </a:p>
          <a:p>
            <a:pPr marL="1289506" lvl="1" indent="-552645">
              <a:spcBef>
                <a:spcPts val="2321"/>
              </a:spcBef>
              <a:buFont typeface="Gill Sans" charset="0"/>
              <a:buChar char="•"/>
              <a:defRPr/>
            </a:pPr>
            <a:r>
              <a:rPr lang="en-US">
                <a:sym typeface="Gill Sans" charset="0"/>
              </a:rPr>
              <a:t>How to deal with wrap around ? </a:t>
            </a:r>
          </a:p>
          <a:p>
            <a:pPr marL="859670" indent="-552645">
              <a:spcBef>
                <a:spcPts val="2321"/>
              </a:spcBef>
              <a:buFont typeface="Gill Sans" charset="0"/>
              <a:buChar char="•"/>
              <a:defRPr/>
            </a:pPr>
            <a:r>
              <a:rPr lang="en-US">
                <a:sym typeface="Gill Sans" charset="0"/>
              </a:rPr>
              <a:t>Age field in link state packets</a:t>
            </a:r>
          </a:p>
          <a:p>
            <a:pPr marL="859670" indent="-552645">
              <a:spcBef>
                <a:spcPts val="2321"/>
              </a:spcBef>
              <a:buFont typeface="Gill Sans" charset="0"/>
              <a:buChar char="•"/>
              <a:defRPr/>
            </a:pPr>
            <a:r>
              <a:rPr lang="en-US">
                <a:sym typeface="Gill Sans" charset="0"/>
              </a:rPr>
              <a:t>CRC in link state packets</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a:extLst>
              <a:ext uri="{FF2B5EF4-FFF2-40B4-BE49-F238E27FC236}">
                <a16:creationId xmlns:a16="http://schemas.microsoft.com/office/drawing/2014/main" id="{C10C80CB-B896-4D00-9A3F-D46841DC5D9B}"/>
              </a:ext>
            </a:extLst>
          </p:cNvPr>
          <p:cNvSpPr>
            <a:spLocks noGrp="1" noChangeArrowheads="1"/>
          </p:cNvSpPr>
          <p:nvPr>
            <p:ph type="title"/>
          </p:nvPr>
        </p:nvSpPr>
        <p:spPr>
          <a:xfrm>
            <a:off x="895306" y="-1423145"/>
            <a:ext cx="11425088" cy="3302000"/>
          </a:xfrm>
        </p:spPr>
        <p:txBody>
          <a:bodyPr/>
          <a:lstStyle/>
          <a:p>
            <a:pPr eaLnBrk="1" hangingPunct="1">
              <a:defRPr/>
            </a:pPr>
            <a:r>
              <a:rPr lang="en-US" sz="7089"/>
              <a:t>Two way connectivity check</a:t>
            </a:r>
          </a:p>
        </p:txBody>
      </p:sp>
      <p:sp>
        <p:nvSpPr>
          <p:cNvPr id="52226" name="Rectangle 2">
            <a:extLst>
              <a:ext uri="{FF2B5EF4-FFF2-40B4-BE49-F238E27FC236}">
                <a16:creationId xmlns:a16="http://schemas.microsoft.com/office/drawing/2014/main" id="{D51780BD-7962-4565-82AD-171C5B312235}"/>
              </a:ext>
            </a:extLst>
          </p:cNvPr>
          <p:cNvSpPr>
            <a:spLocks/>
          </p:cNvSpPr>
          <p:nvPr/>
        </p:nvSpPr>
        <p:spPr bwMode="auto">
          <a:xfrm>
            <a:off x="9370125" y="4364112"/>
            <a:ext cx="201978" cy="338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algn="l" eaLnBrk="1" hangingPunct="1">
              <a:lnSpc>
                <a:spcPct val="93000"/>
              </a:lnSpc>
            </a:pPr>
            <a:r>
              <a:rPr lang="en-US" altLang="fr-FR" sz="2363">
                <a:solidFill>
                  <a:schemeClr val="tx1"/>
                </a:solidFill>
                <a:latin typeface="Times New Roman" panose="02020603050405020304" pitchFamily="18" charset="0"/>
                <a:ea typeface="ＭＳ Ｐゴシック" panose="020B0600070205080204" pitchFamily="34" charset="-128"/>
                <a:sym typeface="Times New Roman" panose="02020603050405020304" pitchFamily="18" charset="0"/>
              </a:rPr>
              <a:t>C</a:t>
            </a:r>
          </a:p>
        </p:txBody>
      </p:sp>
      <p:sp>
        <p:nvSpPr>
          <p:cNvPr id="52227" name="Rectangle 3">
            <a:extLst>
              <a:ext uri="{FF2B5EF4-FFF2-40B4-BE49-F238E27FC236}">
                <a16:creationId xmlns:a16="http://schemas.microsoft.com/office/drawing/2014/main" id="{17056BBB-9E0E-497F-97F9-20F996717D17}"/>
              </a:ext>
            </a:extLst>
          </p:cNvPr>
          <p:cNvSpPr>
            <a:spLocks/>
          </p:cNvSpPr>
          <p:nvPr/>
        </p:nvSpPr>
        <p:spPr bwMode="auto">
          <a:xfrm>
            <a:off x="4432887" y="5570808"/>
            <a:ext cx="219612" cy="338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algn="l" eaLnBrk="1" hangingPunct="1">
              <a:lnSpc>
                <a:spcPct val="93000"/>
              </a:lnSpc>
            </a:pPr>
            <a:r>
              <a:rPr lang="en-US" altLang="fr-FR" sz="2363">
                <a:solidFill>
                  <a:schemeClr val="tx1"/>
                </a:solidFill>
                <a:latin typeface="Times New Roman" panose="02020603050405020304" pitchFamily="18" charset="0"/>
                <a:ea typeface="ＭＳ Ｐゴシック" panose="020B0600070205080204" pitchFamily="34" charset="-128"/>
                <a:sym typeface="Times New Roman" panose="02020603050405020304" pitchFamily="18" charset="0"/>
              </a:rPr>
              <a:t>D</a:t>
            </a:r>
          </a:p>
        </p:txBody>
      </p:sp>
      <p:sp>
        <p:nvSpPr>
          <p:cNvPr id="52228" name="Rectangle 4">
            <a:extLst>
              <a:ext uri="{FF2B5EF4-FFF2-40B4-BE49-F238E27FC236}">
                <a16:creationId xmlns:a16="http://schemas.microsoft.com/office/drawing/2014/main" id="{AB330CE9-CC24-440A-A9C8-99935F8BE62F}"/>
              </a:ext>
            </a:extLst>
          </p:cNvPr>
          <p:cNvSpPr>
            <a:spLocks/>
          </p:cNvSpPr>
          <p:nvPr/>
        </p:nvSpPr>
        <p:spPr bwMode="auto">
          <a:xfrm>
            <a:off x="6971324" y="5639582"/>
            <a:ext cx="184346" cy="338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algn="l" eaLnBrk="1" hangingPunct="1">
              <a:lnSpc>
                <a:spcPct val="93000"/>
              </a:lnSpc>
            </a:pPr>
            <a:r>
              <a:rPr lang="en-US" altLang="fr-FR" sz="2363">
                <a:solidFill>
                  <a:schemeClr val="tx1"/>
                </a:solidFill>
                <a:latin typeface="Times New Roman" panose="02020603050405020304" pitchFamily="18" charset="0"/>
                <a:ea typeface="ＭＳ Ｐゴシック" panose="020B0600070205080204" pitchFamily="34" charset="-128"/>
                <a:sym typeface="Times New Roman" panose="02020603050405020304" pitchFamily="18" charset="0"/>
              </a:rPr>
              <a:t>E</a:t>
            </a:r>
          </a:p>
        </p:txBody>
      </p:sp>
      <p:sp>
        <p:nvSpPr>
          <p:cNvPr id="52229" name="Line 5">
            <a:extLst>
              <a:ext uri="{FF2B5EF4-FFF2-40B4-BE49-F238E27FC236}">
                <a16:creationId xmlns:a16="http://schemas.microsoft.com/office/drawing/2014/main" id="{BA61A1F3-E6D8-4029-9823-EF31D84E07CB}"/>
              </a:ext>
            </a:extLst>
          </p:cNvPr>
          <p:cNvSpPr>
            <a:spLocks noChangeShapeType="1"/>
          </p:cNvSpPr>
          <p:nvPr/>
        </p:nvSpPr>
        <p:spPr bwMode="auto">
          <a:xfrm>
            <a:off x="4537093" y="4678812"/>
            <a:ext cx="2083" cy="81071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sp>
        <p:nvSpPr>
          <p:cNvPr id="52230" name="Line 6">
            <a:extLst>
              <a:ext uri="{FF2B5EF4-FFF2-40B4-BE49-F238E27FC236}">
                <a16:creationId xmlns:a16="http://schemas.microsoft.com/office/drawing/2014/main" id="{510973D3-5615-4ACD-BE9E-44367A0CAB1F}"/>
              </a:ext>
            </a:extLst>
          </p:cNvPr>
          <p:cNvSpPr>
            <a:spLocks noChangeShapeType="1"/>
          </p:cNvSpPr>
          <p:nvPr/>
        </p:nvSpPr>
        <p:spPr bwMode="auto">
          <a:xfrm>
            <a:off x="10274626" y="6552419"/>
            <a:ext cx="583549" cy="12505"/>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sp>
        <p:nvSpPr>
          <p:cNvPr id="52231" name="Line 7">
            <a:extLst>
              <a:ext uri="{FF2B5EF4-FFF2-40B4-BE49-F238E27FC236}">
                <a16:creationId xmlns:a16="http://schemas.microsoft.com/office/drawing/2014/main" id="{856647F9-9FAC-4FE3-9251-64975376D2FD}"/>
              </a:ext>
            </a:extLst>
          </p:cNvPr>
          <p:cNvSpPr>
            <a:spLocks noChangeShapeType="1"/>
          </p:cNvSpPr>
          <p:nvPr/>
        </p:nvSpPr>
        <p:spPr bwMode="auto">
          <a:xfrm>
            <a:off x="4699652" y="4499578"/>
            <a:ext cx="224666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sp>
        <p:nvSpPr>
          <p:cNvPr id="52232" name="Line 8">
            <a:extLst>
              <a:ext uri="{FF2B5EF4-FFF2-40B4-BE49-F238E27FC236}">
                <a16:creationId xmlns:a16="http://schemas.microsoft.com/office/drawing/2014/main" id="{527E464E-195A-4294-926E-0C42DBE43081}"/>
              </a:ext>
            </a:extLst>
          </p:cNvPr>
          <p:cNvSpPr>
            <a:spLocks noChangeShapeType="1"/>
          </p:cNvSpPr>
          <p:nvPr/>
        </p:nvSpPr>
        <p:spPr bwMode="auto">
          <a:xfrm>
            <a:off x="7048435" y="4666306"/>
            <a:ext cx="2085" cy="88991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sp>
        <p:nvSpPr>
          <p:cNvPr id="52233" name="Line 9">
            <a:extLst>
              <a:ext uri="{FF2B5EF4-FFF2-40B4-BE49-F238E27FC236}">
                <a16:creationId xmlns:a16="http://schemas.microsoft.com/office/drawing/2014/main" id="{F7055BBB-F9C0-4DF0-9367-2DE46D9FBA7E}"/>
              </a:ext>
            </a:extLst>
          </p:cNvPr>
          <p:cNvSpPr>
            <a:spLocks noChangeShapeType="1"/>
          </p:cNvSpPr>
          <p:nvPr/>
        </p:nvSpPr>
        <p:spPr bwMode="auto">
          <a:xfrm rot="10800000" flipH="1">
            <a:off x="7254762" y="4676726"/>
            <a:ext cx="2115363" cy="108581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sp>
        <p:nvSpPr>
          <p:cNvPr id="52234" name="Line 10">
            <a:extLst>
              <a:ext uri="{FF2B5EF4-FFF2-40B4-BE49-F238E27FC236}">
                <a16:creationId xmlns:a16="http://schemas.microsoft.com/office/drawing/2014/main" id="{84AC6EAA-8715-4BF1-98B2-B1169913E07E}"/>
              </a:ext>
            </a:extLst>
          </p:cNvPr>
          <p:cNvSpPr>
            <a:spLocks noChangeShapeType="1"/>
          </p:cNvSpPr>
          <p:nvPr/>
        </p:nvSpPr>
        <p:spPr bwMode="auto">
          <a:xfrm rot="10800000" flipH="1">
            <a:off x="7150557" y="4497493"/>
            <a:ext cx="2115363" cy="1667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grpSp>
        <p:nvGrpSpPr>
          <p:cNvPr id="52235" name="Group 11">
            <a:extLst>
              <a:ext uri="{FF2B5EF4-FFF2-40B4-BE49-F238E27FC236}">
                <a16:creationId xmlns:a16="http://schemas.microsoft.com/office/drawing/2014/main" id="{632B273E-B9C7-4A7E-9E90-CC33261A047A}"/>
              </a:ext>
            </a:extLst>
          </p:cNvPr>
          <p:cNvGrpSpPr>
            <a:grpSpLocks/>
          </p:cNvGrpSpPr>
          <p:nvPr/>
        </p:nvGrpSpPr>
        <p:grpSpPr bwMode="auto">
          <a:xfrm>
            <a:off x="4197383" y="4261991"/>
            <a:ext cx="789876" cy="429325"/>
            <a:chOff x="0" y="0"/>
            <a:chExt cx="498" cy="294"/>
          </a:xfrm>
          <a:solidFill>
            <a:schemeClr val="bg1"/>
          </a:solidFill>
        </p:grpSpPr>
        <p:sp>
          <p:nvSpPr>
            <p:cNvPr id="52323" name="AutoShape 12">
              <a:extLst>
                <a:ext uri="{FF2B5EF4-FFF2-40B4-BE49-F238E27FC236}">
                  <a16:creationId xmlns:a16="http://schemas.microsoft.com/office/drawing/2014/main" id="{21482902-FC7F-4B1A-8D67-E15CC4C46FCF}"/>
                </a:ext>
              </a:extLst>
            </p:cNvPr>
            <p:cNvSpPr>
              <a:spLocks/>
            </p:cNvSpPr>
            <p:nvPr/>
          </p:nvSpPr>
          <p:spPr bwMode="auto">
            <a:xfrm>
              <a:off x="0" y="102"/>
              <a:ext cx="337" cy="191"/>
            </a:xfrm>
            <a:prstGeom prst="roundRect">
              <a:avLst>
                <a:gd name="adj" fmla="val 523"/>
              </a:avLst>
            </a:prstGeom>
            <a:grpFill/>
            <a:ln w="12700">
              <a:solidFill>
                <a:schemeClr val="tx1"/>
              </a:solidFill>
              <a:round/>
              <a:headEnd/>
              <a:tailEnd/>
            </a:ln>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2324" name="Line 13">
              <a:extLst>
                <a:ext uri="{FF2B5EF4-FFF2-40B4-BE49-F238E27FC236}">
                  <a16:creationId xmlns:a16="http://schemas.microsoft.com/office/drawing/2014/main" id="{D0263BD2-29C4-4311-BC02-9BF3277A811B}"/>
                </a:ext>
              </a:extLst>
            </p:cNvPr>
            <p:cNvSpPr>
              <a:spLocks noChangeShapeType="1"/>
            </p:cNvSpPr>
            <p:nvPr/>
          </p:nvSpPr>
          <p:spPr bwMode="auto">
            <a:xfrm rot="10800000" flipH="1">
              <a:off x="0" y="0"/>
              <a:ext cx="161" cy="103"/>
            </a:xfrm>
            <a:prstGeom prst="line">
              <a:avLst/>
            </a:prstGeom>
            <a:grpFill/>
            <a:ln w="12700">
              <a:solidFill>
                <a:schemeClr val="tx1"/>
              </a:solidFill>
              <a:round/>
              <a:headEnd/>
              <a:tailEnd/>
            </a:ln>
          </p:spPr>
          <p:txBody>
            <a:bodyPr/>
            <a:lstStyle/>
            <a:p>
              <a:endParaRPr lang="fr-FR" sz="5514"/>
            </a:p>
          </p:txBody>
        </p:sp>
        <p:sp>
          <p:nvSpPr>
            <p:cNvPr id="52325" name="Line 14">
              <a:extLst>
                <a:ext uri="{FF2B5EF4-FFF2-40B4-BE49-F238E27FC236}">
                  <a16:creationId xmlns:a16="http://schemas.microsoft.com/office/drawing/2014/main" id="{2B9E1AC5-11FB-49E0-9C87-C4A03A53158B}"/>
                </a:ext>
              </a:extLst>
            </p:cNvPr>
            <p:cNvSpPr>
              <a:spLocks noChangeShapeType="1"/>
            </p:cNvSpPr>
            <p:nvPr/>
          </p:nvSpPr>
          <p:spPr bwMode="auto">
            <a:xfrm rot="10800000" flipH="1">
              <a:off x="336" y="0"/>
              <a:ext cx="161" cy="103"/>
            </a:xfrm>
            <a:prstGeom prst="line">
              <a:avLst/>
            </a:prstGeom>
            <a:grpFill/>
            <a:ln w="12700">
              <a:solidFill>
                <a:schemeClr val="tx1"/>
              </a:solidFill>
              <a:round/>
              <a:headEnd/>
              <a:tailEnd/>
            </a:ln>
          </p:spPr>
          <p:txBody>
            <a:bodyPr/>
            <a:lstStyle/>
            <a:p>
              <a:endParaRPr lang="fr-FR" sz="5514"/>
            </a:p>
          </p:txBody>
        </p:sp>
        <p:sp>
          <p:nvSpPr>
            <p:cNvPr id="52326" name="Line 15">
              <a:extLst>
                <a:ext uri="{FF2B5EF4-FFF2-40B4-BE49-F238E27FC236}">
                  <a16:creationId xmlns:a16="http://schemas.microsoft.com/office/drawing/2014/main" id="{2F136CE8-B46A-4550-AF9F-5A464740C848}"/>
                </a:ext>
              </a:extLst>
            </p:cNvPr>
            <p:cNvSpPr>
              <a:spLocks noChangeShapeType="1"/>
            </p:cNvSpPr>
            <p:nvPr/>
          </p:nvSpPr>
          <p:spPr bwMode="auto">
            <a:xfrm rot="10800000" flipH="1">
              <a:off x="336" y="191"/>
              <a:ext cx="161" cy="103"/>
            </a:xfrm>
            <a:prstGeom prst="line">
              <a:avLst/>
            </a:prstGeom>
            <a:grpFill/>
            <a:ln w="12700">
              <a:solidFill>
                <a:schemeClr val="tx1"/>
              </a:solidFill>
              <a:round/>
              <a:headEnd/>
              <a:tailEnd/>
            </a:ln>
          </p:spPr>
          <p:txBody>
            <a:bodyPr/>
            <a:lstStyle/>
            <a:p>
              <a:endParaRPr lang="fr-FR" sz="5514"/>
            </a:p>
          </p:txBody>
        </p:sp>
        <p:sp>
          <p:nvSpPr>
            <p:cNvPr id="52327" name="Line 16">
              <a:extLst>
                <a:ext uri="{FF2B5EF4-FFF2-40B4-BE49-F238E27FC236}">
                  <a16:creationId xmlns:a16="http://schemas.microsoft.com/office/drawing/2014/main" id="{D32E53A8-6984-4AE4-BC33-6F5DCB162040}"/>
                </a:ext>
              </a:extLst>
            </p:cNvPr>
            <p:cNvSpPr>
              <a:spLocks noChangeShapeType="1"/>
            </p:cNvSpPr>
            <p:nvPr/>
          </p:nvSpPr>
          <p:spPr bwMode="auto">
            <a:xfrm>
              <a:off x="161" y="0"/>
              <a:ext cx="337" cy="0"/>
            </a:xfrm>
            <a:prstGeom prst="line">
              <a:avLst/>
            </a:prstGeom>
            <a:grpFill/>
            <a:ln w="12700">
              <a:solidFill>
                <a:schemeClr val="tx1"/>
              </a:solidFill>
              <a:round/>
              <a:headEnd/>
              <a:tailEnd/>
            </a:ln>
          </p:spPr>
          <p:txBody>
            <a:bodyPr/>
            <a:lstStyle/>
            <a:p>
              <a:endParaRPr lang="fr-FR" sz="5514"/>
            </a:p>
          </p:txBody>
        </p:sp>
        <p:sp>
          <p:nvSpPr>
            <p:cNvPr id="52328" name="Line 17">
              <a:extLst>
                <a:ext uri="{FF2B5EF4-FFF2-40B4-BE49-F238E27FC236}">
                  <a16:creationId xmlns:a16="http://schemas.microsoft.com/office/drawing/2014/main" id="{B214B3E8-CFBD-470F-8238-4A0E55E60F6E}"/>
                </a:ext>
              </a:extLst>
            </p:cNvPr>
            <p:cNvSpPr>
              <a:spLocks noChangeShapeType="1"/>
            </p:cNvSpPr>
            <p:nvPr/>
          </p:nvSpPr>
          <p:spPr bwMode="auto">
            <a:xfrm>
              <a:off x="497" y="0"/>
              <a:ext cx="1" cy="191"/>
            </a:xfrm>
            <a:prstGeom prst="line">
              <a:avLst/>
            </a:prstGeom>
            <a:grpFill/>
            <a:ln w="12700">
              <a:solidFill>
                <a:schemeClr val="tx1"/>
              </a:solidFill>
              <a:round/>
              <a:headEnd/>
              <a:tailEnd/>
            </a:ln>
          </p:spPr>
          <p:txBody>
            <a:bodyPr/>
            <a:lstStyle/>
            <a:p>
              <a:endParaRPr lang="fr-FR" sz="5514"/>
            </a:p>
          </p:txBody>
        </p:sp>
        <p:grpSp>
          <p:nvGrpSpPr>
            <p:cNvPr id="52329" name="Group 18">
              <a:extLst>
                <a:ext uri="{FF2B5EF4-FFF2-40B4-BE49-F238E27FC236}">
                  <a16:creationId xmlns:a16="http://schemas.microsoft.com/office/drawing/2014/main" id="{19D2D49F-18FE-4828-8D95-2992E485B96D}"/>
                </a:ext>
              </a:extLst>
            </p:cNvPr>
            <p:cNvGrpSpPr>
              <a:grpSpLocks/>
            </p:cNvGrpSpPr>
            <p:nvPr/>
          </p:nvGrpSpPr>
          <p:grpSpPr bwMode="auto">
            <a:xfrm>
              <a:off x="59" y="104"/>
              <a:ext cx="132" cy="168"/>
              <a:chOff x="1" y="0"/>
              <a:chExt cx="131" cy="168"/>
            </a:xfrm>
            <a:grpFill/>
          </p:grpSpPr>
          <p:sp>
            <p:nvSpPr>
              <p:cNvPr id="52330" name="Rectangle 19">
                <a:extLst>
                  <a:ext uri="{FF2B5EF4-FFF2-40B4-BE49-F238E27FC236}">
                    <a16:creationId xmlns:a16="http://schemas.microsoft.com/office/drawing/2014/main" id="{56B61DCE-70DC-49A4-AD4B-089E4895911D}"/>
                  </a:ext>
                </a:extLst>
              </p:cNvPr>
              <p:cNvSpPr>
                <a:spLocks/>
              </p:cNvSpPr>
              <p:nvPr/>
            </p:nvSpPr>
            <p:spPr bwMode="auto">
              <a:xfrm>
                <a:off x="1" y="0"/>
                <a:ext cx="131" cy="168"/>
              </a:xfrm>
              <a:prstGeom prst="rect">
                <a:avLst/>
              </a:prstGeom>
              <a:grp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2" name="Rectangle 20">
                <a:extLst>
                  <a:ext uri="{FF2B5EF4-FFF2-40B4-BE49-F238E27FC236}">
                    <a16:creationId xmlns:a16="http://schemas.microsoft.com/office/drawing/2014/main" id="{BE5E1C30-03FE-4D30-A074-19F0D5C1EE57}"/>
                  </a:ext>
                </a:extLst>
              </p:cNvPr>
              <p:cNvSpPr>
                <a:spLocks/>
              </p:cNvSpPr>
              <p:nvPr/>
            </p:nvSpPr>
            <p:spPr bwMode="auto">
              <a:xfrm>
                <a:off x="5" y="0"/>
                <a:ext cx="123" cy="155"/>
              </a:xfrm>
              <a:prstGeom prst="rect">
                <a:avLst/>
              </a:prstGeom>
              <a:grpFill/>
              <a:ln>
                <a:noFill/>
              </a:ln>
              <a:extLs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 </a:t>
                </a:r>
                <a:r>
                  <a:rPr lang="en-US" altLang="fr-FR" sz="1575">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a:t>
                </a:r>
              </a:p>
            </p:txBody>
          </p:sp>
        </p:grpSp>
      </p:grpSp>
      <p:grpSp>
        <p:nvGrpSpPr>
          <p:cNvPr id="52236" name="Group 21">
            <a:extLst>
              <a:ext uri="{FF2B5EF4-FFF2-40B4-BE49-F238E27FC236}">
                <a16:creationId xmlns:a16="http://schemas.microsoft.com/office/drawing/2014/main" id="{70FEC9B1-D2EA-4478-8F21-12AF0E19BB08}"/>
              </a:ext>
            </a:extLst>
          </p:cNvPr>
          <p:cNvGrpSpPr>
            <a:grpSpLocks/>
          </p:cNvGrpSpPr>
          <p:nvPr/>
        </p:nvGrpSpPr>
        <p:grpSpPr bwMode="auto">
          <a:xfrm>
            <a:off x="6658708" y="4295337"/>
            <a:ext cx="791959" cy="431408"/>
            <a:chOff x="0" y="0"/>
            <a:chExt cx="498" cy="294"/>
          </a:xfrm>
          <a:solidFill>
            <a:schemeClr val="bg1"/>
          </a:solidFill>
        </p:grpSpPr>
        <p:sp>
          <p:nvSpPr>
            <p:cNvPr id="52314" name="AutoShape 22">
              <a:extLst>
                <a:ext uri="{FF2B5EF4-FFF2-40B4-BE49-F238E27FC236}">
                  <a16:creationId xmlns:a16="http://schemas.microsoft.com/office/drawing/2014/main" id="{8054A653-7BA8-4563-82C4-5C4B31E0D2D8}"/>
                </a:ext>
              </a:extLst>
            </p:cNvPr>
            <p:cNvSpPr>
              <a:spLocks/>
            </p:cNvSpPr>
            <p:nvPr/>
          </p:nvSpPr>
          <p:spPr bwMode="auto">
            <a:xfrm>
              <a:off x="0" y="102"/>
              <a:ext cx="337" cy="191"/>
            </a:xfrm>
            <a:prstGeom prst="roundRect">
              <a:avLst>
                <a:gd name="adj" fmla="val 523"/>
              </a:avLst>
            </a:prstGeom>
            <a:grpFill/>
            <a:ln w="12700">
              <a:solidFill>
                <a:schemeClr val="tx1"/>
              </a:solidFill>
              <a:round/>
              <a:headEnd/>
              <a:tailEnd/>
            </a:ln>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2315" name="Line 23">
              <a:extLst>
                <a:ext uri="{FF2B5EF4-FFF2-40B4-BE49-F238E27FC236}">
                  <a16:creationId xmlns:a16="http://schemas.microsoft.com/office/drawing/2014/main" id="{70773315-F3B0-47EF-B34E-C40B756A9E76}"/>
                </a:ext>
              </a:extLst>
            </p:cNvPr>
            <p:cNvSpPr>
              <a:spLocks noChangeShapeType="1"/>
            </p:cNvSpPr>
            <p:nvPr/>
          </p:nvSpPr>
          <p:spPr bwMode="auto">
            <a:xfrm rot="10800000" flipH="1">
              <a:off x="0" y="0"/>
              <a:ext cx="161" cy="103"/>
            </a:xfrm>
            <a:prstGeom prst="line">
              <a:avLst/>
            </a:prstGeom>
            <a:grpFill/>
            <a:ln w="12700">
              <a:solidFill>
                <a:schemeClr val="tx1"/>
              </a:solidFill>
              <a:round/>
              <a:headEnd/>
              <a:tailEnd/>
            </a:ln>
          </p:spPr>
          <p:txBody>
            <a:bodyPr/>
            <a:lstStyle/>
            <a:p>
              <a:endParaRPr lang="fr-FR" sz="5514"/>
            </a:p>
          </p:txBody>
        </p:sp>
        <p:sp>
          <p:nvSpPr>
            <p:cNvPr id="52316" name="Line 24">
              <a:extLst>
                <a:ext uri="{FF2B5EF4-FFF2-40B4-BE49-F238E27FC236}">
                  <a16:creationId xmlns:a16="http://schemas.microsoft.com/office/drawing/2014/main" id="{17BF6913-C4F0-461B-9398-5C8D994E4BB3}"/>
                </a:ext>
              </a:extLst>
            </p:cNvPr>
            <p:cNvSpPr>
              <a:spLocks noChangeShapeType="1"/>
            </p:cNvSpPr>
            <p:nvPr/>
          </p:nvSpPr>
          <p:spPr bwMode="auto">
            <a:xfrm rot="10800000" flipH="1">
              <a:off x="337" y="0"/>
              <a:ext cx="161" cy="103"/>
            </a:xfrm>
            <a:prstGeom prst="line">
              <a:avLst/>
            </a:prstGeom>
            <a:grpFill/>
            <a:ln w="12700">
              <a:solidFill>
                <a:schemeClr val="tx1"/>
              </a:solidFill>
              <a:round/>
              <a:headEnd/>
              <a:tailEnd/>
            </a:ln>
          </p:spPr>
          <p:txBody>
            <a:bodyPr/>
            <a:lstStyle/>
            <a:p>
              <a:endParaRPr lang="fr-FR" sz="5514"/>
            </a:p>
          </p:txBody>
        </p:sp>
        <p:sp>
          <p:nvSpPr>
            <p:cNvPr id="52317" name="Line 25">
              <a:extLst>
                <a:ext uri="{FF2B5EF4-FFF2-40B4-BE49-F238E27FC236}">
                  <a16:creationId xmlns:a16="http://schemas.microsoft.com/office/drawing/2014/main" id="{AF1AA4D2-38BD-4C66-9F1D-9C671EB033A5}"/>
                </a:ext>
              </a:extLst>
            </p:cNvPr>
            <p:cNvSpPr>
              <a:spLocks noChangeShapeType="1"/>
            </p:cNvSpPr>
            <p:nvPr/>
          </p:nvSpPr>
          <p:spPr bwMode="auto">
            <a:xfrm rot="10800000" flipH="1">
              <a:off x="337" y="191"/>
              <a:ext cx="161" cy="103"/>
            </a:xfrm>
            <a:prstGeom prst="line">
              <a:avLst/>
            </a:prstGeom>
            <a:grpFill/>
            <a:ln w="12700">
              <a:solidFill>
                <a:schemeClr val="tx1"/>
              </a:solidFill>
              <a:round/>
              <a:headEnd/>
              <a:tailEnd/>
            </a:ln>
          </p:spPr>
          <p:txBody>
            <a:bodyPr/>
            <a:lstStyle/>
            <a:p>
              <a:endParaRPr lang="fr-FR" sz="5514"/>
            </a:p>
          </p:txBody>
        </p:sp>
        <p:sp>
          <p:nvSpPr>
            <p:cNvPr id="52318" name="Line 26">
              <a:extLst>
                <a:ext uri="{FF2B5EF4-FFF2-40B4-BE49-F238E27FC236}">
                  <a16:creationId xmlns:a16="http://schemas.microsoft.com/office/drawing/2014/main" id="{05C8C9BA-AFC6-46B8-BAF0-9E10D2D8C416}"/>
                </a:ext>
              </a:extLst>
            </p:cNvPr>
            <p:cNvSpPr>
              <a:spLocks noChangeShapeType="1"/>
            </p:cNvSpPr>
            <p:nvPr/>
          </p:nvSpPr>
          <p:spPr bwMode="auto">
            <a:xfrm>
              <a:off x="161" y="1"/>
              <a:ext cx="337" cy="0"/>
            </a:xfrm>
            <a:prstGeom prst="line">
              <a:avLst/>
            </a:prstGeom>
            <a:grpFill/>
            <a:ln w="12700">
              <a:solidFill>
                <a:schemeClr val="tx1"/>
              </a:solidFill>
              <a:round/>
              <a:headEnd/>
              <a:tailEnd/>
            </a:ln>
          </p:spPr>
          <p:txBody>
            <a:bodyPr/>
            <a:lstStyle/>
            <a:p>
              <a:endParaRPr lang="fr-FR" sz="5514"/>
            </a:p>
          </p:txBody>
        </p:sp>
        <p:sp>
          <p:nvSpPr>
            <p:cNvPr id="52319" name="Line 27">
              <a:extLst>
                <a:ext uri="{FF2B5EF4-FFF2-40B4-BE49-F238E27FC236}">
                  <a16:creationId xmlns:a16="http://schemas.microsoft.com/office/drawing/2014/main" id="{CC9BEA9C-0E17-44C0-B1E9-DCF4D8ED29CB}"/>
                </a:ext>
              </a:extLst>
            </p:cNvPr>
            <p:cNvSpPr>
              <a:spLocks noChangeShapeType="1"/>
            </p:cNvSpPr>
            <p:nvPr/>
          </p:nvSpPr>
          <p:spPr bwMode="auto">
            <a:xfrm>
              <a:off x="497" y="1"/>
              <a:ext cx="1" cy="191"/>
            </a:xfrm>
            <a:prstGeom prst="line">
              <a:avLst/>
            </a:prstGeom>
            <a:grpFill/>
            <a:ln w="12700">
              <a:solidFill>
                <a:schemeClr val="tx1"/>
              </a:solidFill>
              <a:round/>
              <a:headEnd/>
              <a:tailEnd/>
            </a:ln>
          </p:spPr>
          <p:txBody>
            <a:bodyPr/>
            <a:lstStyle/>
            <a:p>
              <a:endParaRPr lang="fr-FR" sz="5514"/>
            </a:p>
          </p:txBody>
        </p:sp>
        <p:grpSp>
          <p:nvGrpSpPr>
            <p:cNvPr id="52320" name="Group 28">
              <a:extLst>
                <a:ext uri="{FF2B5EF4-FFF2-40B4-BE49-F238E27FC236}">
                  <a16:creationId xmlns:a16="http://schemas.microsoft.com/office/drawing/2014/main" id="{7F4AD422-7596-46D1-AE7D-E1D937DDC282}"/>
                </a:ext>
              </a:extLst>
            </p:cNvPr>
            <p:cNvGrpSpPr>
              <a:grpSpLocks/>
            </p:cNvGrpSpPr>
            <p:nvPr/>
          </p:nvGrpSpPr>
          <p:grpSpPr bwMode="auto">
            <a:xfrm>
              <a:off x="59" y="104"/>
              <a:ext cx="132" cy="168"/>
              <a:chOff x="1" y="0"/>
              <a:chExt cx="131" cy="168"/>
            </a:xfrm>
            <a:grpFill/>
          </p:grpSpPr>
          <p:sp>
            <p:nvSpPr>
              <p:cNvPr id="3" name="Rectangle 29">
                <a:extLst>
                  <a:ext uri="{FF2B5EF4-FFF2-40B4-BE49-F238E27FC236}">
                    <a16:creationId xmlns:a16="http://schemas.microsoft.com/office/drawing/2014/main" id="{CD93D3A7-2DC8-40F8-9F05-ECC8B67E6314}"/>
                  </a:ext>
                </a:extLst>
              </p:cNvPr>
              <p:cNvSpPr>
                <a:spLocks/>
              </p:cNvSpPr>
              <p:nvPr/>
            </p:nvSpPr>
            <p:spPr bwMode="auto">
              <a:xfrm>
                <a:off x="1" y="0"/>
                <a:ext cx="131" cy="168"/>
              </a:xfrm>
              <a:prstGeom prst="rect">
                <a:avLst/>
              </a:prstGeom>
              <a:grp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2322" name="Rectangle 30">
                <a:extLst>
                  <a:ext uri="{FF2B5EF4-FFF2-40B4-BE49-F238E27FC236}">
                    <a16:creationId xmlns:a16="http://schemas.microsoft.com/office/drawing/2014/main" id="{E60F2AA2-224B-4F53-9239-FE0F93FC100E}"/>
                  </a:ext>
                </a:extLst>
              </p:cNvPr>
              <p:cNvSpPr>
                <a:spLocks/>
              </p:cNvSpPr>
              <p:nvPr/>
            </p:nvSpPr>
            <p:spPr bwMode="auto">
              <a:xfrm>
                <a:off x="5" y="0"/>
                <a:ext cx="122" cy="154"/>
              </a:xfrm>
              <a:prstGeom prst="rect">
                <a:avLst/>
              </a:prstGeom>
              <a:grpFill/>
              <a:ln>
                <a:noFill/>
              </a:ln>
              <a:extLs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 </a:t>
                </a:r>
                <a:r>
                  <a:rPr lang="en-US" altLang="fr-FR" sz="1575">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a:t>
                </a:r>
              </a:p>
            </p:txBody>
          </p:sp>
        </p:grpSp>
      </p:grpSp>
      <p:grpSp>
        <p:nvGrpSpPr>
          <p:cNvPr id="52237" name="Group 31">
            <a:extLst>
              <a:ext uri="{FF2B5EF4-FFF2-40B4-BE49-F238E27FC236}">
                <a16:creationId xmlns:a16="http://schemas.microsoft.com/office/drawing/2014/main" id="{5C824130-FC99-49AF-8421-7C82C06430E2}"/>
              </a:ext>
            </a:extLst>
          </p:cNvPr>
          <p:cNvGrpSpPr>
            <a:grpSpLocks/>
          </p:cNvGrpSpPr>
          <p:nvPr/>
        </p:nvGrpSpPr>
        <p:grpSpPr bwMode="auto">
          <a:xfrm>
            <a:off x="9084604" y="4253655"/>
            <a:ext cx="791959" cy="431408"/>
            <a:chOff x="0" y="0"/>
            <a:chExt cx="499" cy="294"/>
          </a:xfrm>
          <a:solidFill>
            <a:schemeClr val="bg1"/>
          </a:solidFill>
        </p:grpSpPr>
        <p:sp>
          <p:nvSpPr>
            <p:cNvPr id="52305" name="AutoShape 32">
              <a:extLst>
                <a:ext uri="{FF2B5EF4-FFF2-40B4-BE49-F238E27FC236}">
                  <a16:creationId xmlns:a16="http://schemas.microsoft.com/office/drawing/2014/main" id="{BE38CA5E-A4D0-422A-B3FF-F13BA1F314F7}"/>
                </a:ext>
              </a:extLst>
            </p:cNvPr>
            <p:cNvSpPr>
              <a:spLocks/>
            </p:cNvSpPr>
            <p:nvPr/>
          </p:nvSpPr>
          <p:spPr bwMode="auto">
            <a:xfrm>
              <a:off x="0" y="102"/>
              <a:ext cx="337" cy="191"/>
            </a:xfrm>
            <a:prstGeom prst="roundRect">
              <a:avLst>
                <a:gd name="adj" fmla="val 523"/>
              </a:avLst>
            </a:prstGeom>
            <a:grpFill/>
            <a:ln w="12700">
              <a:solidFill>
                <a:schemeClr val="tx1"/>
              </a:solidFill>
              <a:round/>
              <a:headEnd/>
              <a:tailEnd/>
            </a:ln>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2306" name="Line 33">
              <a:extLst>
                <a:ext uri="{FF2B5EF4-FFF2-40B4-BE49-F238E27FC236}">
                  <a16:creationId xmlns:a16="http://schemas.microsoft.com/office/drawing/2014/main" id="{67D9DE37-659C-49FC-BA9D-52FAA4186602}"/>
                </a:ext>
              </a:extLst>
            </p:cNvPr>
            <p:cNvSpPr>
              <a:spLocks noChangeShapeType="1"/>
            </p:cNvSpPr>
            <p:nvPr/>
          </p:nvSpPr>
          <p:spPr bwMode="auto">
            <a:xfrm rot="10800000" flipH="1">
              <a:off x="0" y="0"/>
              <a:ext cx="161" cy="103"/>
            </a:xfrm>
            <a:prstGeom prst="line">
              <a:avLst/>
            </a:prstGeom>
            <a:grpFill/>
            <a:ln w="12700">
              <a:solidFill>
                <a:schemeClr val="tx1"/>
              </a:solidFill>
              <a:round/>
              <a:headEnd/>
              <a:tailEnd/>
            </a:ln>
          </p:spPr>
          <p:txBody>
            <a:bodyPr/>
            <a:lstStyle/>
            <a:p>
              <a:endParaRPr lang="fr-FR" sz="5514"/>
            </a:p>
          </p:txBody>
        </p:sp>
        <p:sp>
          <p:nvSpPr>
            <p:cNvPr id="52307" name="Line 34">
              <a:extLst>
                <a:ext uri="{FF2B5EF4-FFF2-40B4-BE49-F238E27FC236}">
                  <a16:creationId xmlns:a16="http://schemas.microsoft.com/office/drawing/2014/main" id="{1C6B88D2-FDBE-4DE2-864F-321956D459B5}"/>
                </a:ext>
              </a:extLst>
            </p:cNvPr>
            <p:cNvSpPr>
              <a:spLocks noChangeShapeType="1"/>
            </p:cNvSpPr>
            <p:nvPr/>
          </p:nvSpPr>
          <p:spPr bwMode="auto">
            <a:xfrm rot="10800000" flipH="1">
              <a:off x="337" y="0"/>
              <a:ext cx="161" cy="103"/>
            </a:xfrm>
            <a:prstGeom prst="line">
              <a:avLst/>
            </a:prstGeom>
            <a:grpFill/>
            <a:ln w="12700">
              <a:solidFill>
                <a:schemeClr val="tx1"/>
              </a:solidFill>
              <a:round/>
              <a:headEnd/>
              <a:tailEnd/>
            </a:ln>
          </p:spPr>
          <p:txBody>
            <a:bodyPr/>
            <a:lstStyle/>
            <a:p>
              <a:endParaRPr lang="fr-FR" sz="5514"/>
            </a:p>
          </p:txBody>
        </p:sp>
        <p:sp>
          <p:nvSpPr>
            <p:cNvPr id="52308" name="Line 35">
              <a:extLst>
                <a:ext uri="{FF2B5EF4-FFF2-40B4-BE49-F238E27FC236}">
                  <a16:creationId xmlns:a16="http://schemas.microsoft.com/office/drawing/2014/main" id="{9F1400E7-C866-4336-B419-4411221499AD}"/>
                </a:ext>
              </a:extLst>
            </p:cNvPr>
            <p:cNvSpPr>
              <a:spLocks noChangeShapeType="1"/>
            </p:cNvSpPr>
            <p:nvPr/>
          </p:nvSpPr>
          <p:spPr bwMode="auto">
            <a:xfrm rot="10800000" flipH="1">
              <a:off x="337" y="191"/>
              <a:ext cx="161" cy="103"/>
            </a:xfrm>
            <a:prstGeom prst="line">
              <a:avLst/>
            </a:prstGeom>
            <a:grpFill/>
            <a:ln w="12700">
              <a:solidFill>
                <a:schemeClr val="tx1"/>
              </a:solidFill>
              <a:round/>
              <a:headEnd/>
              <a:tailEnd/>
            </a:ln>
          </p:spPr>
          <p:txBody>
            <a:bodyPr/>
            <a:lstStyle/>
            <a:p>
              <a:endParaRPr lang="fr-FR" sz="5514"/>
            </a:p>
          </p:txBody>
        </p:sp>
        <p:sp>
          <p:nvSpPr>
            <p:cNvPr id="52309" name="Line 36">
              <a:extLst>
                <a:ext uri="{FF2B5EF4-FFF2-40B4-BE49-F238E27FC236}">
                  <a16:creationId xmlns:a16="http://schemas.microsoft.com/office/drawing/2014/main" id="{B8E26A9D-E381-4B33-AE29-F6AC89D563CA}"/>
                </a:ext>
              </a:extLst>
            </p:cNvPr>
            <p:cNvSpPr>
              <a:spLocks noChangeShapeType="1"/>
            </p:cNvSpPr>
            <p:nvPr/>
          </p:nvSpPr>
          <p:spPr bwMode="auto">
            <a:xfrm>
              <a:off x="161" y="1"/>
              <a:ext cx="337" cy="0"/>
            </a:xfrm>
            <a:prstGeom prst="line">
              <a:avLst/>
            </a:prstGeom>
            <a:grpFill/>
            <a:ln w="12700">
              <a:solidFill>
                <a:schemeClr val="tx1"/>
              </a:solidFill>
              <a:round/>
              <a:headEnd/>
              <a:tailEnd/>
            </a:ln>
          </p:spPr>
          <p:txBody>
            <a:bodyPr/>
            <a:lstStyle/>
            <a:p>
              <a:endParaRPr lang="fr-FR" sz="5514"/>
            </a:p>
          </p:txBody>
        </p:sp>
        <p:sp>
          <p:nvSpPr>
            <p:cNvPr id="52310" name="Line 37">
              <a:extLst>
                <a:ext uri="{FF2B5EF4-FFF2-40B4-BE49-F238E27FC236}">
                  <a16:creationId xmlns:a16="http://schemas.microsoft.com/office/drawing/2014/main" id="{CE271014-ACB8-43E6-AAFB-B3CC1F63C68D}"/>
                </a:ext>
              </a:extLst>
            </p:cNvPr>
            <p:cNvSpPr>
              <a:spLocks noChangeShapeType="1"/>
            </p:cNvSpPr>
            <p:nvPr/>
          </p:nvSpPr>
          <p:spPr bwMode="auto">
            <a:xfrm>
              <a:off x="498" y="1"/>
              <a:ext cx="1" cy="191"/>
            </a:xfrm>
            <a:prstGeom prst="line">
              <a:avLst/>
            </a:prstGeom>
            <a:grpFill/>
            <a:ln w="12700">
              <a:solidFill>
                <a:schemeClr val="tx1"/>
              </a:solidFill>
              <a:round/>
              <a:headEnd/>
              <a:tailEnd/>
            </a:ln>
          </p:spPr>
          <p:txBody>
            <a:bodyPr/>
            <a:lstStyle/>
            <a:p>
              <a:endParaRPr lang="fr-FR" sz="5514"/>
            </a:p>
          </p:txBody>
        </p:sp>
        <p:grpSp>
          <p:nvGrpSpPr>
            <p:cNvPr id="52311" name="Group 38">
              <a:extLst>
                <a:ext uri="{FF2B5EF4-FFF2-40B4-BE49-F238E27FC236}">
                  <a16:creationId xmlns:a16="http://schemas.microsoft.com/office/drawing/2014/main" id="{A6DDD1EC-2AFF-4DFF-B494-E178949E7D2A}"/>
                </a:ext>
              </a:extLst>
            </p:cNvPr>
            <p:cNvGrpSpPr>
              <a:grpSpLocks/>
            </p:cNvGrpSpPr>
            <p:nvPr/>
          </p:nvGrpSpPr>
          <p:grpSpPr bwMode="auto">
            <a:xfrm>
              <a:off x="59" y="104"/>
              <a:ext cx="139" cy="168"/>
              <a:chOff x="0" y="0"/>
              <a:chExt cx="139" cy="168"/>
            </a:xfrm>
            <a:grpFill/>
          </p:grpSpPr>
          <p:sp>
            <p:nvSpPr>
              <p:cNvPr id="52312" name="Rectangle 39">
                <a:extLst>
                  <a:ext uri="{FF2B5EF4-FFF2-40B4-BE49-F238E27FC236}">
                    <a16:creationId xmlns:a16="http://schemas.microsoft.com/office/drawing/2014/main" id="{836ED7E2-A1AF-40A4-B524-309068963794}"/>
                  </a:ext>
                </a:extLst>
              </p:cNvPr>
              <p:cNvSpPr>
                <a:spLocks/>
              </p:cNvSpPr>
              <p:nvPr/>
            </p:nvSpPr>
            <p:spPr bwMode="auto">
              <a:xfrm>
                <a:off x="0" y="0"/>
                <a:ext cx="139" cy="168"/>
              </a:xfrm>
              <a:prstGeom prst="rect">
                <a:avLst/>
              </a:prstGeom>
              <a:grp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2313" name="Rectangle 40">
                <a:extLst>
                  <a:ext uri="{FF2B5EF4-FFF2-40B4-BE49-F238E27FC236}">
                    <a16:creationId xmlns:a16="http://schemas.microsoft.com/office/drawing/2014/main" id="{466C446E-8A03-4337-A238-650738F007AF}"/>
                  </a:ext>
                </a:extLst>
              </p:cNvPr>
              <p:cNvSpPr>
                <a:spLocks/>
              </p:cNvSpPr>
              <p:nvPr/>
            </p:nvSpPr>
            <p:spPr bwMode="auto">
              <a:xfrm>
                <a:off x="4" y="0"/>
                <a:ext cx="130" cy="154"/>
              </a:xfrm>
              <a:prstGeom prst="rect">
                <a:avLst/>
              </a:prstGeom>
              <a:grpFill/>
              <a:ln>
                <a:noFill/>
              </a:ln>
              <a:extLs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 </a:t>
                </a:r>
                <a:r>
                  <a:rPr lang="en-US" altLang="fr-FR" sz="1575">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C</a:t>
                </a:r>
              </a:p>
            </p:txBody>
          </p:sp>
        </p:grpSp>
      </p:grpSp>
      <p:grpSp>
        <p:nvGrpSpPr>
          <p:cNvPr id="52238" name="Group 41">
            <a:extLst>
              <a:ext uri="{FF2B5EF4-FFF2-40B4-BE49-F238E27FC236}">
                <a16:creationId xmlns:a16="http://schemas.microsoft.com/office/drawing/2014/main" id="{4E9E5809-564B-49FD-B79D-6B2CCB74EE30}"/>
              </a:ext>
            </a:extLst>
          </p:cNvPr>
          <p:cNvGrpSpPr>
            <a:grpSpLocks/>
          </p:cNvGrpSpPr>
          <p:nvPr/>
        </p:nvGrpSpPr>
        <p:grpSpPr bwMode="auto">
          <a:xfrm>
            <a:off x="4220308" y="5489526"/>
            <a:ext cx="789874" cy="431410"/>
            <a:chOff x="0" y="0"/>
            <a:chExt cx="498" cy="294"/>
          </a:xfrm>
          <a:solidFill>
            <a:schemeClr val="bg1"/>
          </a:solidFill>
        </p:grpSpPr>
        <p:sp>
          <p:nvSpPr>
            <p:cNvPr id="52296" name="AutoShape 42">
              <a:extLst>
                <a:ext uri="{FF2B5EF4-FFF2-40B4-BE49-F238E27FC236}">
                  <a16:creationId xmlns:a16="http://schemas.microsoft.com/office/drawing/2014/main" id="{6D2266FC-9965-420E-B0E7-FDD0C47DA6F0}"/>
                </a:ext>
              </a:extLst>
            </p:cNvPr>
            <p:cNvSpPr>
              <a:spLocks/>
            </p:cNvSpPr>
            <p:nvPr/>
          </p:nvSpPr>
          <p:spPr bwMode="auto">
            <a:xfrm>
              <a:off x="0" y="102"/>
              <a:ext cx="337" cy="191"/>
            </a:xfrm>
            <a:prstGeom prst="roundRect">
              <a:avLst>
                <a:gd name="adj" fmla="val 523"/>
              </a:avLst>
            </a:prstGeom>
            <a:grpFill/>
            <a:ln w="12700">
              <a:solidFill>
                <a:schemeClr val="tx1"/>
              </a:solidFill>
              <a:round/>
              <a:headEnd/>
              <a:tailEnd/>
            </a:ln>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2297" name="Line 43">
              <a:extLst>
                <a:ext uri="{FF2B5EF4-FFF2-40B4-BE49-F238E27FC236}">
                  <a16:creationId xmlns:a16="http://schemas.microsoft.com/office/drawing/2014/main" id="{2E79354E-D72B-46CF-8AD1-057A7CB54CFA}"/>
                </a:ext>
              </a:extLst>
            </p:cNvPr>
            <p:cNvSpPr>
              <a:spLocks noChangeShapeType="1"/>
            </p:cNvSpPr>
            <p:nvPr/>
          </p:nvSpPr>
          <p:spPr bwMode="auto">
            <a:xfrm rot="10800000" flipH="1">
              <a:off x="0" y="0"/>
              <a:ext cx="161" cy="103"/>
            </a:xfrm>
            <a:prstGeom prst="line">
              <a:avLst/>
            </a:prstGeom>
            <a:grpFill/>
            <a:ln w="12700">
              <a:solidFill>
                <a:schemeClr val="tx1"/>
              </a:solidFill>
              <a:round/>
              <a:headEnd/>
              <a:tailEnd/>
            </a:ln>
          </p:spPr>
          <p:txBody>
            <a:bodyPr/>
            <a:lstStyle/>
            <a:p>
              <a:endParaRPr lang="fr-FR" sz="5514"/>
            </a:p>
          </p:txBody>
        </p:sp>
        <p:sp>
          <p:nvSpPr>
            <p:cNvPr id="52298" name="Line 44">
              <a:extLst>
                <a:ext uri="{FF2B5EF4-FFF2-40B4-BE49-F238E27FC236}">
                  <a16:creationId xmlns:a16="http://schemas.microsoft.com/office/drawing/2014/main" id="{505AC567-6E47-4D54-8FD6-1A20A9EA0FB3}"/>
                </a:ext>
              </a:extLst>
            </p:cNvPr>
            <p:cNvSpPr>
              <a:spLocks noChangeShapeType="1"/>
            </p:cNvSpPr>
            <p:nvPr/>
          </p:nvSpPr>
          <p:spPr bwMode="auto">
            <a:xfrm rot="10800000" flipH="1">
              <a:off x="336" y="0"/>
              <a:ext cx="161" cy="103"/>
            </a:xfrm>
            <a:prstGeom prst="line">
              <a:avLst/>
            </a:prstGeom>
            <a:grpFill/>
            <a:ln w="12700">
              <a:solidFill>
                <a:schemeClr val="tx1"/>
              </a:solidFill>
              <a:round/>
              <a:headEnd/>
              <a:tailEnd/>
            </a:ln>
          </p:spPr>
          <p:txBody>
            <a:bodyPr/>
            <a:lstStyle/>
            <a:p>
              <a:endParaRPr lang="fr-FR" sz="5514"/>
            </a:p>
          </p:txBody>
        </p:sp>
        <p:sp>
          <p:nvSpPr>
            <p:cNvPr id="52299" name="Line 45">
              <a:extLst>
                <a:ext uri="{FF2B5EF4-FFF2-40B4-BE49-F238E27FC236}">
                  <a16:creationId xmlns:a16="http://schemas.microsoft.com/office/drawing/2014/main" id="{58CF0C6E-63B9-4C0F-9A1C-D8C2AC507671}"/>
                </a:ext>
              </a:extLst>
            </p:cNvPr>
            <p:cNvSpPr>
              <a:spLocks noChangeShapeType="1"/>
            </p:cNvSpPr>
            <p:nvPr/>
          </p:nvSpPr>
          <p:spPr bwMode="auto">
            <a:xfrm rot="10800000" flipH="1">
              <a:off x="336" y="191"/>
              <a:ext cx="161" cy="103"/>
            </a:xfrm>
            <a:prstGeom prst="line">
              <a:avLst/>
            </a:prstGeom>
            <a:grpFill/>
            <a:ln w="12700">
              <a:solidFill>
                <a:schemeClr val="tx1"/>
              </a:solidFill>
              <a:round/>
              <a:headEnd/>
              <a:tailEnd/>
            </a:ln>
          </p:spPr>
          <p:txBody>
            <a:bodyPr/>
            <a:lstStyle/>
            <a:p>
              <a:endParaRPr lang="fr-FR" sz="5514"/>
            </a:p>
          </p:txBody>
        </p:sp>
        <p:sp>
          <p:nvSpPr>
            <p:cNvPr id="52300" name="Line 46">
              <a:extLst>
                <a:ext uri="{FF2B5EF4-FFF2-40B4-BE49-F238E27FC236}">
                  <a16:creationId xmlns:a16="http://schemas.microsoft.com/office/drawing/2014/main" id="{681806C3-A374-4B95-A0FA-D410BA999952}"/>
                </a:ext>
              </a:extLst>
            </p:cNvPr>
            <p:cNvSpPr>
              <a:spLocks noChangeShapeType="1"/>
            </p:cNvSpPr>
            <p:nvPr/>
          </p:nvSpPr>
          <p:spPr bwMode="auto">
            <a:xfrm>
              <a:off x="160" y="1"/>
              <a:ext cx="337" cy="0"/>
            </a:xfrm>
            <a:prstGeom prst="line">
              <a:avLst/>
            </a:prstGeom>
            <a:grpFill/>
            <a:ln w="12700">
              <a:solidFill>
                <a:schemeClr val="tx1"/>
              </a:solidFill>
              <a:round/>
              <a:headEnd/>
              <a:tailEnd/>
            </a:ln>
          </p:spPr>
          <p:txBody>
            <a:bodyPr/>
            <a:lstStyle/>
            <a:p>
              <a:endParaRPr lang="fr-FR" sz="5514"/>
            </a:p>
          </p:txBody>
        </p:sp>
        <p:sp>
          <p:nvSpPr>
            <p:cNvPr id="52301" name="Line 47">
              <a:extLst>
                <a:ext uri="{FF2B5EF4-FFF2-40B4-BE49-F238E27FC236}">
                  <a16:creationId xmlns:a16="http://schemas.microsoft.com/office/drawing/2014/main" id="{F72A037A-F926-4E1E-8C6C-65DBF3CFE3A1}"/>
                </a:ext>
              </a:extLst>
            </p:cNvPr>
            <p:cNvSpPr>
              <a:spLocks noChangeShapeType="1"/>
            </p:cNvSpPr>
            <p:nvPr/>
          </p:nvSpPr>
          <p:spPr bwMode="auto">
            <a:xfrm>
              <a:off x="497" y="1"/>
              <a:ext cx="1" cy="191"/>
            </a:xfrm>
            <a:prstGeom prst="line">
              <a:avLst/>
            </a:prstGeom>
            <a:grpFill/>
            <a:ln w="12700">
              <a:solidFill>
                <a:schemeClr val="tx1"/>
              </a:solidFill>
              <a:round/>
              <a:headEnd/>
              <a:tailEnd/>
            </a:ln>
          </p:spPr>
          <p:txBody>
            <a:bodyPr/>
            <a:lstStyle/>
            <a:p>
              <a:endParaRPr lang="fr-FR" sz="5514"/>
            </a:p>
          </p:txBody>
        </p:sp>
        <p:grpSp>
          <p:nvGrpSpPr>
            <p:cNvPr id="52302" name="Group 48">
              <a:extLst>
                <a:ext uri="{FF2B5EF4-FFF2-40B4-BE49-F238E27FC236}">
                  <a16:creationId xmlns:a16="http://schemas.microsoft.com/office/drawing/2014/main" id="{D49B705A-DE8E-44AE-B926-ED6156324698}"/>
                </a:ext>
              </a:extLst>
            </p:cNvPr>
            <p:cNvGrpSpPr>
              <a:grpSpLocks/>
            </p:cNvGrpSpPr>
            <p:nvPr/>
          </p:nvGrpSpPr>
          <p:grpSpPr bwMode="auto">
            <a:xfrm>
              <a:off x="58" y="105"/>
              <a:ext cx="133" cy="168"/>
              <a:chOff x="3" y="0"/>
              <a:chExt cx="133" cy="168"/>
            </a:xfrm>
            <a:grpFill/>
          </p:grpSpPr>
          <p:sp>
            <p:nvSpPr>
              <p:cNvPr id="52303" name="Rectangle 49">
                <a:extLst>
                  <a:ext uri="{FF2B5EF4-FFF2-40B4-BE49-F238E27FC236}">
                    <a16:creationId xmlns:a16="http://schemas.microsoft.com/office/drawing/2014/main" id="{86D0B9B0-3A04-4673-9EE6-E9A74B95865F}"/>
                  </a:ext>
                </a:extLst>
              </p:cNvPr>
              <p:cNvSpPr>
                <a:spLocks/>
              </p:cNvSpPr>
              <p:nvPr/>
            </p:nvSpPr>
            <p:spPr bwMode="auto">
              <a:xfrm>
                <a:off x="3" y="0"/>
                <a:ext cx="133" cy="168"/>
              </a:xfrm>
              <a:prstGeom prst="rect">
                <a:avLst/>
              </a:prstGeom>
              <a:grp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2304" name="Rectangle 50">
                <a:extLst>
                  <a:ext uri="{FF2B5EF4-FFF2-40B4-BE49-F238E27FC236}">
                    <a16:creationId xmlns:a16="http://schemas.microsoft.com/office/drawing/2014/main" id="{03BD62A5-2E61-44D2-A018-94AC318D3670}"/>
                  </a:ext>
                </a:extLst>
              </p:cNvPr>
              <p:cNvSpPr>
                <a:spLocks/>
              </p:cNvSpPr>
              <p:nvPr/>
            </p:nvSpPr>
            <p:spPr bwMode="auto">
              <a:xfrm>
                <a:off x="4" y="0"/>
                <a:ext cx="130" cy="154"/>
              </a:xfrm>
              <a:prstGeom prst="rect">
                <a:avLst/>
              </a:prstGeom>
              <a:grpFill/>
              <a:ln>
                <a:noFill/>
              </a:ln>
              <a:extLs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 </a:t>
                </a:r>
                <a:r>
                  <a:rPr lang="en-US" altLang="fr-FR" sz="1575">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D</a:t>
                </a:r>
              </a:p>
            </p:txBody>
          </p:sp>
        </p:grpSp>
      </p:grpSp>
      <p:grpSp>
        <p:nvGrpSpPr>
          <p:cNvPr id="52239" name="Group 51">
            <a:extLst>
              <a:ext uri="{FF2B5EF4-FFF2-40B4-BE49-F238E27FC236}">
                <a16:creationId xmlns:a16="http://schemas.microsoft.com/office/drawing/2014/main" id="{40C59D8D-FFD0-4DD5-AA07-B286756FA3DA}"/>
              </a:ext>
            </a:extLst>
          </p:cNvPr>
          <p:cNvGrpSpPr>
            <a:grpSpLocks/>
          </p:cNvGrpSpPr>
          <p:nvPr/>
        </p:nvGrpSpPr>
        <p:grpSpPr bwMode="auto">
          <a:xfrm>
            <a:off x="6704559" y="5489526"/>
            <a:ext cx="791959" cy="431410"/>
            <a:chOff x="0" y="0"/>
            <a:chExt cx="499" cy="294"/>
          </a:xfrm>
          <a:solidFill>
            <a:schemeClr val="bg1"/>
          </a:solidFill>
        </p:grpSpPr>
        <p:sp>
          <p:nvSpPr>
            <p:cNvPr id="52287" name="AutoShape 52">
              <a:extLst>
                <a:ext uri="{FF2B5EF4-FFF2-40B4-BE49-F238E27FC236}">
                  <a16:creationId xmlns:a16="http://schemas.microsoft.com/office/drawing/2014/main" id="{3978AFF7-E666-40F5-B68C-303D3428EA9A}"/>
                </a:ext>
              </a:extLst>
            </p:cNvPr>
            <p:cNvSpPr>
              <a:spLocks/>
            </p:cNvSpPr>
            <p:nvPr/>
          </p:nvSpPr>
          <p:spPr bwMode="auto">
            <a:xfrm>
              <a:off x="0" y="102"/>
              <a:ext cx="337" cy="191"/>
            </a:xfrm>
            <a:prstGeom prst="roundRect">
              <a:avLst>
                <a:gd name="adj" fmla="val 523"/>
              </a:avLst>
            </a:prstGeom>
            <a:grpFill/>
            <a:ln w="12700">
              <a:solidFill>
                <a:schemeClr val="tx1"/>
              </a:solidFill>
              <a:round/>
              <a:headEnd/>
              <a:tailEnd/>
            </a:ln>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2288" name="Line 53">
              <a:extLst>
                <a:ext uri="{FF2B5EF4-FFF2-40B4-BE49-F238E27FC236}">
                  <a16:creationId xmlns:a16="http://schemas.microsoft.com/office/drawing/2014/main" id="{B3CDD434-13F0-4FCF-A9E2-C8CA9E9222A6}"/>
                </a:ext>
              </a:extLst>
            </p:cNvPr>
            <p:cNvSpPr>
              <a:spLocks noChangeShapeType="1"/>
            </p:cNvSpPr>
            <p:nvPr/>
          </p:nvSpPr>
          <p:spPr bwMode="auto">
            <a:xfrm rot="10800000" flipH="1">
              <a:off x="0" y="0"/>
              <a:ext cx="161" cy="103"/>
            </a:xfrm>
            <a:prstGeom prst="line">
              <a:avLst/>
            </a:prstGeom>
            <a:grpFill/>
            <a:ln w="12700">
              <a:solidFill>
                <a:schemeClr val="tx1"/>
              </a:solidFill>
              <a:round/>
              <a:headEnd/>
              <a:tailEnd/>
            </a:ln>
          </p:spPr>
          <p:txBody>
            <a:bodyPr/>
            <a:lstStyle/>
            <a:p>
              <a:endParaRPr lang="fr-FR" sz="5514"/>
            </a:p>
          </p:txBody>
        </p:sp>
        <p:sp>
          <p:nvSpPr>
            <p:cNvPr id="52289" name="Line 54">
              <a:extLst>
                <a:ext uri="{FF2B5EF4-FFF2-40B4-BE49-F238E27FC236}">
                  <a16:creationId xmlns:a16="http://schemas.microsoft.com/office/drawing/2014/main" id="{1F282398-A8DD-4FD9-A91D-5F92ADDB5075}"/>
                </a:ext>
              </a:extLst>
            </p:cNvPr>
            <p:cNvSpPr>
              <a:spLocks noChangeShapeType="1"/>
            </p:cNvSpPr>
            <p:nvPr/>
          </p:nvSpPr>
          <p:spPr bwMode="auto">
            <a:xfrm rot="10800000" flipH="1">
              <a:off x="337" y="0"/>
              <a:ext cx="161" cy="103"/>
            </a:xfrm>
            <a:prstGeom prst="line">
              <a:avLst/>
            </a:prstGeom>
            <a:grpFill/>
            <a:ln w="12700">
              <a:solidFill>
                <a:schemeClr val="tx1"/>
              </a:solidFill>
              <a:round/>
              <a:headEnd/>
              <a:tailEnd/>
            </a:ln>
          </p:spPr>
          <p:txBody>
            <a:bodyPr/>
            <a:lstStyle/>
            <a:p>
              <a:endParaRPr lang="fr-FR" sz="5514"/>
            </a:p>
          </p:txBody>
        </p:sp>
        <p:sp>
          <p:nvSpPr>
            <p:cNvPr id="52290" name="Line 55">
              <a:extLst>
                <a:ext uri="{FF2B5EF4-FFF2-40B4-BE49-F238E27FC236}">
                  <a16:creationId xmlns:a16="http://schemas.microsoft.com/office/drawing/2014/main" id="{D1D80E44-45FC-4243-BA75-0D5848C5A538}"/>
                </a:ext>
              </a:extLst>
            </p:cNvPr>
            <p:cNvSpPr>
              <a:spLocks noChangeShapeType="1"/>
            </p:cNvSpPr>
            <p:nvPr/>
          </p:nvSpPr>
          <p:spPr bwMode="auto">
            <a:xfrm rot="10800000" flipH="1">
              <a:off x="337" y="191"/>
              <a:ext cx="161" cy="103"/>
            </a:xfrm>
            <a:prstGeom prst="line">
              <a:avLst/>
            </a:prstGeom>
            <a:grpFill/>
            <a:ln w="12700">
              <a:solidFill>
                <a:schemeClr val="tx1"/>
              </a:solidFill>
              <a:round/>
              <a:headEnd/>
              <a:tailEnd/>
            </a:ln>
          </p:spPr>
          <p:txBody>
            <a:bodyPr/>
            <a:lstStyle/>
            <a:p>
              <a:endParaRPr lang="fr-FR" sz="5514"/>
            </a:p>
          </p:txBody>
        </p:sp>
        <p:sp>
          <p:nvSpPr>
            <p:cNvPr id="52291" name="Line 56">
              <a:extLst>
                <a:ext uri="{FF2B5EF4-FFF2-40B4-BE49-F238E27FC236}">
                  <a16:creationId xmlns:a16="http://schemas.microsoft.com/office/drawing/2014/main" id="{89707629-8AA6-4F9A-8B7D-396DDF65F71C}"/>
                </a:ext>
              </a:extLst>
            </p:cNvPr>
            <p:cNvSpPr>
              <a:spLocks noChangeShapeType="1"/>
            </p:cNvSpPr>
            <p:nvPr/>
          </p:nvSpPr>
          <p:spPr bwMode="auto">
            <a:xfrm>
              <a:off x="161" y="1"/>
              <a:ext cx="337" cy="0"/>
            </a:xfrm>
            <a:prstGeom prst="line">
              <a:avLst/>
            </a:prstGeom>
            <a:grpFill/>
            <a:ln w="12700">
              <a:solidFill>
                <a:schemeClr val="tx1"/>
              </a:solidFill>
              <a:round/>
              <a:headEnd/>
              <a:tailEnd/>
            </a:ln>
          </p:spPr>
          <p:txBody>
            <a:bodyPr/>
            <a:lstStyle/>
            <a:p>
              <a:endParaRPr lang="fr-FR" sz="5514"/>
            </a:p>
          </p:txBody>
        </p:sp>
        <p:sp>
          <p:nvSpPr>
            <p:cNvPr id="52292" name="Line 57">
              <a:extLst>
                <a:ext uri="{FF2B5EF4-FFF2-40B4-BE49-F238E27FC236}">
                  <a16:creationId xmlns:a16="http://schemas.microsoft.com/office/drawing/2014/main" id="{621766E5-02F8-41AF-8C6F-B2E561D2AF39}"/>
                </a:ext>
              </a:extLst>
            </p:cNvPr>
            <p:cNvSpPr>
              <a:spLocks noChangeShapeType="1"/>
            </p:cNvSpPr>
            <p:nvPr/>
          </p:nvSpPr>
          <p:spPr bwMode="auto">
            <a:xfrm>
              <a:off x="498" y="1"/>
              <a:ext cx="1" cy="191"/>
            </a:xfrm>
            <a:prstGeom prst="line">
              <a:avLst/>
            </a:prstGeom>
            <a:grpFill/>
            <a:ln w="12700">
              <a:solidFill>
                <a:schemeClr val="tx1"/>
              </a:solidFill>
              <a:round/>
              <a:headEnd/>
              <a:tailEnd/>
            </a:ln>
          </p:spPr>
          <p:txBody>
            <a:bodyPr/>
            <a:lstStyle/>
            <a:p>
              <a:endParaRPr lang="fr-FR" sz="5514"/>
            </a:p>
          </p:txBody>
        </p:sp>
        <p:grpSp>
          <p:nvGrpSpPr>
            <p:cNvPr id="52293" name="Group 58">
              <a:extLst>
                <a:ext uri="{FF2B5EF4-FFF2-40B4-BE49-F238E27FC236}">
                  <a16:creationId xmlns:a16="http://schemas.microsoft.com/office/drawing/2014/main" id="{FBEE1F62-BC87-4F29-BA74-48DE10FD8B4C}"/>
                </a:ext>
              </a:extLst>
            </p:cNvPr>
            <p:cNvGrpSpPr>
              <a:grpSpLocks/>
            </p:cNvGrpSpPr>
            <p:nvPr/>
          </p:nvGrpSpPr>
          <p:grpSpPr bwMode="auto">
            <a:xfrm>
              <a:off x="59" y="105"/>
              <a:ext cx="128" cy="168"/>
              <a:chOff x="3" y="0"/>
              <a:chExt cx="127" cy="168"/>
            </a:xfrm>
            <a:grpFill/>
          </p:grpSpPr>
          <p:sp>
            <p:nvSpPr>
              <p:cNvPr id="52294" name="Rectangle 59">
                <a:extLst>
                  <a:ext uri="{FF2B5EF4-FFF2-40B4-BE49-F238E27FC236}">
                    <a16:creationId xmlns:a16="http://schemas.microsoft.com/office/drawing/2014/main" id="{17867BC7-33B7-473D-904C-6A347A1856A8}"/>
                  </a:ext>
                </a:extLst>
              </p:cNvPr>
              <p:cNvSpPr>
                <a:spLocks/>
              </p:cNvSpPr>
              <p:nvPr/>
            </p:nvSpPr>
            <p:spPr bwMode="auto">
              <a:xfrm>
                <a:off x="3" y="0"/>
                <a:ext cx="127" cy="168"/>
              </a:xfrm>
              <a:prstGeom prst="rect">
                <a:avLst/>
              </a:prstGeom>
              <a:grp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2295" name="Rectangle 60">
                <a:extLst>
                  <a:ext uri="{FF2B5EF4-FFF2-40B4-BE49-F238E27FC236}">
                    <a16:creationId xmlns:a16="http://schemas.microsoft.com/office/drawing/2014/main" id="{E544924A-37AF-41C3-A732-435D73AC230A}"/>
                  </a:ext>
                </a:extLst>
              </p:cNvPr>
              <p:cNvSpPr>
                <a:spLocks/>
              </p:cNvSpPr>
              <p:nvPr/>
            </p:nvSpPr>
            <p:spPr bwMode="auto">
              <a:xfrm>
                <a:off x="5" y="0"/>
                <a:ext cx="122" cy="154"/>
              </a:xfrm>
              <a:prstGeom prst="rect">
                <a:avLst/>
              </a:prstGeom>
              <a:grpFill/>
              <a:ln>
                <a:noFill/>
              </a:ln>
              <a:extLs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 </a:t>
                </a:r>
                <a:r>
                  <a:rPr lang="en-US" altLang="fr-FR" sz="1575">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E</a:t>
                </a:r>
              </a:p>
            </p:txBody>
          </p:sp>
        </p:grpSp>
      </p:grpSp>
      <p:sp>
        <p:nvSpPr>
          <p:cNvPr id="52240" name="Line 61">
            <a:extLst>
              <a:ext uri="{FF2B5EF4-FFF2-40B4-BE49-F238E27FC236}">
                <a16:creationId xmlns:a16="http://schemas.microsoft.com/office/drawing/2014/main" id="{A765CACD-4B60-429F-8CF3-12C597B4E135}"/>
              </a:ext>
            </a:extLst>
          </p:cNvPr>
          <p:cNvSpPr>
            <a:spLocks noChangeShapeType="1"/>
          </p:cNvSpPr>
          <p:nvPr/>
        </p:nvSpPr>
        <p:spPr bwMode="auto">
          <a:xfrm>
            <a:off x="3188677" y="3832665"/>
            <a:ext cx="1027463" cy="55645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lIns="88425" tIns="44212" rIns="88425" bIns="44212"/>
          <a:lstStyle/>
          <a:p>
            <a:endParaRPr lang="fr-FR" sz="5514"/>
          </a:p>
        </p:txBody>
      </p:sp>
      <p:sp>
        <p:nvSpPr>
          <p:cNvPr id="52241" name="Line 62">
            <a:extLst>
              <a:ext uri="{FF2B5EF4-FFF2-40B4-BE49-F238E27FC236}">
                <a16:creationId xmlns:a16="http://schemas.microsoft.com/office/drawing/2014/main" id="{BF8BE6BE-5BA6-45B8-B8DE-1D1561379720}"/>
              </a:ext>
            </a:extLst>
          </p:cNvPr>
          <p:cNvSpPr>
            <a:spLocks noChangeShapeType="1"/>
          </p:cNvSpPr>
          <p:nvPr/>
        </p:nvSpPr>
        <p:spPr bwMode="auto">
          <a:xfrm rot="10800000">
            <a:off x="5820900" y="3891021"/>
            <a:ext cx="985780" cy="44599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lIns="88425" tIns="44212" rIns="88425" bIns="44212"/>
          <a:lstStyle/>
          <a:p>
            <a:endParaRPr lang="fr-FR" sz="5514"/>
          </a:p>
        </p:txBody>
      </p:sp>
      <p:sp>
        <p:nvSpPr>
          <p:cNvPr id="52242" name="Line 63">
            <a:extLst>
              <a:ext uri="{FF2B5EF4-FFF2-40B4-BE49-F238E27FC236}">
                <a16:creationId xmlns:a16="http://schemas.microsoft.com/office/drawing/2014/main" id="{80F84245-C576-4092-8993-2853012FE021}"/>
              </a:ext>
            </a:extLst>
          </p:cNvPr>
          <p:cNvSpPr>
            <a:spLocks noChangeShapeType="1"/>
          </p:cNvSpPr>
          <p:nvPr/>
        </p:nvSpPr>
        <p:spPr bwMode="auto">
          <a:xfrm rot="10800000" flipH="1">
            <a:off x="9574367" y="3876431"/>
            <a:ext cx="443915" cy="377223"/>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lIns="88425" tIns="44212" rIns="88425" bIns="44212"/>
          <a:lstStyle/>
          <a:p>
            <a:endParaRPr lang="fr-FR" sz="5514"/>
          </a:p>
        </p:txBody>
      </p:sp>
      <p:sp>
        <p:nvSpPr>
          <p:cNvPr id="52243" name="Line 64">
            <a:extLst>
              <a:ext uri="{FF2B5EF4-FFF2-40B4-BE49-F238E27FC236}">
                <a16:creationId xmlns:a16="http://schemas.microsoft.com/office/drawing/2014/main" id="{55BBA126-9894-4E9F-8D62-4A1AB3BBDCC8}"/>
              </a:ext>
            </a:extLst>
          </p:cNvPr>
          <p:cNvSpPr>
            <a:spLocks noChangeShapeType="1"/>
          </p:cNvSpPr>
          <p:nvPr/>
        </p:nvSpPr>
        <p:spPr bwMode="auto">
          <a:xfrm>
            <a:off x="3680526" y="5214425"/>
            <a:ext cx="521026" cy="398064"/>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lIns="88425" tIns="44212" rIns="88425" bIns="44212"/>
          <a:lstStyle/>
          <a:p>
            <a:endParaRPr lang="fr-FR" sz="5514"/>
          </a:p>
        </p:txBody>
      </p:sp>
      <p:sp>
        <p:nvSpPr>
          <p:cNvPr id="52244" name="Line 65">
            <a:extLst>
              <a:ext uri="{FF2B5EF4-FFF2-40B4-BE49-F238E27FC236}">
                <a16:creationId xmlns:a16="http://schemas.microsoft.com/office/drawing/2014/main" id="{D17C6E4C-67F2-4D25-9FFA-6243842EE5DB}"/>
              </a:ext>
            </a:extLst>
          </p:cNvPr>
          <p:cNvSpPr>
            <a:spLocks noChangeShapeType="1"/>
          </p:cNvSpPr>
          <p:nvPr/>
        </p:nvSpPr>
        <p:spPr bwMode="auto">
          <a:xfrm rot="10800000">
            <a:off x="7340210" y="5900096"/>
            <a:ext cx="1356751" cy="302194"/>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lIns="88425" tIns="44212" rIns="88425" bIns="44212"/>
          <a:lstStyle/>
          <a:p>
            <a:endParaRPr lang="fr-FR" sz="5514"/>
          </a:p>
        </p:txBody>
      </p:sp>
      <p:grpSp>
        <p:nvGrpSpPr>
          <p:cNvPr id="52245" name="Group 66">
            <a:extLst>
              <a:ext uri="{FF2B5EF4-FFF2-40B4-BE49-F238E27FC236}">
                <a16:creationId xmlns:a16="http://schemas.microsoft.com/office/drawing/2014/main" id="{74D662F8-E7A1-48D3-9FD3-91D6A54AE200}"/>
              </a:ext>
            </a:extLst>
          </p:cNvPr>
          <p:cNvGrpSpPr>
            <a:grpSpLocks/>
          </p:cNvGrpSpPr>
          <p:nvPr/>
        </p:nvGrpSpPr>
        <p:grpSpPr bwMode="auto">
          <a:xfrm>
            <a:off x="4676727" y="2821875"/>
            <a:ext cx="1148341" cy="1310901"/>
            <a:chOff x="0" y="0"/>
            <a:chExt cx="723" cy="894"/>
          </a:xfrm>
        </p:grpSpPr>
        <p:sp>
          <p:nvSpPr>
            <p:cNvPr id="52285" name="AutoShape 67">
              <a:extLst>
                <a:ext uri="{FF2B5EF4-FFF2-40B4-BE49-F238E27FC236}">
                  <a16:creationId xmlns:a16="http://schemas.microsoft.com/office/drawing/2014/main" id="{2C7B0F52-83C2-4425-8386-38B0F0BC204C}"/>
                </a:ext>
              </a:extLst>
            </p:cNvPr>
            <p:cNvSpPr>
              <a:spLocks/>
            </p:cNvSpPr>
            <p:nvPr/>
          </p:nvSpPr>
          <p:spPr bwMode="auto">
            <a:xfrm>
              <a:off x="0" y="0"/>
              <a:ext cx="723" cy="894"/>
            </a:xfrm>
            <a:prstGeom prst="roundRect">
              <a:avLst>
                <a:gd name="adj" fmla="val 13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2286" name="Rectangle 68">
              <a:extLst>
                <a:ext uri="{FF2B5EF4-FFF2-40B4-BE49-F238E27FC236}">
                  <a16:creationId xmlns:a16="http://schemas.microsoft.com/office/drawing/2014/main" id="{5F3805FA-A766-4C8D-89D0-A38849DEE16D}"/>
                </a:ext>
              </a:extLst>
            </p:cNvPr>
            <p:cNvSpPr>
              <a:spLocks/>
            </p:cNvSpPr>
            <p:nvPr/>
          </p:nvSpPr>
          <p:spPr bwMode="auto">
            <a:xfrm>
              <a:off x="1" y="35"/>
              <a:ext cx="720" cy="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531813" algn="l"/>
                  <a:tab pos="1055688"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531813" algn="l"/>
                  <a:tab pos="1055688"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531813" algn="l"/>
                  <a:tab pos="1055688"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531813" algn="l"/>
                  <a:tab pos="1055688"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531813" algn="l"/>
                  <a:tab pos="1055688"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531813" algn="l"/>
                  <a:tab pos="1055688"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531813" algn="l"/>
                  <a:tab pos="1055688"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531813" algn="l"/>
                  <a:tab pos="1055688"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531813" algn="l"/>
                  <a:tab pos="1055688"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1313" b="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Links</a:t>
              </a:r>
            </a:p>
            <a:p>
              <a:pPr eaLnBrk="1" hangingPunct="1">
                <a:lnSpc>
                  <a:spcPct val="84000"/>
                </a:lnSpc>
              </a:pPr>
              <a:r>
                <a:rPr lang="en-US" altLang="fr-FR" sz="1313">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A-B, B-A : 1</a:t>
              </a:r>
            </a:p>
            <a:p>
              <a:pPr eaLnBrk="1" hangingPunct="1">
                <a:lnSpc>
                  <a:spcPct val="84000"/>
                </a:lnSpc>
              </a:pPr>
              <a:r>
                <a:rPr lang="en-US" altLang="fr-FR" sz="1313">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B-E, E-B : 1</a:t>
              </a:r>
            </a:p>
            <a:p>
              <a:pPr eaLnBrk="1" hangingPunct="1">
                <a:lnSpc>
                  <a:spcPct val="84000"/>
                </a:lnSpc>
              </a:pPr>
              <a:r>
                <a:rPr lang="en-US" altLang="fr-FR" sz="1313">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B-C, C-B : 1</a:t>
              </a:r>
            </a:p>
            <a:p>
              <a:pPr eaLnBrk="1" hangingPunct="1">
                <a:lnSpc>
                  <a:spcPct val="84000"/>
                </a:lnSpc>
              </a:pPr>
              <a:r>
                <a:rPr lang="en-US" altLang="fr-FR" sz="1313">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E-D, D-E : 1</a:t>
              </a:r>
            </a:p>
            <a:p>
              <a:pPr eaLnBrk="1" hangingPunct="1">
                <a:lnSpc>
                  <a:spcPct val="84000"/>
                </a:lnSpc>
              </a:pPr>
              <a:r>
                <a:rPr lang="en-US" altLang="fr-FR" sz="1313">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E-C, C-E : 1</a:t>
              </a:r>
            </a:p>
            <a:p>
              <a:pPr eaLnBrk="1" hangingPunct="1">
                <a:lnSpc>
                  <a:spcPct val="84000"/>
                </a:lnSpc>
              </a:pPr>
              <a:r>
                <a:rPr lang="en-US" altLang="fr-FR" sz="1313">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A-D, D-A : 1</a:t>
              </a:r>
            </a:p>
          </p:txBody>
        </p:sp>
      </p:grpSp>
      <p:grpSp>
        <p:nvGrpSpPr>
          <p:cNvPr id="52246" name="Group 69">
            <a:extLst>
              <a:ext uri="{FF2B5EF4-FFF2-40B4-BE49-F238E27FC236}">
                <a16:creationId xmlns:a16="http://schemas.microsoft.com/office/drawing/2014/main" id="{E677A1A7-E1A8-4D29-BEDC-4C3A4AAC9773}"/>
              </a:ext>
            </a:extLst>
          </p:cNvPr>
          <p:cNvGrpSpPr>
            <a:grpSpLocks/>
          </p:cNvGrpSpPr>
          <p:nvPr/>
        </p:nvGrpSpPr>
        <p:grpSpPr bwMode="auto">
          <a:xfrm>
            <a:off x="5822983" y="2751016"/>
            <a:ext cx="1663114" cy="1535984"/>
            <a:chOff x="0" y="0"/>
            <a:chExt cx="1048" cy="1048"/>
          </a:xfrm>
        </p:grpSpPr>
        <p:sp>
          <p:nvSpPr>
            <p:cNvPr id="52283" name="AutoShape 70">
              <a:extLst>
                <a:ext uri="{FF2B5EF4-FFF2-40B4-BE49-F238E27FC236}">
                  <a16:creationId xmlns:a16="http://schemas.microsoft.com/office/drawing/2014/main" id="{004BD45E-39EC-4FF3-8B21-ECBF0036053B}"/>
                </a:ext>
              </a:extLst>
            </p:cNvPr>
            <p:cNvSpPr>
              <a:spLocks/>
            </p:cNvSpPr>
            <p:nvPr/>
          </p:nvSpPr>
          <p:spPr bwMode="auto">
            <a:xfrm>
              <a:off x="0" y="116"/>
              <a:ext cx="1048" cy="815"/>
            </a:xfrm>
            <a:prstGeom prst="roundRect">
              <a:avLst>
                <a:gd name="adj" fmla="val 12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2284" name="Rectangle 71">
              <a:extLst>
                <a:ext uri="{FF2B5EF4-FFF2-40B4-BE49-F238E27FC236}">
                  <a16:creationId xmlns:a16="http://schemas.microsoft.com/office/drawing/2014/main" id="{5BC63FA8-3340-4F89-97D9-C055BDD40EC8}"/>
                </a:ext>
              </a:extLst>
            </p:cNvPr>
            <p:cNvSpPr>
              <a:spLocks/>
            </p:cNvSpPr>
            <p:nvPr/>
          </p:nvSpPr>
          <p:spPr bwMode="auto">
            <a:xfrm>
              <a:off x="1" y="0"/>
              <a:ext cx="1045" cy="1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531813" algn="l"/>
                  <a:tab pos="1065213" algn="l"/>
                  <a:tab pos="1589088"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531813" algn="l"/>
                  <a:tab pos="1065213" algn="l"/>
                  <a:tab pos="1589088"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531813" algn="l"/>
                  <a:tab pos="1065213" algn="l"/>
                  <a:tab pos="1589088"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531813" algn="l"/>
                  <a:tab pos="1065213" algn="l"/>
                  <a:tab pos="1589088"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531813" algn="l"/>
                  <a:tab pos="1065213" algn="l"/>
                  <a:tab pos="1589088"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531813" algn="l"/>
                  <a:tab pos="1065213" algn="l"/>
                  <a:tab pos="1589088"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531813" algn="l"/>
                  <a:tab pos="1065213" algn="l"/>
                  <a:tab pos="1589088"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531813" algn="l"/>
                  <a:tab pos="1065213" algn="l"/>
                  <a:tab pos="1589088"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531813" algn="l"/>
                  <a:tab pos="1065213" algn="l"/>
                  <a:tab pos="1589088"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1313" b="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LSPs</a:t>
              </a:r>
            </a:p>
            <a:p>
              <a:pPr eaLnBrk="1" hangingPunct="1">
                <a:lnSpc>
                  <a:spcPct val="84000"/>
                </a:lnSpc>
              </a:pPr>
              <a:r>
                <a:rPr lang="en-US" altLang="fr-FR" sz="1313">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E-0 [D:1];[B:1];[C:1]</a:t>
              </a:r>
            </a:p>
            <a:p>
              <a:pPr eaLnBrk="1" hangingPunct="1">
                <a:lnSpc>
                  <a:spcPct val="84000"/>
                </a:lnSpc>
              </a:pPr>
              <a:r>
                <a:rPr lang="en-US" altLang="fr-FR" sz="1313">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A-0 [D:1];[B:1]</a:t>
              </a:r>
            </a:p>
            <a:p>
              <a:pPr eaLnBrk="1" hangingPunct="1">
                <a:lnSpc>
                  <a:spcPct val="84000"/>
                </a:lnSpc>
              </a:pPr>
              <a:r>
                <a:rPr lang="en-US" altLang="fr-FR" sz="1313">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B-0 [A:1] [C:1] [E:1]</a:t>
              </a:r>
            </a:p>
            <a:p>
              <a:pPr eaLnBrk="1" hangingPunct="1">
                <a:lnSpc>
                  <a:spcPct val="84000"/>
                </a:lnSpc>
              </a:pPr>
              <a:r>
                <a:rPr lang="en-US" altLang="fr-FR" sz="1313">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C-0 [B:1] [E:1]</a:t>
              </a:r>
            </a:p>
            <a:p>
              <a:pPr eaLnBrk="1" hangingPunct="1">
                <a:lnSpc>
                  <a:spcPct val="84000"/>
                </a:lnSpc>
              </a:pPr>
              <a:r>
                <a:rPr lang="en-US" altLang="fr-FR" sz="1313">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D-0 [A:1] [E:1]</a:t>
              </a:r>
            </a:p>
            <a:p>
              <a:pPr eaLnBrk="1" hangingPunct="1">
                <a:lnSpc>
                  <a:spcPct val="84000"/>
                </a:lnSpc>
              </a:pPr>
              <a:endParaRPr lang="en-US" altLang="fr-FR" sz="1313">
                <a:solidFill>
                  <a:schemeClr val="tx1"/>
                </a:solidFill>
                <a:latin typeface="Helvetica" panose="020B0604020202020204" pitchFamily="34" charset="0"/>
                <a:ea typeface="ＭＳ Ｐゴシック" panose="020B0600070205080204" pitchFamily="34" charset="-128"/>
                <a:sym typeface="Helvetica" panose="020B0604020202020204" pitchFamily="34" charset="0"/>
              </a:endParaRPr>
            </a:p>
          </p:txBody>
        </p:sp>
      </p:grpSp>
      <p:grpSp>
        <p:nvGrpSpPr>
          <p:cNvPr id="52247" name="Group 72">
            <a:extLst>
              <a:ext uri="{FF2B5EF4-FFF2-40B4-BE49-F238E27FC236}">
                <a16:creationId xmlns:a16="http://schemas.microsoft.com/office/drawing/2014/main" id="{F03B148D-CEAF-40AF-8587-A147DAFA896D}"/>
              </a:ext>
            </a:extLst>
          </p:cNvPr>
          <p:cNvGrpSpPr>
            <a:grpSpLocks/>
          </p:cNvGrpSpPr>
          <p:nvPr/>
        </p:nvGrpSpPr>
        <p:grpSpPr bwMode="auto">
          <a:xfrm>
            <a:off x="1704797" y="2540522"/>
            <a:ext cx="1148341" cy="1310900"/>
            <a:chOff x="0" y="0"/>
            <a:chExt cx="723" cy="894"/>
          </a:xfrm>
        </p:grpSpPr>
        <p:sp>
          <p:nvSpPr>
            <p:cNvPr id="52281" name="AutoShape 73">
              <a:extLst>
                <a:ext uri="{FF2B5EF4-FFF2-40B4-BE49-F238E27FC236}">
                  <a16:creationId xmlns:a16="http://schemas.microsoft.com/office/drawing/2014/main" id="{098708D3-9F8C-46E2-BB24-CDCB60A1B372}"/>
                </a:ext>
              </a:extLst>
            </p:cNvPr>
            <p:cNvSpPr>
              <a:spLocks/>
            </p:cNvSpPr>
            <p:nvPr/>
          </p:nvSpPr>
          <p:spPr bwMode="auto">
            <a:xfrm>
              <a:off x="0" y="0"/>
              <a:ext cx="723" cy="894"/>
            </a:xfrm>
            <a:prstGeom prst="roundRect">
              <a:avLst>
                <a:gd name="adj" fmla="val 13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2282" name="Rectangle 74">
              <a:extLst>
                <a:ext uri="{FF2B5EF4-FFF2-40B4-BE49-F238E27FC236}">
                  <a16:creationId xmlns:a16="http://schemas.microsoft.com/office/drawing/2014/main" id="{0F564A7D-C60E-4E63-A4D5-2D5D03841B1F}"/>
                </a:ext>
              </a:extLst>
            </p:cNvPr>
            <p:cNvSpPr>
              <a:spLocks/>
            </p:cNvSpPr>
            <p:nvPr/>
          </p:nvSpPr>
          <p:spPr bwMode="auto">
            <a:xfrm>
              <a:off x="1" y="35"/>
              <a:ext cx="720" cy="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531813" algn="l"/>
                  <a:tab pos="1055688"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531813" algn="l"/>
                  <a:tab pos="1055688"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531813" algn="l"/>
                  <a:tab pos="1055688"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531813" algn="l"/>
                  <a:tab pos="1055688"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531813" algn="l"/>
                  <a:tab pos="1055688"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531813" algn="l"/>
                  <a:tab pos="1055688"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531813" algn="l"/>
                  <a:tab pos="1055688"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531813" algn="l"/>
                  <a:tab pos="1055688"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531813" algn="l"/>
                  <a:tab pos="1055688"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1313" b="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Links</a:t>
              </a:r>
            </a:p>
            <a:p>
              <a:pPr eaLnBrk="1" hangingPunct="1">
                <a:lnSpc>
                  <a:spcPct val="84000"/>
                </a:lnSpc>
              </a:pPr>
              <a:r>
                <a:rPr lang="en-US" altLang="fr-FR" sz="1313">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A-B, B-A : 1</a:t>
              </a:r>
            </a:p>
            <a:p>
              <a:pPr eaLnBrk="1" hangingPunct="1">
                <a:lnSpc>
                  <a:spcPct val="84000"/>
                </a:lnSpc>
              </a:pPr>
              <a:r>
                <a:rPr lang="en-US" altLang="fr-FR" sz="1313">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B-E, E-B : 1</a:t>
              </a:r>
            </a:p>
            <a:p>
              <a:pPr eaLnBrk="1" hangingPunct="1">
                <a:lnSpc>
                  <a:spcPct val="84000"/>
                </a:lnSpc>
              </a:pPr>
              <a:r>
                <a:rPr lang="en-US" altLang="fr-FR" sz="1313">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B-C, C-B : 1</a:t>
              </a:r>
            </a:p>
            <a:p>
              <a:pPr eaLnBrk="1" hangingPunct="1">
                <a:lnSpc>
                  <a:spcPct val="84000"/>
                </a:lnSpc>
              </a:pPr>
              <a:r>
                <a:rPr lang="en-US" altLang="fr-FR" sz="1313">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E-D, D-E : 1</a:t>
              </a:r>
            </a:p>
            <a:p>
              <a:pPr eaLnBrk="1" hangingPunct="1">
                <a:lnSpc>
                  <a:spcPct val="84000"/>
                </a:lnSpc>
              </a:pPr>
              <a:r>
                <a:rPr lang="en-US" altLang="fr-FR" sz="1313">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E-C, C-E : 1</a:t>
              </a:r>
            </a:p>
            <a:p>
              <a:pPr eaLnBrk="1" hangingPunct="1">
                <a:lnSpc>
                  <a:spcPct val="84000"/>
                </a:lnSpc>
              </a:pPr>
              <a:r>
                <a:rPr lang="en-US" altLang="fr-FR" sz="1313">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A-D, D-A : 1</a:t>
              </a:r>
            </a:p>
          </p:txBody>
        </p:sp>
      </p:grpSp>
      <p:grpSp>
        <p:nvGrpSpPr>
          <p:cNvPr id="52248" name="Group 75">
            <a:extLst>
              <a:ext uri="{FF2B5EF4-FFF2-40B4-BE49-F238E27FC236}">
                <a16:creationId xmlns:a16="http://schemas.microsoft.com/office/drawing/2014/main" id="{824D3276-3DA8-48D0-B0CD-CEC051C8D38A}"/>
              </a:ext>
            </a:extLst>
          </p:cNvPr>
          <p:cNvGrpSpPr>
            <a:grpSpLocks/>
          </p:cNvGrpSpPr>
          <p:nvPr/>
        </p:nvGrpSpPr>
        <p:grpSpPr bwMode="auto">
          <a:xfrm>
            <a:off x="2851053" y="2469663"/>
            <a:ext cx="1663114" cy="1535983"/>
            <a:chOff x="0" y="0"/>
            <a:chExt cx="1048" cy="1048"/>
          </a:xfrm>
        </p:grpSpPr>
        <p:sp>
          <p:nvSpPr>
            <p:cNvPr id="52279" name="AutoShape 76">
              <a:extLst>
                <a:ext uri="{FF2B5EF4-FFF2-40B4-BE49-F238E27FC236}">
                  <a16:creationId xmlns:a16="http://schemas.microsoft.com/office/drawing/2014/main" id="{F11779F2-205B-4864-B723-655F8582D3CD}"/>
                </a:ext>
              </a:extLst>
            </p:cNvPr>
            <p:cNvSpPr>
              <a:spLocks/>
            </p:cNvSpPr>
            <p:nvPr/>
          </p:nvSpPr>
          <p:spPr bwMode="auto">
            <a:xfrm>
              <a:off x="0" y="116"/>
              <a:ext cx="1048" cy="815"/>
            </a:xfrm>
            <a:prstGeom prst="roundRect">
              <a:avLst>
                <a:gd name="adj" fmla="val 12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2280" name="Rectangle 77">
              <a:extLst>
                <a:ext uri="{FF2B5EF4-FFF2-40B4-BE49-F238E27FC236}">
                  <a16:creationId xmlns:a16="http://schemas.microsoft.com/office/drawing/2014/main" id="{82373C70-CF7D-48B2-AFC8-33B78E2B29E2}"/>
                </a:ext>
              </a:extLst>
            </p:cNvPr>
            <p:cNvSpPr>
              <a:spLocks/>
            </p:cNvSpPr>
            <p:nvPr/>
          </p:nvSpPr>
          <p:spPr bwMode="auto">
            <a:xfrm>
              <a:off x="1" y="0"/>
              <a:ext cx="1045" cy="1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531813" algn="l"/>
                  <a:tab pos="1065213" algn="l"/>
                  <a:tab pos="1589088"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531813" algn="l"/>
                  <a:tab pos="1065213" algn="l"/>
                  <a:tab pos="1589088"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531813" algn="l"/>
                  <a:tab pos="1065213" algn="l"/>
                  <a:tab pos="1589088"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531813" algn="l"/>
                  <a:tab pos="1065213" algn="l"/>
                  <a:tab pos="1589088"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531813" algn="l"/>
                  <a:tab pos="1065213" algn="l"/>
                  <a:tab pos="1589088"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531813" algn="l"/>
                  <a:tab pos="1065213" algn="l"/>
                  <a:tab pos="1589088"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531813" algn="l"/>
                  <a:tab pos="1065213" algn="l"/>
                  <a:tab pos="1589088"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531813" algn="l"/>
                  <a:tab pos="1065213" algn="l"/>
                  <a:tab pos="1589088"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531813" algn="l"/>
                  <a:tab pos="1065213" algn="l"/>
                  <a:tab pos="1589088"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1313" b="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LSPs</a:t>
              </a:r>
            </a:p>
            <a:p>
              <a:pPr eaLnBrk="1" hangingPunct="1">
                <a:lnSpc>
                  <a:spcPct val="84000"/>
                </a:lnSpc>
              </a:pPr>
              <a:r>
                <a:rPr lang="en-US" altLang="fr-FR" sz="1313">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E-0 [D:1];[B:1];[C:1]</a:t>
              </a:r>
            </a:p>
            <a:p>
              <a:pPr eaLnBrk="1" hangingPunct="1">
                <a:lnSpc>
                  <a:spcPct val="84000"/>
                </a:lnSpc>
              </a:pPr>
              <a:r>
                <a:rPr lang="en-US" altLang="fr-FR" sz="1313">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A-0 [D:1];[B:1]</a:t>
              </a:r>
            </a:p>
            <a:p>
              <a:pPr eaLnBrk="1" hangingPunct="1">
                <a:lnSpc>
                  <a:spcPct val="84000"/>
                </a:lnSpc>
              </a:pPr>
              <a:r>
                <a:rPr lang="en-US" altLang="fr-FR" sz="1313">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B-0 [A:1] [C:1] [E:1]</a:t>
              </a:r>
            </a:p>
            <a:p>
              <a:pPr eaLnBrk="1" hangingPunct="1">
                <a:lnSpc>
                  <a:spcPct val="84000"/>
                </a:lnSpc>
              </a:pPr>
              <a:r>
                <a:rPr lang="en-US" altLang="fr-FR" sz="1313">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C-0 [B:1] [E:1]</a:t>
              </a:r>
            </a:p>
            <a:p>
              <a:pPr eaLnBrk="1" hangingPunct="1">
                <a:lnSpc>
                  <a:spcPct val="84000"/>
                </a:lnSpc>
              </a:pPr>
              <a:r>
                <a:rPr lang="en-US" altLang="fr-FR" sz="1313">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D-0 [A:1] [E:1]</a:t>
              </a:r>
            </a:p>
            <a:p>
              <a:pPr eaLnBrk="1" hangingPunct="1">
                <a:lnSpc>
                  <a:spcPct val="84000"/>
                </a:lnSpc>
              </a:pPr>
              <a:endParaRPr lang="en-US" altLang="fr-FR" sz="1313">
                <a:solidFill>
                  <a:schemeClr val="tx1"/>
                </a:solidFill>
                <a:latin typeface="Helvetica" panose="020B0604020202020204" pitchFamily="34" charset="0"/>
                <a:ea typeface="ＭＳ Ｐゴシック" panose="020B0600070205080204" pitchFamily="34" charset="-128"/>
                <a:sym typeface="Helvetica" panose="020B0604020202020204" pitchFamily="34" charset="0"/>
              </a:endParaRPr>
            </a:p>
          </p:txBody>
        </p:sp>
      </p:grpSp>
      <p:grpSp>
        <p:nvGrpSpPr>
          <p:cNvPr id="52249" name="Group 78">
            <a:extLst>
              <a:ext uri="{FF2B5EF4-FFF2-40B4-BE49-F238E27FC236}">
                <a16:creationId xmlns:a16="http://schemas.microsoft.com/office/drawing/2014/main" id="{4EBFACD1-2021-4CD2-8BE2-EAA7E786B4E1}"/>
              </a:ext>
            </a:extLst>
          </p:cNvPr>
          <p:cNvGrpSpPr>
            <a:grpSpLocks/>
          </p:cNvGrpSpPr>
          <p:nvPr/>
        </p:nvGrpSpPr>
        <p:grpSpPr bwMode="auto">
          <a:xfrm>
            <a:off x="2409223" y="5718778"/>
            <a:ext cx="1146256" cy="1308816"/>
            <a:chOff x="0" y="0"/>
            <a:chExt cx="723" cy="894"/>
          </a:xfrm>
        </p:grpSpPr>
        <p:sp>
          <p:nvSpPr>
            <p:cNvPr id="52277" name="AutoShape 79">
              <a:extLst>
                <a:ext uri="{FF2B5EF4-FFF2-40B4-BE49-F238E27FC236}">
                  <a16:creationId xmlns:a16="http://schemas.microsoft.com/office/drawing/2014/main" id="{99E40DA7-4701-4796-BED0-D0E18CDBFFE5}"/>
                </a:ext>
              </a:extLst>
            </p:cNvPr>
            <p:cNvSpPr>
              <a:spLocks/>
            </p:cNvSpPr>
            <p:nvPr/>
          </p:nvSpPr>
          <p:spPr bwMode="auto">
            <a:xfrm>
              <a:off x="0" y="0"/>
              <a:ext cx="723" cy="894"/>
            </a:xfrm>
            <a:prstGeom prst="roundRect">
              <a:avLst>
                <a:gd name="adj" fmla="val 13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2278" name="Rectangle 80">
              <a:extLst>
                <a:ext uri="{FF2B5EF4-FFF2-40B4-BE49-F238E27FC236}">
                  <a16:creationId xmlns:a16="http://schemas.microsoft.com/office/drawing/2014/main" id="{5BCD46F9-B0F9-4630-919A-3629CEAFA1A4}"/>
                </a:ext>
              </a:extLst>
            </p:cNvPr>
            <p:cNvSpPr>
              <a:spLocks/>
            </p:cNvSpPr>
            <p:nvPr/>
          </p:nvSpPr>
          <p:spPr bwMode="auto">
            <a:xfrm>
              <a:off x="1" y="35"/>
              <a:ext cx="720" cy="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531813" algn="l"/>
                  <a:tab pos="1055688"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531813" algn="l"/>
                  <a:tab pos="1055688"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531813" algn="l"/>
                  <a:tab pos="1055688"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531813" algn="l"/>
                  <a:tab pos="1055688"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531813" algn="l"/>
                  <a:tab pos="1055688"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531813" algn="l"/>
                  <a:tab pos="1055688"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531813" algn="l"/>
                  <a:tab pos="1055688"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531813" algn="l"/>
                  <a:tab pos="1055688"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531813" algn="l"/>
                  <a:tab pos="1055688"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1313" b="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Links</a:t>
              </a:r>
            </a:p>
            <a:p>
              <a:pPr eaLnBrk="1" hangingPunct="1">
                <a:lnSpc>
                  <a:spcPct val="84000"/>
                </a:lnSpc>
              </a:pPr>
              <a:r>
                <a:rPr lang="en-US" altLang="fr-FR" sz="1313">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A-B, B-A : 1</a:t>
              </a:r>
            </a:p>
            <a:p>
              <a:pPr eaLnBrk="1" hangingPunct="1">
                <a:lnSpc>
                  <a:spcPct val="84000"/>
                </a:lnSpc>
              </a:pPr>
              <a:r>
                <a:rPr lang="en-US" altLang="fr-FR" sz="1313">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B-E, E-B : 1</a:t>
              </a:r>
            </a:p>
            <a:p>
              <a:pPr eaLnBrk="1" hangingPunct="1">
                <a:lnSpc>
                  <a:spcPct val="84000"/>
                </a:lnSpc>
              </a:pPr>
              <a:r>
                <a:rPr lang="en-US" altLang="fr-FR" sz="1313">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B-C, C-B : 1</a:t>
              </a:r>
            </a:p>
            <a:p>
              <a:pPr eaLnBrk="1" hangingPunct="1">
                <a:lnSpc>
                  <a:spcPct val="84000"/>
                </a:lnSpc>
              </a:pPr>
              <a:r>
                <a:rPr lang="en-US" altLang="fr-FR" sz="1313">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E-D, D-E : 1</a:t>
              </a:r>
            </a:p>
            <a:p>
              <a:pPr eaLnBrk="1" hangingPunct="1">
                <a:lnSpc>
                  <a:spcPct val="84000"/>
                </a:lnSpc>
              </a:pPr>
              <a:r>
                <a:rPr lang="en-US" altLang="fr-FR" sz="1313">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E-C, C-E : 1</a:t>
              </a:r>
            </a:p>
            <a:p>
              <a:pPr eaLnBrk="1" hangingPunct="1">
                <a:lnSpc>
                  <a:spcPct val="84000"/>
                </a:lnSpc>
              </a:pPr>
              <a:r>
                <a:rPr lang="en-US" altLang="fr-FR" sz="1313">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A-D, D-A : 1</a:t>
              </a:r>
            </a:p>
          </p:txBody>
        </p:sp>
      </p:grpSp>
      <p:grpSp>
        <p:nvGrpSpPr>
          <p:cNvPr id="52250" name="Group 81">
            <a:extLst>
              <a:ext uri="{FF2B5EF4-FFF2-40B4-BE49-F238E27FC236}">
                <a16:creationId xmlns:a16="http://schemas.microsoft.com/office/drawing/2014/main" id="{FA497140-4678-4924-BF5F-75FA623C6C2A}"/>
              </a:ext>
            </a:extLst>
          </p:cNvPr>
          <p:cNvGrpSpPr>
            <a:grpSpLocks/>
          </p:cNvGrpSpPr>
          <p:nvPr/>
        </p:nvGrpSpPr>
        <p:grpSpPr bwMode="auto">
          <a:xfrm>
            <a:off x="1975730" y="4332851"/>
            <a:ext cx="1663114" cy="1535983"/>
            <a:chOff x="0" y="0"/>
            <a:chExt cx="1048" cy="1048"/>
          </a:xfrm>
        </p:grpSpPr>
        <p:sp>
          <p:nvSpPr>
            <p:cNvPr id="52275" name="AutoShape 82">
              <a:extLst>
                <a:ext uri="{FF2B5EF4-FFF2-40B4-BE49-F238E27FC236}">
                  <a16:creationId xmlns:a16="http://schemas.microsoft.com/office/drawing/2014/main" id="{C1004A4E-A129-48EC-BCFB-BC0A4FCFE737}"/>
                </a:ext>
              </a:extLst>
            </p:cNvPr>
            <p:cNvSpPr>
              <a:spLocks/>
            </p:cNvSpPr>
            <p:nvPr/>
          </p:nvSpPr>
          <p:spPr bwMode="auto">
            <a:xfrm>
              <a:off x="0" y="116"/>
              <a:ext cx="1048" cy="815"/>
            </a:xfrm>
            <a:prstGeom prst="roundRect">
              <a:avLst>
                <a:gd name="adj" fmla="val 12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2276" name="Rectangle 83">
              <a:extLst>
                <a:ext uri="{FF2B5EF4-FFF2-40B4-BE49-F238E27FC236}">
                  <a16:creationId xmlns:a16="http://schemas.microsoft.com/office/drawing/2014/main" id="{7C311EB1-C418-448A-948B-330B3CBAA7E1}"/>
                </a:ext>
              </a:extLst>
            </p:cNvPr>
            <p:cNvSpPr>
              <a:spLocks/>
            </p:cNvSpPr>
            <p:nvPr/>
          </p:nvSpPr>
          <p:spPr bwMode="auto">
            <a:xfrm>
              <a:off x="1" y="0"/>
              <a:ext cx="1045" cy="1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531813" algn="l"/>
                  <a:tab pos="1065213" algn="l"/>
                  <a:tab pos="1589088"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531813" algn="l"/>
                  <a:tab pos="1065213" algn="l"/>
                  <a:tab pos="1589088"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531813" algn="l"/>
                  <a:tab pos="1065213" algn="l"/>
                  <a:tab pos="1589088"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531813" algn="l"/>
                  <a:tab pos="1065213" algn="l"/>
                  <a:tab pos="1589088"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531813" algn="l"/>
                  <a:tab pos="1065213" algn="l"/>
                  <a:tab pos="1589088"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531813" algn="l"/>
                  <a:tab pos="1065213" algn="l"/>
                  <a:tab pos="1589088"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531813" algn="l"/>
                  <a:tab pos="1065213" algn="l"/>
                  <a:tab pos="1589088"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531813" algn="l"/>
                  <a:tab pos="1065213" algn="l"/>
                  <a:tab pos="1589088"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531813" algn="l"/>
                  <a:tab pos="1065213" algn="l"/>
                  <a:tab pos="1589088"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1313" b="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LSPs</a:t>
              </a:r>
            </a:p>
            <a:p>
              <a:pPr eaLnBrk="1" hangingPunct="1">
                <a:lnSpc>
                  <a:spcPct val="84000"/>
                </a:lnSpc>
              </a:pPr>
              <a:r>
                <a:rPr lang="en-US" altLang="fr-FR" sz="1313">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E-0 [D:1];[B:1];[C:1]</a:t>
              </a:r>
            </a:p>
            <a:p>
              <a:pPr eaLnBrk="1" hangingPunct="1">
                <a:lnSpc>
                  <a:spcPct val="84000"/>
                </a:lnSpc>
              </a:pPr>
              <a:r>
                <a:rPr lang="en-US" altLang="fr-FR" sz="1313">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A-0 [D:1];[B:1]</a:t>
              </a:r>
            </a:p>
            <a:p>
              <a:pPr eaLnBrk="1" hangingPunct="1">
                <a:lnSpc>
                  <a:spcPct val="84000"/>
                </a:lnSpc>
              </a:pPr>
              <a:r>
                <a:rPr lang="en-US" altLang="fr-FR" sz="1313">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B-0 [A:1] [C:1] [E:1]</a:t>
              </a:r>
            </a:p>
            <a:p>
              <a:pPr eaLnBrk="1" hangingPunct="1">
                <a:lnSpc>
                  <a:spcPct val="84000"/>
                </a:lnSpc>
              </a:pPr>
              <a:r>
                <a:rPr lang="en-US" altLang="fr-FR" sz="1313">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C-0 [B:1] [E:1]</a:t>
              </a:r>
            </a:p>
            <a:p>
              <a:pPr eaLnBrk="1" hangingPunct="1">
                <a:lnSpc>
                  <a:spcPct val="84000"/>
                </a:lnSpc>
              </a:pPr>
              <a:r>
                <a:rPr lang="en-US" altLang="fr-FR" sz="1313">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D-0 [A:1] [E:1]</a:t>
              </a:r>
            </a:p>
            <a:p>
              <a:pPr eaLnBrk="1" hangingPunct="1">
                <a:lnSpc>
                  <a:spcPct val="84000"/>
                </a:lnSpc>
              </a:pPr>
              <a:endParaRPr lang="en-US" altLang="fr-FR" sz="1313">
                <a:solidFill>
                  <a:schemeClr val="tx1"/>
                </a:solidFill>
                <a:latin typeface="Helvetica" panose="020B0604020202020204" pitchFamily="34" charset="0"/>
                <a:ea typeface="ＭＳ Ｐゴシック" panose="020B0600070205080204" pitchFamily="34" charset="-128"/>
                <a:sym typeface="Helvetica" panose="020B0604020202020204" pitchFamily="34" charset="0"/>
              </a:endParaRPr>
            </a:p>
          </p:txBody>
        </p:sp>
      </p:grpSp>
      <p:grpSp>
        <p:nvGrpSpPr>
          <p:cNvPr id="52251" name="Group 84">
            <a:extLst>
              <a:ext uri="{FF2B5EF4-FFF2-40B4-BE49-F238E27FC236}">
                <a16:creationId xmlns:a16="http://schemas.microsoft.com/office/drawing/2014/main" id="{5738A2FB-7111-4B1B-B5C0-E1EA31914705}"/>
              </a:ext>
            </a:extLst>
          </p:cNvPr>
          <p:cNvGrpSpPr>
            <a:grpSpLocks/>
          </p:cNvGrpSpPr>
          <p:nvPr/>
        </p:nvGrpSpPr>
        <p:grpSpPr bwMode="auto">
          <a:xfrm>
            <a:off x="9786946" y="6068907"/>
            <a:ext cx="1148341" cy="1310901"/>
            <a:chOff x="0" y="0"/>
            <a:chExt cx="723" cy="894"/>
          </a:xfrm>
        </p:grpSpPr>
        <p:sp>
          <p:nvSpPr>
            <p:cNvPr id="52273" name="AutoShape 85">
              <a:extLst>
                <a:ext uri="{FF2B5EF4-FFF2-40B4-BE49-F238E27FC236}">
                  <a16:creationId xmlns:a16="http://schemas.microsoft.com/office/drawing/2014/main" id="{78E4E3C8-D9DE-483A-B654-D95261F743BE}"/>
                </a:ext>
              </a:extLst>
            </p:cNvPr>
            <p:cNvSpPr>
              <a:spLocks/>
            </p:cNvSpPr>
            <p:nvPr/>
          </p:nvSpPr>
          <p:spPr bwMode="auto">
            <a:xfrm>
              <a:off x="0" y="0"/>
              <a:ext cx="723" cy="894"/>
            </a:xfrm>
            <a:prstGeom prst="roundRect">
              <a:avLst>
                <a:gd name="adj" fmla="val 13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2274" name="Rectangle 86">
              <a:extLst>
                <a:ext uri="{FF2B5EF4-FFF2-40B4-BE49-F238E27FC236}">
                  <a16:creationId xmlns:a16="http://schemas.microsoft.com/office/drawing/2014/main" id="{02C3FF29-3CF9-4E32-88B9-967E3710B36B}"/>
                </a:ext>
              </a:extLst>
            </p:cNvPr>
            <p:cNvSpPr>
              <a:spLocks/>
            </p:cNvSpPr>
            <p:nvPr/>
          </p:nvSpPr>
          <p:spPr bwMode="auto">
            <a:xfrm>
              <a:off x="1" y="35"/>
              <a:ext cx="720" cy="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531813" algn="l"/>
                  <a:tab pos="1055688"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531813" algn="l"/>
                  <a:tab pos="1055688"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531813" algn="l"/>
                  <a:tab pos="1055688"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531813" algn="l"/>
                  <a:tab pos="1055688"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531813" algn="l"/>
                  <a:tab pos="1055688"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531813" algn="l"/>
                  <a:tab pos="1055688"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531813" algn="l"/>
                  <a:tab pos="1055688"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531813" algn="l"/>
                  <a:tab pos="1055688"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531813" algn="l"/>
                  <a:tab pos="1055688"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1313" b="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Links</a:t>
              </a:r>
            </a:p>
            <a:p>
              <a:pPr eaLnBrk="1" hangingPunct="1">
                <a:lnSpc>
                  <a:spcPct val="84000"/>
                </a:lnSpc>
              </a:pPr>
              <a:r>
                <a:rPr lang="en-US" altLang="fr-FR" sz="1313">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A-B, B-A : 1</a:t>
              </a:r>
            </a:p>
            <a:p>
              <a:pPr eaLnBrk="1" hangingPunct="1">
                <a:lnSpc>
                  <a:spcPct val="84000"/>
                </a:lnSpc>
              </a:pPr>
              <a:r>
                <a:rPr lang="en-US" altLang="fr-FR" sz="1313">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B-E, E-B : 1</a:t>
              </a:r>
            </a:p>
            <a:p>
              <a:pPr eaLnBrk="1" hangingPunct="1">
                <a:lnSpc>
                  <a:spcPct val="84000"/>
                </a:lnSpc>
              </a:pPr>
              <a:r>
                <a:rPr lang="en-US" altLang="fr-FR" sz="1313">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B-C, C-B : 1</a:t>
              </a:r>
            </a:p>
            <a:p>
              <a:pPr eaLnBrk="1" hangingPunct="1">
                <a:lnSpc>
                  <a:spcPct val="84000"/>
                </a:lnSpc>
              </a:pPr>
              <a:r>
                <a:rPr lang="en-US" altLang="fr-FR" sz="1313">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E-D, D-E : 1</a:t>
              </a:r>
            </a:p>
            <a:p>
              <a:pPr eaLnBrk="1" hangingPunct="1">
                <a:lnSpc>
                  <a:spcPct val="84000"/>
                </a:lnSpc>
              </a:pPr>
              <a:r>
                <a:rPr lang="en-US" altLang="fr-FR" sz="1313">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E-C, C-E : 1</a:t>
              </a:r>
            </a:p>
            <a:p>
              <a:pPr eaLnBrk="1" hangingPunct="1">
                <a:lnSpc>
                  <a:spcPct val="84000"/>
                </a:lnSpc>
              </a:pPr>
              <a:r>
                <a:rPr lang="en-US" altLang="fr-FR" sz="1313">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A-D, D-A : 1</a:t>
              </a:r>
            </a:p>
          </p:txBody>
        </p:sp>
      </p:grpSp>
      <p:grpSp>
        <p:nvGrpSpPr>
          <p:cNvPr id="52252" name="Group 87">
            <a:extLst>
              <a:ext uri="{FF2B5EF4-FFF2-40B4-BE49-F238E27FC236}">
                <a16:creationId xmlns:a16="http://schemas.microsoft.com/office/drawing/2014/main" id="{206FC5BD-ED9B-46FB-A7E4-D9B191E28FE8}"/>
              </a:ext>
            </a:extLst>
          </p:cNvPr>
          <p:cNvGrpSpPr>
            <a:grpSpLocks/>
          </p:cNvGrpSpPr>
          <p:nvPr/>
        </p:nvGrpSpPr>
        <p:grpSpPr bwMode="auto">
          <a:xfrm>
            <a:off x="8109244" y="6043898"/>
            <a:ext cx="1663114" cy="1535984"/>
            <a:chOff x="0" y="0"/>
            <a:chExt cx="1048" cy="1048"/>
          </a:xfrm>
        </p:grpSpPr>
        <p:sp>
          <p:nvSpPr>
            <p:cNvPr id="52271" name="AutoShape 88">
              <a:extLst>
                <a:ext uri="{FF2B5EF4-FFF2-40B4-BE49-F238E27FC236}">
                  <a16:creationId xmlns:a16="http://schemas.microsoft.com/office/drawing/2014/main" id="{0382925B-6978-4A11-A8F9-9D991B5F20F2}"/>
                </a:ext>
              </a:extLst>
            </p:cNvPr>
            <p:cNvSpPr>
              <a:spLocks/>
            </p:cNvSpPr>
            <p:nvPr/>
          </p:nvSpPr>
          <p:spPr bwMode="auto">
            <a:xfrm>
              <a:off x="0" y="116"/>
              <a:ext cx="1048" cy="815"/>
            </a:xfrm>
            <a:prstGeom prst="roundRect">
              <a:avLst>
                <a:gd name="adj" fmla="val 12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2272" name="Rectangle 89">
              <a:extLst>
                <a:ext uri="{FF2B5EF4-FFF2-40B4-BE49-F238E27FC236}">
                  <a16:creationId xmlns:a16="http://schemas.microsoft.com/office/drawing/2014/main" id="{09F9B032-1F35-4872-93D8-7C2F5D71A2A5}"/>
                </a:ext>
              </a:extLst>
            </p:cNvPr>
            <p:cNvSpPr>
              <a:spLocks/>
            </p:cNvSpPr>
            <p:nvPr/>
          </p:nvSpPr>
          <p:spPr bwMode="auto">
            <a:xfrm>
              <a:off x="1" y="0"/>
              <a:ext cx="1045" cy="1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531813" algn="l"/>
                  <a:tab pos="1065213" algn="l"/>
                  <a:tab pos="1589088"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531813" algn="l"/>
                  <a:tab pos="1065213" algn="l"/>
                  <a:tab pos="1589088"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531813" algn="l"/>
                  <a:tab pos="1065213" algn="l"/>
                  <a:tab pos="1589088"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531813" algn="l"/>
                  <a:tab pos="1065213" algn="l"/>
                  <a:tab pos="1589088"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531813" algn="l"/>
                  <a:tab pos="1065213" algn="l"/>
                  <a:tab pos="1589088"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531813" algn="l"/>
                  <a:tab pos="1065213" algn="l"/>
                  <a:tab pos="1589088"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531813" algn="l"/>
                  <a:tab pos="1065213" algn="l"/>
                  <a:tab pos="1589088"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531813" algn="l"/>
                  <a:tab pos="1065213" algn="l"/>
                  <a:tab pos="1589088"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531813" algn="l"/>
                  <a:tab pos="1065213" algn="l"/>
                  <a:tab pos="1589088"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1313" b="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LSPs</a:t>
              </a:r>
            </a:p>
            <a:p>
              <a:pPr eaLnBrk="1" hangingPunct="1">
                <a:lnSpc>
                  <a:spcPct val="84000"/>
                </a:lnSpc>
              </a:pPr>
              <a:r>
                <a:rPr lang="en-US" altLang="fr-FR" sz="1313">
                  <a:solidFill>
                    <a:srgbClr val="FF0000"/>
                  </a:solidFill>
                  <a:latin typeface="Helvetica" panose="020B0604020202020204" pitchFamily="34" charset="0"/>
                  <a:ea typeface="ＭＳ Ｐゴシック" panose="020B0600070205080204" pitchFamily="34" charset="-128"/>
                  <a:sym typeface="Helvetica" panose="020B0604020202020204" pitchFamily="34" charset="0"/>
                </a:rPr>
                <a:t>E-1 [D:1];[C:1]</a:t>
              </a:r>
            </a:p>
            <a:p>
              <a:pPr eaLnBrk="1" hangingPunct="1">
                <a:lnSpc>
                  <a:spcPct val="84000"/>
                </a:lnSpc>
              </a:pPr>
              <a:r>
                <a:rPr lang="en-US" altLang="fr-FR" sz="1313">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A-0 [D:1];[B:1]</a:t>
              </a:r>
            </a:p>
            <a:p>
              <a:pPr eaLnBrk="1" hangingPunct="1">
                <a:lnSpc>
                  <a:spcPct val="84000"/>
                </a:lnSpc>
              </a:pPr>
              <a:r>
                <a:rPr lang="en-US" altLang="fr-FR" sz="1313">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B-0 [A:1] [C:1] [E:1]</a:t>
              </a:r>
            </a:p>
            <a:p>
              <a:pPr eaLnBrk="1" hangingPunct="1">
                <a:lnSpc>
                  <a:spcPct val="84000"/>
                </a:lnSpc>
              </a:pPr>
              <a:r>
                <a:rPr lang="en-US" altLang="fr-FR" sz="1313">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C-0 [B:1] [E:1]</a:t>
              </a:r>
            </a:p>
            <a:p>
              <a:pPr eaLnBrk="1" hangingPunct="1">
                <a:lnSpc>
                  <a:spcPct val="84000"/>
                </a:lnSpc>
              </a:pPr>
              <a:r>
                <a:rPr lang="en-US" altLang="fr-FR" sz="1313">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D-0 [A:1] [E:1]</a:t>
              </a:r>
            </a:p>
            <a:p>
              <a:pPr eaLnBrk="1" hangingPunct="1">
                <a:lnSpc>
                  <a:spcPct val="84000"/>
                </a:lnSpc>
              </a:pPr>
              <a:endParaRPr lang="en-US" altLang="fr-FR" sz="1313">
                <a:solidFill>
                  <a:schemeClr val="tx1"/>
                </a:solidFill>
                <a:latin typeface="Helvetica" panose="020B0604020202020204" pitchFamily="34" charset="0"/>
                <a:ea typeface="ＭＳ Ｐゴシック" panose="020B0600070205080204" pitchFamily="34" charset="-128"/>
                <a:sym typeface="Helvetica" panose="020B0604020202020204" pitchFamily="34" charset="0"/>
              </a:endParaRPr>
            </a:p>
          </p:txBody>
        </p:sp>
      </p:grpSp>
      <p:grpSp>
        <p:nvGrpSpPr>
          <p:cNvPr id="52253" name="Group 90">
            <a:extLst>
              <a:ext uri="{FF2B5EF4-FFF2-40B4-BE49-F238E27FC236}">
                <a16:creationId xmlns:a16="http://schemas.microsoft.com/office/drawing/2014/main" id="{35D79662-3A7F-429F-91A0-C5F9BEAEA33E}"/>
              </a:ext>
            </a:extLst>
          </p:cNvPr>
          <p:cNvGrpSpPr>
            <a:grpSpLocks/>
          </p:cNvGrpSpPr>
          <p:nvPr/>
        </p:nvGrpSpPr>
        <p:grpSpPr bwMode="auto">
          <a:xfrm>
            <a:off x="8084234" y="2540522"/>
            <a:ext cx="1148340" cy="1310900"/>
            <a:chOff x="0" y="0"/>
            <a:chExt cx="723" cy="894"/>
          </a:xfrm>
        </p:grpSpPr>
        <p:sp>
          <p:nvSpPr>
            <p:cNvPr id="52269" name="AutoShape 91">
              <a:extLst>
                <a:ext uri="{FF2B5EF4-FFF2-40B4-BE49-F238E27FC236}">
                  <a16:creationId xmlns:a16="http://schemas.microsoft.com/office/drawing/2014/main" id="{550DD635-5162-45AE-902D-CD84738D5DF4}"/>
                </a:ext>
              </a:extLst>
            </p:cNvPr>
            <p:cNvSpPr>
              <a:spLocks/>
            </p:cNvSpPr>
            <p:nvPr/>
          </p:nvSpPr>
          <p:spPr bwMode="auto">
            <a:xfrm>
              <a:off x="0" y="0"/>
              <a:ext cx="723" cy="894"/>
            </a:xfrm>
            <a:prstGeom prst="roundRect">
              <a:avLst>
                <a:gd name="adj" fmla="val 13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2270" name="Rectangle 92">
              <a:extLst>
                <a:ext uri="{FF2B5EF4-FFF2-40B4-BE49-F238E27FC236}">
                  <a16:creationId xmlns:a16="http://schemas.microsoft.com/office/drawing/2014/main" id="{ABB12062-5789-48C9-AF37-44119053B308}"/>
                </a:ext>
              </a:extLst>
            </p:cNvPr>
            <p:cNvSpPr>
              <a:spLocks/>
            </p:cNvSpPr>
            <p:nvPr/>
          </p:nvSpPr>
          <p:spPr bwMode="auto">
            <a:xfrm>
              <a:off x="1" y="35"/>
              <a:ext cx="720" cy="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531813" algn="l"/>
                  <a:tab pos="1055688"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531813" algn="l"/>
                  <a:tab pos="1055688"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531813" algn="l"/>
                  <a:tab pos="1055688"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531813" algn="l"/>
                  <a:tab pos="1055688"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531813" algn="l"/>
                  <a:tab pos="1055688"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531813" algn="l"/>
                  <a:tab pos="1055688"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531813" algn="l"/>
                  <a:tab pos="1055688"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531813" algn="l"/>
                  <a:tab pos="1055688"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531813" algn="l"/>
                  <a:tab pos="1055688"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1313" b="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Links</a:t>
              </a:r>
            </a:p>
            <a:p>
              <a:pPr eaLnBrk="1" hangingPunct="1">
                <a:lnSpc>
                  <a:spcPct val="84000"/>
                </a:lnSpc>
              </a:pPr>
              <a:r>
                <a:rPr lang="en-US" altLang="fr-FR" sz="1313">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A-B, B-A : 1</a:t>
              </a:r>
            </a:p>
            <a:p>
              <a:pPr eaLnBrk="1" hangingPunct="1">
                <a:lnSpc>
                  <a:spcPct val="84000"/>
                </a:lnSpc>
              </a:pPr>
              <a:r>
                <a:rPr lang="en-US" altLang="fr-FR" sz="1313">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B-E, E-B : 1</a:t>
              </a:r>
            </a:p>
            <a:p>
              <a:pPr eaLnBrk="1" hangingPunct="1">
                <a:lnSpc>
                  <a:spcPct val="84000"/>
                </a:lnSpc>
              </a:pPr>
              <a:r>
                <a:rPr lang="en-US" altLang="fr-FR" sz="1313">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B-C, C-B : 1</a:t>
              </a:r>
            </a:p>
            <a:p>
              <a:pPr eaLnBrk="1" hangingPunct="1">
                <a:lnSpc>
                  <a:spcPct val="84000"/>
                </a:lnSpc>
              </a:pPr>
              <a:r>
                <a:rPr lang="en-US" altLang="fr-FR" sz="1313">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E-D, D-E : 1</a:t>
              </a:r>
            </a:p>
            <a:p>
              <a:pPr eaLnBrk="1" hangingPunct="1">
                <a:lnSpc>
                  <a:spcPct val="84000"/>
                </a:lnSpc>
              </a:pPr>
              <a:r>
                <a:rPr lang="en-US" altLang="fr-FR" sz="1313">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E-C, C-E : 1</a:t>
              </a:r>
            </a:p>
            <a:p>
              <a:pPr eaLnBrk="1" hangingPunct="1">
                <a:lnSpc>
                  <a:spcPct val="84000"/>
                </a:lnSpc>
              </a:pPr>
              <a:r>
                <a:rPr lang="en-US" altLang="fr-FR" sz="1313">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A-D, D-A : 1</a:t>
              </a:r>
            </a:p>
          </p:txBody>
        </p:sp>
      </p:grpSp>
      <p:grpSp>
        <p:nvGrpSpPr>
          <p:cNvPr id="52254" name="Group 93">
            <a:extLst>
              <a:ext uri="{FF2B5EF4-FFF2-40B4-BE49-F238E27FC236}">
                <a16:creationId xmlns:a16="http://schemas.microsoft.com/office/drawing/2014/main" id="{E86772FA-85BF-4955-9CFA-A69B86745644}"/>
              </a:ext>
            </a:extLst>
          </p:cNvPr>
          <p:cNvGrpSpPr>
            <a:grpSpLocks/>
          </p:cNvGrpSpPr>
          <p:nvPr/>
        </p:nvGrpSpPr>
        <p:grpSpPr bwMode="auto">
          <a:xfrm>
            <a:off x="9230491" y="2469663"/>
            <a:ext cx="1665197" cy="1535983"/>
            <a:chOff x="0" y="0"/>
            <a:chExt cx="1048" cy="1048"/>
          </a:xfrm>
        </p:grpSpPr>
        <p:sp>
          <p:nvSpPr>
            <p:cNvPr id="52267" name="AutoShape 94">
              <a:extLst>
                <a:ext uri="{FF2B5EF4-FFF2-40B4-BE49-F238E27FC236}">
                  <a16:creationId xmlns:a16="http://schemas.microsoft.com/office/drawing/2014/main" id="{EFFDF6FC-5AA5-47D1-80AE-C98BC5BCDD6E}"/>
                </a:ext>
              </a:extLst>
            </p:cNvPr>
            <p:cNvSpPr>
              <a:spLocks/>
            </p:cNvSpPr>
            <p:nvPr/>
          </p:nvSpPr>
          <p:spPr bwMode="auto">
            <a:xfrm>
              <a:off x="0" y="116"/>
              <a:ext cx="1048" cy="815"/>
            </a:xfrm>
            <a:prstGeom prst="roundRect">
              <a:avLst>
                <a:gd name="adj" fmla="val 12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2268" name="Rectangle 95">
              <a:extLst>
                <a:ext uri="{FF2B5EF4-FFF2-40B4-BE49-F238E27FC236}">
                  <a16:creationId xmlns:a16="http://schemas.microsoft.com/office/drawing/2014/main" id="{6B6B815E-139E-4AA2-9A50-DEC6CECBCF4F}"/>
                </a:ext>
              </a:extLst>
            </p:cNvPr>
            <p:cNvSpPr>
              <a:spLocks/>
            </p:cNvSpPr>
            <p:nvPr/>
          </p:nvSpPr>
          <p:spPr bwMode="auto">
            <a:xfrm>
              <a:off x="1" y="0"/>
              <a:ext cx="1045" cy="1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531813" algn="l"/>
                  <a:tab pos="1065213" algn="l"/>
                  <a:tab pos="1589088"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531813" algn="l"/>
                  <a:tab pos="1065213" algn="l"/>
                  <a:tab pos="1589088"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531813" algn="l"/>
                  <a:tab pos="1065213" algn="l"/>
                  <a:tab pos="1589088"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531813" algn="l"/>
                  <a:tab pos="1065213" algn="l"/>
                  <a:tab pos="1589088"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531813" algn="l"/>
                  <a:tab pos="1065213" algn="l"/>
                  <a:tab pos="1589088"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531813" algn="l"/>
                  <a:tab pos="1065213" algn="l"/>
                  <a:tab pos="1589088"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531813" algn="l"/>
                  <a:tab pos="1065213" algn="l"/>
                  <a:tab pos="1589088"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531813" algn="l"/>
                  <a:tab pos="1065213" algn="l"/>
                  <a:tab pos="1589088"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531813" algn="l"/>
                  <a:tab pos="1065213" algn="l"/>
                  <a:tab pos="1589088"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1313" b="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LSPs</a:t>
              </a:r>
            </a:p>
            <a:p>
              <a:pPr eaLnBrk="1" hangingPunct="1">
                <a:lnSpc>
                  <a:spcPct val="84000"/>
                </a:lnSpc>
              </a:pPr>
              <a:r>
                <a:rPr lang="en-US" altLang="fr-FR" sz="1313">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E-0 [D:1];[B:1];[C:1]</a:t>
              </a:r>
            </a:p>
            <a:p>
              <a:pPr eaLnBrk="1" hangingPunct="1">
                <a:lnSpc>
                  <a:spcPct val="84000"/>
                </a:lnSpc>
              </a:pPr>
              <a:r>
                <a:rPr lang="en-US" altLang="fr-FR" sz="1313">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A-0 [D:1];[B:1]</a:t>
              </a:r>
            </a:p>
            <a:p>
              <a:pPr eaLnBrk="1" hangingPunct="1">
                <a:lnSpc>
                  <a:spcPct val="84000"/>
                </a:lnSpc>
              </a:pPr>
              <a:r>
                <a:rPr lang="en-US" altLang="fr-FR" sz="1313">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B-0 [A:1] [C:1] [E:1]</a:t>
              </a:r>
            </a:p>
            <a:p>
              <a:pPr eaLnBrk="1" hangingPunct="1">
                <a:lnSpc>
                  <a:spcPct val="84000"/>
                </a:lnSpc>
              </a:pPr>
              <a:r>
                <a:rPr lang="en-US" altLang="fr-FR" sz="1313">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C-0 [B:1] [E:1]</a:t>
              </a:r>
            </a:p>
            <a:p>
              <a:pPr eaLnBrk="1" hangingPunct="1">
                <a:lnSpc>
                  <a:spcPct val="84000"/>
                </a:lnSpc>
              </a:pPr>
              <a:r>
                <a:rPr lang="en-US" altLang="fr-FR" sz="1313">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D-0 [A:1] [E:1]</a:t>
              </a:r>
            </a:p>
            <a:p>
              <a:pPr eaLnBrk="1" hangingPunct="1">
                <a:lnSpc>
                  <a:spcPct val="84000"/>
                </a:lnSpc>
              </a:pPr>
              <a:endParaRPr lang="en-US" altLang="fr-FR" sz="1313">
                <a:solidFill>
                  <a:schemeClr val="tx1"/>
                </a:solidFill>
                <a:latin typeface="Helvetica" panose="020B0604020202020204" pitchFamily="34" charset="0"/>
                <a:ea typeface="ＭＳ Ｐゴシック" panose="020B0600070205080204" pitchFamily="34" charset="-128"/>
                <a:sym typeface="Helvetica" panose="020B0604020202020204" pitchFamily="34" charset="0"/>
              </a:endParaRPr>
            </a:p>
          </p:txBody>
        </p:sp>
      </p:grpSp>
      <p:grpSp>
        <p:nvGrpSpPr>
          <p:cNvPr id="52321" name="Group 97">
            <a:extLst>
              <a:ext uri="{FF2B5EF4-FFF2-40B4-BE49-F238E27FC236}">
                <a16:creationId xmlns:a16="http://schemas.microsoft.com/office/drawing/2014/main" id="{924FB5B7-8648-407E-83E6-7A36059C3C82}"/>
              </a:ext>
            </a:extLst>
          </p:cNvPr>
          <p:cNvGrpSpPr>
            <a:grpSpLocks/>
          </p:cNvGrpSpPr>
          <p:nvPr/>
        </p:nvGrpSpPr>
        <p:grpSpPr bwMode="auto">
          <a:xfrm>
            <a:off x="4929283" y="4778069"/>
            <a:ext cx="4903894" cy="1479713"/>
            <a:chOff x="0" y="0"/>
            <a:chExt cx="3088" cy="1010"/>
          </a:xfrm>
        </p:grpSpPr>
        <p:sp>
          <p:nvSpPr>
            <p:cNvPr id="52259" name="Line 98">
              <a:extLst>
                <a:ext uri="{FF2B5EF4-FFF2-40B4-BE49-F238E27FC236}">
                  <a16:creationId xmlns:a16="http://schemas.microsoft.com/office/drawing/2014/main" id="{F6BD6715-669E-4E09-AF8F-9D848CB1C407}"/>
                </a:ext>
              </a:extLst>
            </p:cNvPr>
            <p:cNvSpPr>
              <a:spLocks noChangeShapeType="1"/>
            </p:cNvSpPr>
            <p:nvPr/>
          </p:nvSpPr>
          <p:spPr bwMode="auto">
            <a:xfrm flipH="1">
              <a:off x="80" y="596"/>
              <a:ext cx="977"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fr-FR" sz="5514"/>
            </a:p>
          </p:txBody>
        </p:sp>
        <p:sp>
          <p:nvSpPr>
            <p:cNvPr id="52260" name="Line 99">
              <a:extLst>
                <a:ext uri="{FF2B5EF4-FFF2-40B4-BE49-F238E27FC236}">
                  <a16:creationId xmlns:a16="http://schemas.microsoft.com/office/drawing/2014/main" id="{C4102A06-3DC2-40EB-A5C7-2F78869D20BB}"/>
                </a:ext>
              </a:extLst>
            </p:cNvPr>
            <p:cNvSpPr>
              <a:spLocks noChangeShapeType="1"/>
            </p:cNvSpPr>
            <p:nvPr/>
          </p:nvSpPr>
          <p:spPr bwMode="auto">
            <a:xfrm rot="10800000" flipH="1">
              <a:off x="1649" y="0"/>
              <a:ext cx="871" cy="49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fr-FR" sz="5514"/>
            </a:p>
          </p:txBody>
        </p:sp>
        <p:grpSp>
          <p:nvGrpSpPr>
            <p:cNvPr id="52261" name="Group 100">
              <a:extLst>
                <a:ext uri="{FF2B5EF4-FFF2-40B4-BE49-F238E27FC236}">
                  <a16:creationId xmlns:a16="http://schemas.microsoft.com/office/drawing/2014/main" id="{79EB698C-F0E0-46F7-9562-9A338BDB367F}"/>
                </a:ext>
              </a:extLst>
            </p:cNvPr>
            <p:cNvGrpSpPr>
              <a:grpSpLocks/>
            </p:cNvGrpSpPr>
            <p:nvPr/>
          </p:nvGrpSpPr>
          <p:grpSpPr bwMode="auto">
            <a:xfrm>
              <a:off x="0" y="842"/>
              <a:ext cx="1120" cy="168"/>
              <a:chOff x="0" y="0"/>
              <a:chExt cx="1120" cy="168"/>
            </a:xfrm>
          </p:grpSpPr>
          <p:sp>
            <p:nvSpPr>
              <p:cNvPr id="52265" name="AutoShape 101">
                <a:extLst>
                  <a:ext uri="{FF2B5EF4-FFF2-40B4-BE49-F238E27FC236}">
                    <a16:creationId xmlns:a16="http://schemas.microsoft.com/office/drawing/2014/main" id="{EA08706E-452B-49B0-B0EE-1D6CC53B7598}"/>
                  </a:ext>
                </a:extLst>
              </p:cNvPr>
              <p:cNvSpPr>
                <a:spLocks/>
              </p:cNvSpPr>
              <p:nvPr/>
            </p:nvSpPr>
            <p:spPr bwMode="auto">
              <a:xfrm>
                <a:off x="0" y="0"/>
                <a:ext cx="1120" cy="168"/>
              </a:xfrm>
              <a:prstGeom prst="roundRect">
                <a:avLst>
                  <a:gd name="adj" fmla="val 593"/>
                </a:avLst>
              </a:prstGeom>
              <a:solidFill>
                <a:schemeClr val="accent1"/>
              </a:solidFill>
              <a:ln w="12700">
                <a:solidFill>
                  <a:srgbClr val="FF0000"/>
                </a:solidFill>
                <a:round/>
                <a:headEnd/>
                <a:tailEnd/>
              </a:ln>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2266" name="Rectangle 102">
                <a:extLst>
                  <a:ext uri="{FF2B5EF4-FFF2-40B4-BE49-F238E27FC236}">
                    <a16:creationId xmlns:a16="http://schemas.microsoft.com/office/drawing/2014/main" id="{320886E2-10C9-45A3-A31C-5DA1FE7F36E4}"/>
                  </a:ext>
                </a:extLst>
              </p:cNvPr>
              <p:cNvSpPr>
                <a:spLocks/>
              </p:cNvSpPr>
              <p:nvPr/>
            </p:nvSpPr>
            <p:spPr bwMode="auto">
              <a:xfrm>
                <a:off x="1" y="16"/>
                <a:ext cx="1117" cy="135"/>
              </a:xfrm>
              <a:prstGeom prst="rect">
                <a:avLst/>
              </a:pr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531813" algn="l"/>
                    <a:tab pos="1065213" algn="l"/>
                    <a:tab pos="1598613" algn="l"/>
                    <a:tab pos="2122488"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531813" algn="l"/>
                    <a:tab pos="1065213" algn="l"/>
                    <a:tab pos="1598613" algn="l"/>
                    <a:tab pos="2122488"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531813" algn="l"/>
                    <a:tab pos="1065213" algn="l"/>
                    <a:tab pos="1598613" algn="l"/>
                    <a:tab pos="2122488"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531813" algn="l"/>
                    <a:tab pos="1065213" algn="l"/>
                    <a:tab pos="1598613" algn="l"/>
                    <a:tab pos="2122488"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531813" algn="l"/>
                    <a:tab pos="1065213" algn="l"/>
                    <a:tab pos="1598613" algn="l"/>
                    <a:tab pos="2122488"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531813" algn="l"/>
                    <a:tab pos="1065213" algn="l"/>
                    <a:tab pos="1598613" algn="l"/>
                    <a:tab pos="2122488"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531813" algn="l"/>
                    <a:tab pos="1065213" algn="l"/>
                    <a:tab pos="1598613" algn="l"/>
                    <a:tab pos="2122488"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531813" algn="l"/>
                    <a:tab pos="1065213" algn="l"/>
                    <a:tab pos="1598613" algn="l"/>
                    <a:tab pos="2122488"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531813" algn="l"/>
                    <a:tab pos="1065213" algn="l"/>
                    <a:tab pos="1598613" algn="l"/>
                    <a:tab pos="2122488"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1313" b="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LSP</a:t>
                </a:r>
                <a:r>
                  <a:rPr lang="en-US" altLang="fr-FR" sz="1313">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 : E-1 [D:1];[C:1]</a:t>
                </a:r>
              </a:p>
            </p:txBody>
          </p:sp>
        </p:grpSp>
        <p:grpSp>
          <p:nvGrpSpPr>
            <p:cNvPr id="52262" name="Group 103">
              <a:extLst>
                <a:ext uri="{FF2B5EF4-FFF2-40B4-BE49-F238E27FC236}">
                  <a16:creationId xmlns:a16="http://schemas.microsoft.com/office/drawing/2014/main" id="{A7A1812C-CC9F-47D3-9D07-4C332D8A42AF}"/>
                </a:ext>
              </a:extLst>
            </p:cNvPr>
            <p:cNvGrpSpPr>
              <a:grpSpLocks/>
            </p:cNvGrpSpPr>
            <p:nvPr/>
          </p:nvGrpSpPr>
          <p:grpSpPr bwMode="auto">
            <a:xfrm>
              <a:off x="1968" y="410"/>
              <a:ext cx="1120" cy="168"/>
              <a:chOff x="0" y="0"/>
              <a:chExt cx="1120" cy="168"/>
            </a:xfrm>
          </p:grpSpPr>
          <p:sp>
            <p:nvSpPr>
              <p:cNvPr id="52263" name="AutoShape 104">
                <a:extLst>
                  <a:ext uri="{FF2B5EF4-FFF2-40B4-BE49-F238E27FC236}">
                    <a16:creationId xmlns:a16="http://schemas.microsoft.com/office/drawing/2014/main" id="{BDBD5AA8-8AC6-4D9A-BBFB-BDE55D6854C3}"/>
                  </a:ext>
                </a:extLst>
              </p:cNvPr>
              <p:cNvSpPr>
                <a:spLocks/>
              </p:cNvSpPr>
              <p:nvPr/>
            </p:nvSpPr>
            <p:spPr bwMode="auto">
              <a:xfrm>
                <a:off x="0" y="0"/>
                <a:ext cx="1120" cy="168"/>
              </a:xfrm>
              <a:prstGeom prst="roundRect">
                <a:avLst>
                  <a:gd name="adj" fmla="val 593"/>
                </a:avLst>
              </a:prstGeom>
              <a:solidFill>
                <a:schemeClr val="accent1"/>
              </a:solidFill>
              <a:ln w="12700">
                <a:solidFill>
                  <a:schemeClr val="tx1"/>
                </a:solidFill>
                <a:round/>
                <a:headEnd/>
                <a:tailEnd/>
              </a:ln>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2264" name="Rectangle 105">
                <a:extLst>
                  <a:ext uri="{FF2B5EF4-FFF2-40B4-BE49-F238E27FC236}">
                    <a16:creationId xmlns:a16="http://schemas.microsoft.com/office/drawing/2014/main" id="{1870BA67-B1C7-453D-8D83-1A99E5C7E6D5}"/>
                  </a:ext>
                </a:extLst>
              </p:cNvPr>
              <p:cNvSpPr>
                <a:spLocks/>
              </p:cNvSpPr>
              <p:nvPr/>
            </p:nvSpPr>
            <p:spPr bwMode="auto">
              <a:xfrm>
                <a:off x="1" y="16"/>
                <a:ext cx="1117" cy="135"/>
              </a:xfrm>
              <a:prstGeom prst="rect">
                <a:avLst/>
              </a:prstGeom>
              <a:solidFill>
                <a:srgbClr val="FFFFFF"/>
              </a:solidFill>
              <a:ln w="12700">
                <a:solidFill>
                  <a:srgbClr val="FF0000"/>
                </a:solidFill>
                <a:miter lim="800000"/>
                <a:headEnd/>
                <a:tailEnd/>
              </a:ln>
            </p:spPr>
            <p:txBody>
              <a:bodyPr lIns="0" tIns="0" rIns="0" bIns="0" anchor="ctr"/>
              <a:lstStyle>
                <a:lvl1pPr eaLnBrk="0" hangingPunct="0">
                  <a:tabLst>
                    <a:tab pos="531813" algn="l"/>
                    <a:tab pos="1065213" algn="l"/>
                    <a:tab pos="1598613" algn="l"/>
                    <a:tab pos="2122488"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531813" algn="l"/>
                    <a:tab pos="1065213" algn="l"/>
                    <a:tab pos="1598613" algn="l"/>
                    <a:tab pos="2122488"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531813" algn="l"/>
                    <a:tab pos="1065213" algn="l"/>
                    <a:tab pos="1598613" algn="l"/>
                    <a:tab pos="2122488"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531813" algn="l"/>
                    <a:tab pos="1065213" algn="l"/>
                    <a:tab pos="1598613" algn="l"/>
                    <a:tab pos="2122488"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531813" algn="l"/>
                    <a:tab pos="1065213" algn="l"/>
                    <a:tab pos="1598613" algn="l"/>
                    <a:tab pos="2122488"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531813" algn="l"/>
                    <a:tab pos="1065213" algn="l"/>
                    <a:tab pos="1598613" algn="l"/>
                    <a:tab pos="2122488"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531813" algn="l"/>
                    <a:tab pos="1065213" algn="l"/>
                    <a:tab pos="1598613" algn="l"/>
                    <a:tab pos="2122488"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531813" algn="l"/>
                    <a:tab pos="1065213" algn="l"/>
                    <a:tab pos="1598613" algn="l"/>
                    <a:tab pos="2122488"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531813" algn="l"/>
                    <a:tab pos="1065213" algn="l"/>
                    <a:tab pos="1598613" algn="l"/>
                    <a:tab pos="2122488"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1313" b="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LSP</a:t>
                </a:r>
                <a:r>
                  <a:rPr lang="en-US" altLang="fr-FR" sz="1313">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 : E-1 [D:1];[C:1]</a:t>
                </a:r>
              </a:p>
            </p:txBody>
          </p:sp>
        </p:grpSp>
      </p:grpSp>
      <p:sp>
        <p:nvSpPr>
          <p:cNvPr id="52257" name="Line 106">
            <a:extLst>
              <a:ext uri="{FF2B5EF4-FFF2-40B4-BE49-F238E27FC236}">
                <a16:creationId xmlns:a16="http://schemas.microsoft.com/office/drawing/2014/main" id="{EACFEB49-66CC-4069-BB94-2CEA797A3A43}"/>
              </a:ext>
            </a:extLst>
          </p:cNvPr>
          <p:cNvSpPr>
            <a:spLocks noChangeShapeType="1"/>
          </p:cNvSpPr>
          <p:nvPr/>
        </p:nvSpPr>
        <p:spPr bwMode="auto">
          <a:xfrm rot="10800000" flipH="1">
            <a:off x="4870549" y="5779217"/>
            <a:ext cx="1848598" cy="1667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sp>
        <p:nvSpPr>
          <p:cNvPr id="52331" name="Rectangle 107">
            <a:extLst>
              <a:ext uri="{FF2B5EF4-FFF2-40B4-BE49-F238E27FC236}">
                <a16:creationId xmlns:a16="http://schemas.microsoft.com/office/drawing/2014/main" id="{A2376536-B5FB-4A15-BA64-8DAD598BB662}"/>
              </a:ext>
            </a:extLst>
          </p:cNvPr>
          <p:cNvSpPr>
            <a:spLocks noGrp="1" noChangeArrowheads="1"/>
          </p:cNvSpPr>
          <p:nvPr>
            <p:ph type="body" idx="1"/>
          </p:nvPr>
        </p:nvSpPr>
        <p:spPr>
          <a:xfrm>
            <a:off x="1423444" y="7454836"/>
            <a:ext cx="10464278" cy="1442199"/>
          </a:xfrm>
        </p:spPr>
        <p:txBody>
          <a:bodyPr/>
          <a:lstStyle/>
          <a:p>
            <a:pPr marL="859670" indent="-552645">
              <a:spcBef>
                <a:spcPts val="2321"/>
              </a:spcBef>
              <a:buFont typeface="Gill Sans" charset="0"/>
              <a:buChar char="•"/>
              <a:defRPr/>
            </a:pPr>
            <a:r>
              <a:rPr lang="en-US">
                <a:sym typeface="Gill Sans" charset="0"/>
              </a:rPr>
              <a:t>A link is only considered useable only if </a:t>
            </a:r>
            <a:r>
              <a:rPr lang="en-US" b="1" i="1">
                <a:sym typeface="Gill Sans" charset="0"/>
              </a:rPr>
              <a:t>both</a:t>
            </a:r>
            <a:r>
              <a:rPr lang="en-US">
                <a:sym typeface="Gill Sans" charset="0"/>
              </a:rPr>
              <a:t> directions have been advertised</a:t>
            </a:r>
          </a:p>
        </p:txBody>
      </p:sp>
      <p:sp>
        <p:nvSpPr>
          <p:cNvPr id="4" name="Multiply 3">
            <a:extLst>
              <a:ext uri="{FF2B5EF4-FFF2-40B4-BE49-F238E27FC236}">
                <a16:creationId xmlns:a16="http://schemas.microsoft.com/office/drawing/2014/main" id="{FFDCE1F2-ECFE-C2F8-26B5-6479A04A084C}"/>
              </a:ext>
            </a:extLst>
          </p:cNvPr>
          <p:cNvSpPr/>
          <p:nvPr/>
        </p:nvSpPr>
        <p:spPr bwMode="auto">
          <a:xfrm>
            <a:off x="6769900" y="4800269"/>
            <a:ext cx="508851" cy="484594"/>
          </a:xfrm>
          <a:prstGeom prst="mathMultiply">
            <a:avLst>
              <a:gd name="adj1" fmla="val 15316"/>
            </a:avLst>
          </a:prstGeom>
          <a:solidFill>
            <a:srgbClr val="FF0000"/>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BE" sz="42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23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596866-2482-4A31-A699-B05E475FAFDE}"/>
              </a:ext>
            </a:extLst>
          </p:cNvPr>
          <p:cNvSpPr>
            <a:spLocks noGrp="1"/>
          </p:cNvSpPr>
          <p:nvPr>
            <p:ph type="title"/>
          </p:nvPr>
        </p:nvSpPr>
        <p:spPr>
          <a:xfrm>
            <a:off x="1270000" y="-310637"/>
            <a:ext cx="10464800" cy="3302000"/>
          </a:xfrm>
        </p:spPr>
        <p:txBody>
          <a:bodyPr/>
          <a:lstStyle/>
          <a:p>
            <a:pPr eaLnBrk="1" hangingPunct="1">
              <a:defRPr/>
            </a:pPr>
            <a:r>
              <a:rPr lang="en-GB">
                <a:sym typeface="Gill Sans" charset="0"/>
              </a:rPr>
              <a:t>Transient problems when a link fails</a:t>
            </a:r>
          </a:p>
        </p:txBody>
      </p:sp>
      <p:grpSp>
        <p:nvGrpSpPr>
          <p:cNvPr id="53250" name="Group 6">
            <a:extLst>
              <a:ext uri="{FF2B5EF4-FFF2-40B4-BE49-F238E27FC236}">
                <a16:creationId xmlns:a16="http://schemas.microsoft.com/office/drawing/2014/main" id="{50FD6BB5-036C-4D2D-A977-C0082F66365D}"/>
              </a:ext>
            </a:extLst>
          </p:cNvPr>
          <p:cNvGrpSpPr>
            <a:grpSpLocks/>
          </p:cNvGrpSpPr>
          <p:nvPr/>
        </p:nvGrpSpPr>
        <p:grpSpPr bwMode="auto">
          <a:xfrm>
            <a:off x="4630877" y="4278664"/>
            <a:ext cx="923258" cy="725267"/>
            <a:chOff x="0" y="0"/>
            <a:chExt cx="582" cy="495"/>
          </a:xfrm>
        </p:grpSpPr>
        <p:sp>
          <p:nvSpPr>
            <p:cNvPr id="53296" name="AutoShape 7">
              <a:extLst>
                <a:ext uri="{FF2B5EF4-FFF2-40B4-BE49-F238E27FC236}">
                  <a16:creationId xmlns:a16="http://schemas.microsoft.com/office/drawing/2014/main" id="{16D12E49-6091-4F48-AB27-3DDDBED17124}"/>
                </a:ext>
              </a:extLst>
            </p:cNvPr>
            <p:cNvSpPr>
              <a:spLocks/>
            </p:cNvSpPr>
            <p:nvPr/>
          </p:nvSpPr>
          <p:spPr bwMode="auto">
            <a:xfrm>
              <a:off x="0" y="172"/>
              <a:ext cx="393" cy="322"/>
            </a:xfrm>
            <a:prstGeom prst="roundRect">
              <a:avLst>
                <a:gd name="adj" fmla="val 31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3297" name="Line 8">
              <a:extLst>
                <a:ext uri="{FF2B5EF4-FFF2-40B4-BE49-F238E27FC236}">
                  <a16:creationId xmlns:a16="http://schemas.microsoft.com/office/drawing/2014/main" id="{9CEF3F28-BDCE-4D9A-A594-7DEF88F37DB3}"/>
                </a:ext>
              </a:extLst>
            </p:cNvPr>
            <p:cNvSpPr>
              <a:spLocks noChangeShapeType="1"/>
            </p:cNvSpPr>
            <p:nvPr/>
          </p:nvSpPr>
          <p:spPr bwMode="auto">
            <a:xfrm rot="10800000" flipH="1">
              <a:off x="0" y="0"/>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3298" name="Line 9">
              <a:extLst>
                <a:ext uri="{FF2B5EF4-FFF2-40B4-BE49-F238E27FC236}">
                  <a16:creationId xmlns:a16="http://schemas.microsoft.com/office/drawing/2014/main" id="{6DD674E1-D849-41DF-B484-19392F1470B1}"/>
                </a:ext>
              </a:extLst>
            </p:cNvPr>
            <p:cNvSpPr>
              <a:spLocks noChangeShapeType="1"/>
            </p:cNvSpPr>
            <p:nvPr/>
          </p:nvSpPr>
          <p:spPr bwMode="auto">
            <a:xfrm rot="10800000" flipH="1">
              <a:off x="392" y="0"/>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3299" name="Line 10">
              <a:extLst>
                <a:ext uri="{FF2B5EF4-FFF2-40B4-BE49-F238E27FC236}">
                  <a16:creationId xmlns:a16="http://schemas.microsoft.com/office/drawing/2014/main" id="{C7D578AC-9349-4511-9B3F-9DF907078562}"/>
                </a:ext>
              </a:extLst>
            </p:cNvPr>
            <p:cNvSpPr>
              <a:spLocks noChangeShapeType="1"/>
            </p:cNvSpPr>
            <p:nvPr/>
          </p:nvSpPr>
          <p:spPr bwMode="auto">
            <a:xfrm rot="10800000" flipH="1">
              <a:off x="392" y="321"/>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3300" name="Line 11">
              <a:extLst>
                <a:ext uri="{FF2B5EF4-FFF2-40B4-BE49-F238E27FC236}">
                  <a16:creationId xmlns:a16="http://schemas.microsoft.com/office/drawing/2014/main" id="{2FB94310-63A7-44FA-803D-1CCFA00A54D8}"/>
                </a:ext>
              </a:extLst>
            </p:cNvPr>
            <p:cNvSpPr>
              <a:spLocks noChangeShapeType="1"/>
            </p:cNvSpPr>
            <p:nvPr/>
          </p:nvSpPr>
          <p:spPr bwMode="auto">
            <a:xfrm>
              <a:off x="187" y="2"/>
              <a:ext cx="392"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3301" name="Line 12">
              <a:extLst>
                <a:ext uri="{FF2B5EF4-FFF2-40B4-BE49-F238E27FC236}">
                  <a16:creationId xmlns:a16="http://schemas.microsoft.com/office/drawing/2014/main" id="{94A8D10E-6370-44BA-94AD-F90FBF1677BC}"/>
                </a:ext>
              </a:extLst>
            </p:cNvPr>
            <p:cNvSpPr>
              <a:spLocks noChangeShapeType="1"/>
            </p:cNvSpPr>
            <p:nvPr/>
          </p:nvSpPr>
          <p:spPr bwMode="auto">
            <a:xfrm>
              <a:off x="580" y="2"/>
              <a:ext cx="2" cy="32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3302" name="Rectangle 13">
              <a:extLst>
                <a:ext uri="{FF2B5EF4-FFF2-40B4-BE49-F238E27FC236}">
                  <a16:creationId xmlns:a16="http://schemas.microsoft.com/office/drawing/2014/main" id="{70986003-C627-44A7-BB61-E73C491C1543}"/>
                </a:ext>
              </a:extLst>
            </p:cNvPr>
            <p:cNvSpPr>
              <a:spLocks/>
            </p:cNvSpPr>
            <p:nvPr/>
          </p:nvSpPr>
          <p:spPr bwMode="auto">
            <a:xfrm>
              <a:off x="189" y="176"/>
              <a:ext cx="156"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888">
                  <a:solidFill>
                    <a:srgbClr val="0000FF"/>
                  </a:solidFill>
                  <a:latin typeface="Helvetica" panose="020B0604020202020204" pitchFamily="34" charset="0"/>
                  <a:ea typeface="ＭＳ Ｐゴシック" panose="020B0600070205080204" pitchFamily="34" charset="-128"/>
                  <a:sym typeface="Helvetica" panose="020B0604020202020204" pitchFamily="34" charset="0"/>
                </a:rPr>
                <a:t>A</a:t>
              </a:r>
            </a:p>
          </p:txBody>
        </p:sp>
      </p:grpSp>
      <p:grpSp>
        <p:nvGrpSpPr>
          <p:cNvPr id="53251" name="Group 14">
            <a:extLst>
              <a:ext uri="{FF2B5EF4-FFF2-40B4-BE49-F238E27FC236}">
                <a16:creationId xmlns:a16="http://schemas.microsoft.com/office/drawing/2014/main" id="{5AD2B19B-BEC8-4D07-ACF0-D1F6DE72B896}"/>
              </a:ext>
            </a:extLst>
          </p:cNvPr>
          <p:cNvGrpSpPr>
            <a:grpSpLocks/>
          </p:cNvGrpSpPr>
          <p:nvPr/>
        </p:nvGrpSpPr>
        <p:grpSpPr bwMode="auto">
          <a:xfrm>
            <a:off x="8267636" y="4203636"/>
            <a:ext cx="921173" cy="727352"/>
            <a:chOff x="0" y="0"/>
            <a:chExt cx="580" cy="495"/>
          </a:xfrm>
        </p:grpSpPr>
        <p:sp>
          <p:nvSpPr>
            <p:cNvPr id="53289" name="AutoShape 15">
              <a:extLst>
                <a:ext uri="{FF2B5EF4-FFF2-40B4-BE49-F238E27FC236}">
                  <a16:creationId xmlns:a16="http://schemas.microsoft.com/office/drawing/2014/main" id="{A6C34B24-65D3-46A4-B722-6D0B85CFE3F4}"/>
                </a:ext>
              </a:extLst>
            </p:cNvPr>
            <p:cNvSpPr>
              <a:spLocks/>
            </p:cNvSpPr>
            <p:nvPr/>
          </p:nvSpPr>
          <p:spPr bwMode="auto">
            <a:xfrm>
              <a:off x="0" y="173"/>
              <a:ext cx="393" cy="321"/>
            </a:xfrm>
            <a:prstGeom prst="roundRect">
              <a:avLst>
                <a:gd name="adj" fmla="val 31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3290" name="Line 16">
              <a:extLst>
                <a:ext uri="{FF2B5EF4-FFF2-40B4-BE49-F238E27FC236}">
                  <a16:creationId xmlns:a16="http://schemas.microsoft.com/office/drawing/2014/main" id="{B74B6671-8AFB-47C8-AF58-8809399E0008}"/>
                </a:ext>
              </a:extLst>
            </p:cNvPr>
            <p:cNvSpPr>
              <a:spLocks noChangeShapeType="1"/>
            </p:cNvSpPr>
            <p:nvPr/>
          </p:nvSpPr>
          <p:spPr bwMode="auto">
            <a:xfrm rot="10800000" flipH="1">
              <a:off x="0" y="0"/>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3291" name="Line 17">
              <a:extLst>
                <a:ext uri="{FF2B5EF4-FFF2-40B4-BE49-F238E27FC236}">
                  <a16:creationId xmlns:a16="http://schemas.microsoft.com/office/drawing/2014/main" id="{C2EF2A1B-3150-4C01-B653-3415760AF3BD}"/>
                </a:ext>
              </a:extLst>
            </p:cNvPr>
            <p:cNvSpPr>
              <a:spLocks noChangeShapeType="1"/>
            </p:cNvSpPr>
            <p:nvPr/>
          </p:nvSpPr>
          <p:spPr bwMode="auto">
            <a:xfrm rot="10800000" flipH="1">
              <a:off x="392" y="0"/>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3292" name="Line 18">
              <a:extLst>
                <a:ext uri="{FF2B5EF4-FFF2-40B4-BE49-F238E27FC236}">
                  <a16:creationId xmlns:a16="http://schemas.microsoft.com/office/drawing/2014/main" id="{0C9EFEE0-3424-4919-A364-A2BF9E210389}"/>
                </a:ext>
              </a:extLst>
            </p:cNvPr>
            <p:cNvSpPr>
              <a:spLocks noChangeShapeType="1"/>
            </p:cNvSpPr>
            <p:nvPr/>
          </p:nvSpPr>
          <p:spPr bwMode="auto">
            <a:xfrm rot="10800000" flipH="1">
              <a:off x="392" y="321"/>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3293" name="Line 19">
              <a:extLst>
                <a:ext uri="{FF2B5EF4-FFF2-40B4-BE49-F238E27FC236}">
                  <a16:creationId xmlns:a16="http://schemas.microsoft.com/office/drawing/2014/main" id="{87BA69E7-5181-46CA-8EA6-7EB3387B305D}"/>
                </a:ext>
              </a:extLst>
            </p:cNvPr>
            <p:cNvSpPr>
              <a:spLocks noChangeShapeType="1"/>
            </p:cNvSpPr>
            <p:nvPr/>
          </p:nvSpPr>
          <p:spPr bwMode="auto">
            <a:xfrm>
              <a:off x="187" y="1"/>
              <a:ext cx="392"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3294" name="Line 20">
              <a:extLst>
                <a:ext uri="{FF2B5EF4-FFF2-40B4-BE49-F238E27FC236}">
                  <a16:creationId xmlns:a16="http://schemas.microsoft.com/office/drawing/2014/main" id="{6D60641C-AC62-4AF2-9AB4-EA8C54600C05}"/>
                </a:ext>
              </a:extLst>
            </p:cNvPr>
            <p:cNvSpPr>
              <a:spLocks noChangeShapeType="1"/>
            </p:cNvSpPr>
            <p:nvPr/>
          </p:nvSpPr>
          <p:spPr bwMode="auto">
            <a:xfrm>
              <a:off x="579" y="1"/>
              <a:ext cx="1" cy="32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3295" name="Rectangle 21">
              <a:extLst>
                <a:ext uri="{FF2B5EF4-FFF2-40B4-BE49-F238E27FC236}">
                  <a16:creationId xmlns:a16="http://schemas.microsoft.com/office/drawing/2014/main" id="{4B0AC382-1CE8-4195-B183-EC2CF9EAA298}"/>
                </a:ext>
              </a:extLst>
            </p:cNvPr>
            <p:cNvSpPr>
              <a:spLocks/>
            </p:cNvSpPr>
            <p:nvPr/>
          </p:nvSpPr>
          <p:spPr bwMode="auto">
            <a:xfrm>
              <a:off x="190" y="175"/>
              <a:ext cx="155"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888">
                  <a:solidFill>
                    <a:srgbClr val="008000"/>
                  </a:solidFill>
                  <a:latin typeface="Helvetica" panose="020B0604020202020204" pitchFamily="34" charset="0"/>
                  <a:ea typeface="ＭＳ Ｐゴシック" panose="020B0600070205080204" pitchFamily="34" charset="-128"/>
                  <a:sym typeface="Helvetica" panose="020B0604020202020204" pitchFamily="34" charset="0"/>
                </a:rPr>
                <a:t>B</a:t>
              </a:r>
            </a:p>
          </p:txBody>
        </p:sp>
      </p:grpSp>
      <p:grpSp>
        <p:nvGrpSpPr>
          <p:cNvPr id="53252" name="Group 22">
            <a:extLst>
              <a:ext uri="{FF2B5EF4-FFF2-40B4-BE49-F238E27FC236}">
                <a16:creationId xmlns:a16="http://schemas.microsoft.com/office/drawing/2014/main" id="{574B2418-FB04-4D4D-A3FA-5DA69D532191}"/>
              </a:ext>
            </a:extLst>
          </p:cNvPr>
          <p:cNvGrpSpPr>
            <a:grpSpLocks/>
          </p:cNvGrpSpPr>
          <p:nvPr/>
        </p:nvGrpSpPr>
        <p:grpSpPr bwMode="auto">
          <a:xfrm>
            <a:off x="4518335" y="5964702"/>
            <a:ext cx="921173" cy="725267"/>
            <a:chOff x="0" y="0"/>
            <a:chExt cx="581" cy="495"/>
          </a:xfrm>
        </p:grpSpPr>
        <p:sp>
          <p:nvSpPr>
            <p:cNvPr id="53282" name="AutoShape 23">
              <a:extLst>
                <a:ext uri="{FF2B5EF4-FFF2-40B4-BE49-F238E27FC236}">
                  <a16:creationId xmlns:a16="http://schemas.microsoft.com/office/drawing/2014/main" id="{9C8E2F43-CA87-47A1-B428-6B61B7D64EF5}"/>
                </a:ext>
              </a:extLst>
            </p:cNvPr>
            <p:cNvSpPr>
              <a:spLocks/>
            </p:cNvSpPr>
            <p:nvPr/>
          </p:nvSpPr>
          <p:spPr bwMode="auto">
            <a:xfrm>
              <a:off x="0" y="172"/>
              <a:ext cx="393" cy="322"/>
            </a:xfrm>
            <a:prstGeom prst="roundRect">
              <a:avLst>
                <a:gd name="adj" fmla="val 31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3283" name="Line 24">
              <a:extLst>
                <a:ext uri="{FF2B5EF4-FFF2-40B4-BE49-F238E27FC236}">
                  <a16:creationId xmlns:a16="http://schemas.microsoft.com/office/drawing/2014/main" id="{05197E5E-877F-471C-95F6-48978D95CD44}"/>
                </a:ext>
              </a:extLst>
            </p:cNvPr>
            <p:cNvSpPr>
              <a:spLocks noChangeShapeType="1"/>
            </p:cNvSpPr>
            <p:nvPr/>
          </p:nvSpPr>
          <p:spPr bwMode="auto">
            <a:xfrm rot="10800000" flipH="1">
              <a:off x="0" y="0"/>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3284" name="Line 25">
              <a:extLst>
                <a:ext uri="{FF2B5EF4-FFF2-40B4-BE49-F238E27FC236}">
                  <a16:creationId xmlns:a16="http://schemas.microsoft.com/office/drawing/2014/main" id="{14F02B70-16EE-4B1F-B1A2-85BA78A31D44}"/>
                </a:ext>
              </a:extLst>
            </p:cNvPr>
            <p:cNvSpPr>
              <a:spLocks noChangeShapeType="1"/>
            </p:cNvSpPr>
            <p:nvPr/>
          </p:nvSpPr>
          <p:spPr bwMode="auto">
            <a:xfrm rot="10800000" flipH="1">
              <a:off x="392" y="0"/>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3285" name="Line 26">
              <a:extLst>
                <a:ext uri="{FF2B5EF4-FFF2-40B4-BE49-F238E27FC236}">
                  <a16:creationId xmlns:a16="http://schemas.microsoft.com/office/drawing/2014/main" id="{A6D860B4-9D1D-4A8A-9E62-66608CE87FCE}"/>
                </a:ext>
              </a:extLst>
            </p:cNvPr>
            <p:cNvSpPr>
              <a:spLocks noChangeShapeType="1"/>
            </p:cNvSpPr>
            <p:nvPr/>
          </p:nvSpPr>
          <p:spPr bwMode="auto">
            <a:xfrm rot="10800000" flipH="1">
              <a:off x="392" y="321"/>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3286" name="Line 27">
              <a:extLst>
                <a:ext uri="{FF2B5EF4-FFF2-40B4-BE49-F238E27FC236}">
                  <a16:creationId xmlns:a16="http://schemas.microsoft.com/office/drawing/2014/main" id="{C50EFE3C-3F82-4F16-A847-9A6F720D2AB5}"/>
                </a:ext>
              </a:extLst>
            </p:cNvPr>
            <p:cNvSpPr>
              <a:spLocks noChangeShapeType="1"/>
            </p:cNvSpPr>
            <p:nvPr/>
          </p:nvSpPr>
          <p:spPr bwMode="auto">
            <a:xfrm>
              <a:off x="187" y="1"/>
              <a:ext cx="392"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3287" name="Line 28">
              <a:extLst>
                <a:ext uri="{FF2B5EF4-FFF2-40B4-BE49-F238E27FC236}">
                  <a16:creationId xmlns:a16="http://schemas.microsoft.com/office/drawing/2014/main" id="{B955922F-3453-490E-AC62-C459D50A4ED6}"/>
                </a:ext>
              </a:extLst>
            </p:cNvPr>
            <p:cNvSpPr>
              <a:spLocks noChangeShapeType="1"/>
            </p:cNvSpPr>
            <p:nvPr/>
          </p:nvSpPr>
          <p:spPr bwMode="auto">
            <a:xfrm>
              <a:off x="580" y="1"/>
              <a:ext cx="1" cy="32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3288" name="Rectangle 29">
              <a:extLst>
                <a:ext uri="{FF2B5EF4-FFF2-40B4-BE49-F238E27FC236}">
                  <a16:creationId xmlns:a16="http://schemas.microsoft.com/office/drawing/2014/main" id="{3A1FE6A0-1649-411C-87C2-C48B567307B6}"/>
                </a:ext>
              </a:extLst>
            </p:cNvPr>
            <p:cNvSpPr>
              <a:spLocks/>
            </p:cNvSpPr>
            <p:nvPr/>
          </p:nvSpPr>
          <p:spPr bwMode="auto">
            <a:xfrm>
              <a:off x="183" y="176"/>
              <a:ext cx="169"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C</a:t>
              </a:r>
            </a:p>
          </p:txBody>
        </p:sp>
      </p:grpSp>
      <p:grpSp>
        <p:nvGrpSpPr>
          <p:cNvPr id="53253" name="Group 30">
            <a:extLst>
              <a:ext uri="{FF2B5EF4-FFF2-40B4-BE49-F238E27FC236}">
                <a16:creationId xmlns:a16="http://schemas.microsoft.com/office/drawing/2014/main" id="{9A09BA04-A5B0-4693-9F1A-2630DC5D1409}"/>
              </a:ext>
            </a:extLst>
          </p:cNvPr>
          <p:cNvGrpSpPr>
            <a:grpSpLocks/>
          </p:cNvGrpSpPr>
          <p:nvPr/>
        </p:nvGrpSpPr>
        <p:grpSpPr bwMode="auto">
          <a:xfrm>
            <a:off x="8040468" y="5964702"/>
            <a:ext cx="923258" cy="725267"/>
            <a:chOff x="0" y="0"/>
            <a:chExt cx="581" cy="495"/>
          </a:xfrm>
        </p:grpSpPr>
        <p:sp>
          <p:nvSpPr>
            <p:cNvPr id="53275" name="AutoShape 31">
              <a:extLst>
                <a:ext uri="{FF2B5EF4-FFF2-40B4-BE49-F238E27FC236}">
                  <a16:creationId xmlns:a16="http://schemas.microsoft.com/office/drawing/2014/main" id="{55739CB8-F4C1-4E05-BE8B-B810A33AE3CE}"/>
                </a:ext>
              </a:extLst>
            </p:cNvPr>
            <p:cNvSpPr>
              <a:spLocks/>
            </p:cNvSpPr>
            <p:nvPr/>
          </p:nvSpPr>
          <p:spPr bwMode="auto">
            <a:xfrm>
              <a:off x="0" y="172"/>
              <a:ext cx="393" cy="322"/>
            </a:xfrm>
            <a:prstGeom prst="roundRect">
              <a:avLst>
                <a:gd name="adj" fmla="val 31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3276" name="Line 32">
              <a:extLst>
                <a:ext uri="{FF2B5EF4-FFF2-40B4-BE49-F238E27FC236}">
                  <a16:creationId xmlns:a16="http://schemas.microsoft.com/office/drawing/2014/main" id="{03671EF6-8313-410F-AF1F-BAA9CB28FCE4}"/>
                </a:ext>
              </a:extLst>
            </p:cNvPr>
            <p:cNvSpPr>
              <a:spLocks noChangeShapeType="1"/>
            </p:cNvSpPr>
            <p:nvPr/>
          </p:nvSpPr>
          <p:spPr bwMode="auto">
            <a:xfrm rot="10800000" flipH="1">
              <a:off x="0" y="0"/>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3277" name="Line 33">
              <a:extLst>
                <a:ext uri="{FF2B5EF4-FFF2-40B4-BE49-F238E27FC236}">
                  <a16:creationId xmlns:a16="http://schemas.microsoft.com/office/drawing/2014/main" id="{937CA35E-7CE8-44EB-B2F3-6CC7CBE619DF}"/>
                </a:ext>
              </a:extLst>
            </p:cNvPr>
            <p:cNvSpPr>
              <a:spLocks noChangeShapeType="1"/>
            </p:cNvSpPr>
            <p:nvPr/>
          </p:nvSpPr>
          <p:spPr bwMode="auto">
            <a:xfrm rot="10800000" flipH="1">
              <a:off x="392" y="0"/>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3278" name="Line 34">
              <a:extLst>
                <a:ext uri="{FF2B5EF4-FFF2-40B4-BE49-F238E27FC236}">
                  <a16:creationId xmlns:a16="http://schemas.microsoft.com/office/drawing/2014/main" id="{4B35E112-D735-4BDA-9EF2-E4011A164D3D}"/>
                </a:ext>
              </a:extLst>
            </p:cNvPr>
            <p:cNvSpPr>
              <a:spLocks noChangeShapeType="1"/>
            </p:cNvSpPr>
            <p:nvPr/>
          </p:nvSpPr>
          <p:spPr bwMode="auto">
            <a:xfrm rot="10800000" flipH="1">
              <a:off x="392" y="321"/>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3279" name="Line 35">
              <a:extLst>
                <a:ext uri="{FF2B5EF4-FFF2-40B4-BE49-F238E27FC236}">
                  <a16:creationId xmlns:a16="http://schemas.microsoft.com/office/drawing/2014/main" id="{452E39E6-B74C-4989-B94F-FFC63D110EFB}"/>
                </a:ext>
              </a:extLst>
            </p:cNvPr>
            <p:cNvSpPr>
              <a:spLocks noChangeShapeType="1"/>
            </p:cNvSpPr>
            <p:nvPr/>
          </p:nvSpPr>
          <p:spPr bwMode="auto">
            <a:xfrm>
              <a:off x="184" y="1"/>
              <a:ext cx="392"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3280" name="Line 36">
              <a:extLst>
                <a:ext uri="{FF2B5EF4-FFF2-40B4-BE49-F238E27FC236}">
                  <a16:creationId xmlns:a16="http://schemas.microsoft.com/office/drawing/2014/main" id="{4A6DBE92-4F4E-42AB-96D4-6D1CFB8CF9F0}"/>
                </a:ext>
              </a:extLst>
            </p:cNvPr>
            <p:cNvSpPr>
              <a:spLocks noChangeShapeType="1"/>
            </p:cNvSpPr>
            <p:nvPr/>
          </p:nvSpPr>
          <p:spPr bwMode="auto">
            <a:xfrm>
              <a:off x="580" y="1"/>
              <a:ext cx="1" cy="32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3281" name="Rectangle 37">
              <a:extLst>
                <a:ext uri="{FF2B5EF4-FFF2-40B4-BE49-F238E27FC236}">
                  <a16:creationId xmlns:a16="http://schemas.microsoft.com/office/drawing/2014/main" id="{8E94D7CF-4394-444C-994F-563B9F438D38}"/>
                </a:ext>
              </a:extLst>
            </p:cNvPr>
            <p:cNvSpPr>
              <a:spLocks/>
            </p:cNvSpPr>
            <p:nvPr/>
          </p:nvSpPr>
          <p:spPr bwMode="auto">
            <a:xfrm>
              <a:off x="182" y="176"/>
              <a:ext cx="168"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D</a:t>
              </a:r>
            </a:p>
          </p:txBody>
        </p:sp>
      </p:grpSp>
      <p:grpSp>
        <p:nvGrpSpPr>
          <p:cNvPr id="53254" name="Group 38">
            <a:extLst>
              <a:ext uri="{FF2B5EF4-FFF2-40B4-BE49-F238E27FC236}">
                <a16:creationId xmlns:a16="http://schemas.microsoft.com/office/drawing/2014/main" id="{19939105-CED1-46BB-AEDA-985D519AF821}"/>
              </a:ext>
            </a:extLst>
          </p:cNvPr>
          <p:cNvGrpSpPr>
            <a:grpSpLocks/>
          </p:cNvGrpSpPr>
          <p:nvPr/>
        </p:nvGrpSpPr>
        <p:grpSpPr bwMode="auto">
          <a:xfrm>
            <a:off x="5212341" y="6289821"/>
            <a:ext cx="2832295" cy="258429"/>
            <a:chOff x="0" y="0"/>
            <a:chExt cx="1784" cy="176"/>
          </a:xfrm>
        </p:grpSpPr>
        <p:sp>
          <p:nvSpPr>
            <p:cNvPr id="53273" name="Line 39">
              <a:extLst>
                <a:ext uri="{FF2B5EF4-FFF2-40B4-BE49-F238E27FC236}">
                  <a16:creationId xmlns:a16="http://schemas.microsoft.com/office/drawing/2014/main" id="{B09B11A2-B80F-4F1E-99E6-87B20568DA39}"/>
                </a:ext>
              </a:extLst>
            </p:cNvPr>
            <p:cNvSpPr>
              <a:spLocks noChangeShapeType="1"/>
            </p:cNvSpPr>
            <p:nvPr/>
          </p:nvSpPr>
          <p:spPr bwMode="auto">
            <a:xfrm>
              <a:off x="1" y="82"/>
              <a:ext cx="1781"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3274" name="Rectangle 40">
              <a:extLst>
                <a:ext uri="{FF2B5EF4-FFF2-40B4-BE49-F238E27FC236}">
                  <a16:creationId xmlns:a16="http://schemas.microsoft.com/office/drawing/2014/main" id="{94A8A232-DF3C-4EFF-8D8C-ACC0D2648128}"/>
                </a:ext>
              </a:extLst>
            </p:cNvPr>
            <p:cNvSpPr>
              <a:spLocks/>
            </p:cNvSpPr>
            <p:nvPr/>
          </p:nvSpPr>
          <p:spPr bwMode="auto">
            <a:xfrm>
              <a:off x="0" y="0"/>
              <a:ext cx="1784"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100</a:t>
              </a:r>
            </a:p>
            <a:p>
              <a:pPr eaLnBrk="1" hangingPunct="1">
                <a:lnSpc>
                  <a:spcPct val="84000"/>
                </a:lnSpc>
              </a:pPr>
              <a:endPar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endParaRPr>
            </a:p>
          </p:txBody>
        </p:sp>
      </p:grpSp>
      <p:sp>
        <p:nvSpPr>
          <p:cNvPr id="53255" name="Line 41">
            <a:extLst>
              <a:ext uri="{FF2B5EF4-FFF2-40B4-BE49-F238E27FC236}">
                <a16:creationId xmlns:a16="http://schemas.microsoft.com/office/drawing/2014/main" id="{AB609368-423D-4CB7-9B2D-7E27D423BC22}"/>
              </a:ext>
            </a:extLst>
          </p:cNvPr>
          <p:cNvSpPr>
            <a:spLocks noChangeShapeType="1"/>
          </p:cNvSpPr>
          <p:nvPr/>
        </p:nvSpPr>
        <p:spPr bwMode="auto">
          <a:xfrm>
            <a:off x="5443676" y="4680894"/>
            <a:ext cx="2828128" cy="208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sp>
        <p:nvSpPr>
          <p:cNvPr id="53256" name="Line 42">
            <a:extLst>
              <a:ext uri="{FF2B5EF4-FFF2-40B4-BE49-F238E27FC236}">
                <a16:creationId xmlns:a16="http://schemas.microsoft.com/office/drawing/2014/main" id="{95DC6142-6D94-4E6E-B452-6D85743AAA97}"/>
              </a:ext>
            </a:extLst>
          </p:cNvPr>
          <p:cNvSpPr>
            <a:spLocks noChangeShapeType="1"/>
          </p:cNvSpPr>
          <p:nvPr/>
        </p:nvSpPr>
        <p:spPr bwMode="auto">
          <a:xfrm>
            <a:off x="4878886" y="5008100"/>
            <a:ext cx="2083" cy="113792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sp>
        <p:nvSpPr>
          <p:cNvPr id="53257" name="Line 43">
            <a:extLst>
              <a:ext uri="{FF2B5EF4-FFF2-40B4-BE49-F238E27FC236}">
                <a16:creationId xmlns:a16="http://schemas.microsoft.com/office/drawing/2014/main" id="{020AE4DE-5B16-4B52-A811-3815B1A21623}"/>
              </a:ext>
            </a:extLst>
          </p:cNvPr>
          <p:cNvSpPr>
            <a:spLocks noChangeShapeType="1"/>
          </p:cNvSpPr>
          <p:nvPr/>
        </p:nvSpPr>
        <p:spPr bwMode="auto">
          <a:xfrm>
            <a:off x="8513561" y="4933072"/>
            <a:ext cx="2083" cy="117960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grpSp>
        <p:nvGrpSpPr>
          <p:cNvPr id="53258" name="Group 44">
            <a:extLst>
              <a:ext uri="{FF2B5EF4-FFF2-40B4-BE49-F238E27FC236}">
                <a16:creationId xmlns:a16="http://schemas.microsoft.com/office/drawing/2014/main" id="{1AD108DE-64DD-475D-985E-00AC9FBB5F79}"/>
              </a:ext>
            </a:extLst>
          </p:cNvPr>
          <p:cNvGrpSpPr>
            <a:grpSpLocks/>
          </p:cNvGrpSpPr>
          <p:nvPr/>
        </p:nvGrpSpPr>
        <p:grpSpPr bwMode="auto">
          <a:xfrm>
            <a:off x="823221" y="4064001"/>
            <a:ext cx="2792697" cy="1871524"/>
            <a:chOff x="0" y="0"/>
            <a:chExt cx="1759" cy="1278"/>
          </a:xfrm>
        </p:grpSpPr>
        <p:sp>
          <p:nvSpPr>
            <p:cNvPr id="53271" name="AutoShape 45">
              <a:extLst>
                <a:ext uri="{FF2B5EF4-FFF2-40B4-BE49-F238E27FC236}">
                  <a16:creationId xmlns:a16="http://schemas.microsoft.com/office/drawing/2014/main" id="{6C4B2B27-9D22-4440-8A9E-522FBB0DCC6B}"/>
                </a:ext>
              </a:extLst>
            </p:cNvPr>
            <p:cNvSpPr>
              <a:spLocks/>
            </p:cNvSpPr>
            <p:nvPr/>
          </p:nvSpPr>
          <p:spPr bwMode="auto">
            <a:xfrm>
              <a:off x="0" y="0"/>
              <a:ext cx="1759" cy="1278"/>
            </a:xfrm>
            <a:prstGeom prst="roundRect">
              <a:avLst>
                <a:gd name="adj" fmla="val 74"/>
              </a:avLst>
            </a:prstGeom>
            <a:noFill/>
            <a:ln w="127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3272" name="Rectangle 46">
              <a:extLst>
                <a:ext uri="{FF2B5EF4-FFF2-40B4-BE49-F238E27FC236}">
                  <a16:creationId xmlns:a16="http://schemas.microsoft.com/office/drawing/2014/main" id="{BB39C0D3-3EAD-4F1C-A68C-5C9F097E59CE}"/>
                </a:ext>
              </a:extLst>
            </p:cNvPr>
            <p:cNvSpPr>
              <a:spLocks/>
            </p:cNvSpPr>
            <p:nvPr/>
          </p:nvSpPr>
          <p:spPr bwMode="auto">
            <a:xfrm>
              <a:off x="2" y="131"/>
              <a:ext cx="175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888" b="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A's FIB</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 : East</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  C : South</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D : East</a:t>
              </a:r>
            </a:p>
          </p:txBody>
        </p:sp>
      </p:grpSp>
      <p:grpSp>
        <p:nvGrpSpPr>
          <p:cNvPr id="53259" name="Group 47">
            <a:extLst>
              <a:ext uri="{FF2B5EF4-FFF2-40B4-BE49-F238E27FC236}">
                <a16:creationId xmlns:a16="http://schemas.microsoft.com/office/drawing/2014/main" id="{A21C7291-DA54-407B-8FEA-AB847077AAE4}"/>
              </a:ext>
            </a:extLst>
          </p:cNvPr>
          <p:cNvGrpSpPr>
            <a:grpSpLocks/>
          </p:cNvGrpSpPr>
          <p:nvPr/>
        </p:nvGrpSpPr>
        <p:grpSpPr bwMode="auto">
          <a:xfrm>
            <a:off x="9059595" y="6354430"/>
            <a:ext cx="2467577" cy="1875692"/>
            <a:chOff x="0" y="0"/>
            <a:chExt cx="1553" cy="1278"/>
          </a:xfrm>
        </p:grpSpPr>
        <p:sp>
          <p:nvSpPr>
            <p:cNvPr id="53269" name="AutoShape 48">
              <a:extLst>
                <a:ext uri="{FF2B5EF4-FFF2-40B4-BE49-F238E27FC236}">
                  <a16:creationId xmlns:a16="http://schemas.microsoft.com/office/drawing/2014/main" id="{2CCFBEFC-8B64-4D7D-8072-72A463A4A16C}"/>
                </a:ext>
              </a:extLst>
            </p:cNvPr>
            <p:cNvSpPr>
              <a:spLocks/>
            </p:cNvSpPr>
            <p:nvPr/>
          </p:nvSpPr>
          <p:spPr bwMode="auto">
            <a:xfrm>
              <a:off x="0" y="0"/>
              <a:ext cx="1551" cy="1278"/>
            </a:xfrm>
            <a:prstGeom prst="roundRect">
              <a:avLst>
                <a:gd name="adj" fmla="val 74"/>
              </a:avLst>
            </a:prstGeom>
            <a:noFill/>
            <a:ln w="127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3270" name="Rectangle 49">
              <a:extLst>
                <a:ext uri="{FF2B5EF4-FFF2-40B4-BE49-F238E27FC236}">
                  <a16:creationId xmlns:a16="http://schemas.microsoft.com/office/drawing/2014/main" id="{E7AFDED0-4C76-4963-B046-6C410962F378}"/>
                </a:ext>
              </a:extLst>
            </p:cNvPr>
            <p:cNvSpPr>
              <a:spLocks/>
            </p:cNvSpPr>
            <p:nvPr/>
          </p:nvSpPr>
          <p:spPr bwMode="auto">
            <a:xfrm>
              <a:off x="1" y="131"/>
              <a:ext cx="155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888" b="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D's FIB</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 : North</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 : North</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C : North</a:t>
              </a:r>
            </a:p>
          </p:txBody>
        </p:sp>
      </p:grpSp>
      <p:grpSp>
        <p:nvGrpSpPr>
          <p:cNvPr id="53260" name="Group 50">
            <a:extLst>
              <a:ext uri="{FF2B5EF4-FFF2-40B4-BE49-F238E27FC236}">
                <a16:creationId xmlns:a16="http://schemas.microsoft.com/office/drawing/2014/main" id="{0C4A7E56-3AD0-44C3-B916-F4ED4B5DEFE0}"/>
              </a:ext>
            </a:extLst>
          </p:cNvPr>
          <p:cNvGrpSpPr>
            <a:grpSpLocks/>
          </p:cNvGrpSpPr>
          <p:nvPr/>
        </p:nvGrpSpPr>
        <p:grpSpPr bwMode="auto">
          <a:xfrm>
            <a:off x="881577" y="6337756"/>
            <a:ext cx="2488418" cy="1873608"/>
            <a:chOff x="0" y="0"/>
            <a:chExt cx="1568" cy="1278"/>
          </a:xfrm>
        </p:grpSpPr>
        <p:sp>
          <p:nvSpPr>
            <p:cNvPr id="53267" name="AutoShape 51">
              <a:extLst>
                <a:ext uri="{FF2B5EF4-FFF2-40B4-BE49-F238E27FC236}">
                  <a16:creationId xmlns:a16="http://schemas.microsoft.com/office/drawing/2014/main" id="{14129B3B-D511-4D4B-976D-72BF5289F126}"/>
                </a:ext>
              </a:extLst>
            </p:cNvPr>
            <p:cNvSpPr>
              <a:spLocks/>
            </p:cNvSpPr>
            <p:nvPr/>
          </p:nvSpPr>
          <p:spPr bwMode="auto">
            <a:xfrm>
              <a:off x="1" y="0"/>
              <a:ext cx="1565" cy="1278"/>
            </a:xfrm>
            <a:prstGeom prst="roundRect">
              <a:avLst>
                <a:gd name="adj" fmla="val 74"/>
              </a:avLst>
            </a:prstGeom>
            <a:noFill/>
            <a:ln w="127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3268" name="Rectangle 52">
              <a:extLst>
                <a:ext uri="{FF2B5EF4-FFF2-40B4-BE49-F238E27FC236}">
                  <a16:creationId xmlns:a16="http://schemas.microsoft.com/office/drawing/2014/main" id="{C4F6C753-FAD8-4915-9ADE-DB61DAE04D19}"/>
                </a:ext>
              </a:extLst>
            </p:cNvPr>
            <p:cNvSpPr>
              <a:spLocks/>
            </p:cNvSpPr>
            <p:nvPr/>
          </p:nvSpPr>
          <p:spPr bwMode="auto">
            <a:xfrm>
              <a:off x="0" y="131"/>
              <a:ext cx="1568"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888" b="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C's FIB</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 : North</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 : North</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D : North</a:t>
              </a:r>
            </a:p>
          </p:txBody>
        </p:sp>
      </p:grpSp>
      <p:grpSp>
        <p:nvGrpSpPr>
          <p:cNvPr id="53261" name="Group 53">
            <a:extLst>
              <a:ext uri="{FF2B5EF4-FFF2-40B4-BE49-F238E27FC236}">
                <a16:creationId xmlns:a16="http://schemas.microsoft.com/office/drawing/2014/main" id="{3E758A3D-DC87-4327-AE95-F507C04C2CDB}"/>
              </a:ext>
            </a:extLst>
          </p:cNvPr>
          <p:cNvGrpSpPr>
            <a:grpSpLocks/>
          </p:cNvGrpSpPr>
          <p:nvPr/>
        </p:nvGrpSpPr>
        <p:grpSpPr bwMode="auto">
          <a:xfrm>
            <a:off x="9161715" y="4218224"/>
            <a:ext cx="2319607" cy="1873609"/>
            <a:chOff x="0" y="0"/>
            <a:chExt cx="1460" cy="1278"/>
          </a:xfrm>
        </p:grpSpPr>
        <p:sp>
          <p:nvSpPr>
            <p:cNvPr id="53265" name="AutoShape 54">
              <a:extLst>
                <a:ext uri="{FF2B5EF4-FFF2-40B4-BE49-F238E27FC236}">
                  <a16:creationId xmlns:a16="http://schemas.microsoft.com/office/drawing/2014/main" id="{66FA6371-047E-4E3D-8F3A-F62F6DA164DE}"/>
                </a:ext>
              </a:extLst>
            </p:cNvPr>
            <p:cNvSpPr>
              <a:spLocks/>
            </p:cNvSpPr>
            <p:nvPr/>
          </p:nvSpPr>
          <p:spPr bwMode="auto">
            <a:xfrm>
              <a:off x="0" y="0"/>
              <a:ext cx="1460" cy="1278"/>
            </a:xfrm>
            <a:prstGeom prst="roundRect">
              <a:avLst>
                <a:gd name="adj" fmla="val 74"/>
              </a:avLst>
            </a:prstGeom>
            <a:noFill/>
            <a:ln w="127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3266" name="Rectangle 55">
              <a:extLst>
                <a:ext uri="{FF2B5EF4-FFF2-40B4-BE49-F238E27FC236}">
                  <a16:creationId xmlns:a16="http://schemas.microsoft.com/office/drawing/2014/main" id="{C578D92D-C2B6-4481-B58B-5DA990B13239}"/>
                </a:ext>
              </a:extLst>
            </p:cNvPr>
            <p:cNvSpPr>
              <a:spLocks/>
            </p:cNvSpPr>
            <p:nvPr/>
          </p:nvSpPr>
          <p:spPr bwMode="auto">
            <a:xfrm>
              <a:off x="2" y="131"/>
              <a:ext cx="1456"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888" b="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B's FIB</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 : West</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C : West</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D : South</a:t>
              </a:r>
            </a:p>
          </p:txBody>
        </p:sp>
      </p:grpSp>
      <p:sp>
        <p:nvSpPr>
          <p:cNvPr id="54" name="Line 44">
            <a:extLst>
              <a:ext uri="{FF2B5EF4-FFF2-40B4-BE49-F238E27FC236}">
                <a16:creationId xmlns:a16="http://schemas.microsoft.com/office/drawing/2014/main" id="{E98F2BE0-94B9-4B32-B74C-A05438F0070D}"/>
              </a:ext>
            </a:extLst>
          </p:cNvPr>
          <p:cNvSpPr>
            <a:spLocks noChangeShapeType="1"/>
          </p:cNvSpPr>
          <p:nvPr/>
        </p:nvSpPr>
        <p:spPr bwMode="auto">
          <a:xfrm>
            <a:off x="6544083" y="4464148"/>
            <a:ext cx="598138" cy="418905"/>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sp>
        <p:nvSpPr>
          <p:cNvPr id="55" name="Line 45">
            <a:extLst>
              <a:ext uri="{FF2B5EF4-FFF2-40B4-BE49-F238E27FC236}">
                <a16:creationId xmlns:a16="http://schemas.microsoft.com/office/drawing/2014/main" id="{7E1BC26B-CF3B-4DF5-80D0-D8CEA98256DC}"/>
              </a:ext>
            </a:extLst>
          </p:cNvPr>
          <p:cNvSpPr>
            <a:spLocks noChangeShapeType="1"/>
          </p:cNvSpPr>
          <p:nvPr/>
        </p:nvSpPr>
        <p:spPr bwMode="auto">
          <a:xfrm rot="10800000" flipH="1">
            <a:off x="6573259" y="4478737"/>
            <a:ext cx="500185" cy="406399"/>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sp>
        <p:nvSpPr>
          <p:cNvPr id="53264" name="ZoneTexte 55">
            <a:extLst>
              <a:ext uri="{FF2B5EF4-FFF2-40B4-BE49-F238E27FC236}">
                <a16:creationId xmlns:a16="http://schemas.microsoft.com/office/drawing/2014/main" id="{645EADC5-67A9-4A94-B945-680A8D955328}"/>
              </a:ext>
            </a:extLst>
          </p:cNvPr>
          <p:cNvSpPr txBox="1">
            <a:spLocks noChangeArrowheads="1"/>
          </p:cNvSpPr>
          <p:nvPr/>
        </p:nvSpPr>
        <p:spPr bwMode="auto">
          <a:xfrm>
            <a:off x="3761806" y="6744157"/>
            <a:ext cx="3506283" cy="154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425" tIns="44212" rIns="88425" bIns="44212" anchor="t">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algn="l" eaLnBrk="1" hangingPunct="1"/>
            <a:r>
              <a:rPr lang="en-GB" altLang="fr-FR" sz="3151">
                <a:latin typeface="Gill Sans"/>
                <a:ea typeface="Heiti SC Light"/>
              </a:rPr>
              <a:t>A and B are not yet </a:t>
            </a:r>
            <a:br>
              <a:rPr lang="en-GB" altLang="fr-FR" sz="3151"/>
            </a:br>
            <a:r>
              <a:rPr lang="en-GB" altLang="fr-FR" sz="3151">
                <a:latin typeface="Gill Sans"/>
                <a:ea typeface="Heiti SC Light"/>
              </a:rPr>
              <a:t>aware of failure</a:t>
            </a:r>
          </a:p>
          <a:p>
            <a:pPr algn="l" eaLnBrk="1" hangingPunct="1"/>
            <a:r>
              <a:rPr lang="en-GB" altLang="fr-FR" sz="3151">
                <a:latin typeface="Gill Sans"/>
                <a:ea typeface="Heiti SC Light"/>
              </a:rPr>
              <a:t>Packets will be lost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32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A8B434-D354-492A-A5B4-D46657E4EEB6}"/>
              </a:ext>
            </a:extLst>
          </p:cNvPr>
          <p:cNvSpPr>
            <a:spLocks noGrp="1"/>
          </p:cNvSpPr>
          <p:nvPr>
            <p:ph type="title"/>
          </p:nvPr>
        </p:nvSpPr>
        <p:spPr>
          <a:xfrm>
            <a:off x="1270000" y="1638300"/>
            <a:ext cx="10464800" cy="1342338"/>
          </a:xfrm>
        </p:spPr>
        <p:txBody>
          <a:bodyPr/>
          <a:lstStyle/>
          <a:p>
            <a:pPr eaLnBrk="1" hangingPunct="1">
              <a:defRPr/>
            </a:pPr>
            <a:r>
              <a:rPr lang="en-GB">
                <a:sym typeface="Gill Sans" charset="0"/>
              </a:rPr>
              <a:t>A detects the failure</a:t>
            </a:r>
          </a:p>
        </p:txBody>
      </p:sp>
      <p:grpSp>
        <p:nvGrpSpPr>
          <p:cNvPr id="54274" name="Group 6">
            <a:extLst>
              <a:ext uri="{FF2B5EF4-FFF2-40B4-BE49-F238E27FC236}">
                <a16:creationId xmlns:a16="http://schemas.microsoft.com/office/drawing/2014/main" id="{6BE62F0C-DE67-4CC6-AB59-9FFF62F1EC99}"/>
              </a:ext>
            </a:extLst>
          </p:cNvPr>
          <p:cNvGrpSpPr>
            <a:grpSpLocks/>
          </p:cNvGrpSpPr>
          <p:nvPr/>
        </p:nvGrpSpPr>
        <p:grpSpPr bwMode="auto">
          <a:xfrm>
            <a:off x="4630877" y="4278664"/>
            <a:ext cx="923258" cy="725267"/>
            <a:chOff x="0" y="0"/>
            <a:chExt cx="582" cy="495"/>
          </a:xfrm>
        </p:grpSpPr>
        <p:sp>
          <p:nvSpPr>
            <p:cNvPr id="54322" name="AutoShape 7">
              <a:extLst>
                <a:ext uri="{FF2B5EF4-FFF2-40B4-BE49-F238E27FC236}">
                  <a16:creationId xmlns:a16="http://schemas.microsoft.com/office/drawing/2014/main" id="{2B102379-5A63-4E5A-9C4B-1DE9FA859C5D}"/>
                </a:ext>
              </a:extLst>
            </p:cNvPr>
            <p:cNvSpPr>
              <a:spLocks/>
            </p:cNvSpPr>
            <p:nvPr/>
          </p:nvSpPr>
          <p:spPr bwMode="auto">
            <a:xfrm>
              <a:off x="0" y="172"/>
              <a:ext cx="393" cy="322"/>
            </a:xfrm>
            <a:prstGeom prst="roundRect">
              <a:avLst>
                <a:gd name="adj" fmla="val 31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4323" name="Line 8">
              <a:extLst>
                <a:ext uri="{FF2B5EF4-FFF2-40B4-BE49-F238E27FC236}">
                  <a16:creationId xmlns:a16="http://schemas.microsoft.com/office/drawing/2014/main" id="{E9ADADCE-BFE8-405A-9659-37CC31A3EB43}"/>
                </a:ext>
              </a:extLst>
            </p:cNvPr>
            <p:cNvSpPr>
              <a:spLocks noChangeShapeType="1"/>
            </p:cNvSpPr>
            <p:nvPr/>
          </p:nvSpPr>
          <p:spPr bwMode="auto">
            <a:xfrm rot="10800000" flipH="1">
              <a:off x="0" y="0"/>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4324" name="Line 9">
              <a:extLst>
                <a:ext uri="{FF2B5EF4-FFF2-40B4-BE49-F238E27FC236}">
                  <a16:creationId xmlns:a16="http://schemas.microsoft.com/office/drawing/2014/main" id="{2B571E78-B48F-4777-A3CF-980930DBF337}"/>
                </a:ext>
              </a:extLst>
            </p:cNvPr>
            <p:cNvSpPr>
              <a:spLocks noChangeShapeType="1"/>
            </p:cNvSpPr>
            <p:nvPr/>
          </p:nvSpPr>
          <p:spPr bwMode="auto">
            <a:xfrm rot="10800000" flipH="1">
              <a:off x="392" y="0"/>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4325" name="Line 10">
              <a:extLst>
                <a:ext uri="{FF2B5EF4-FFF2-40B4-BE49-F238E27FC236}">
                  <a16:creationId xmlns:a16="http://schemas.microsoft.com/office/drawing/2014/main" id="{6BD561B9-181C-4329-8EFB-8ADA5C79A5EF}"/>
                </a:ext>
              </a:extLst>
            </p:cNvPr>
            <p:cNvSpPr>
              <a:spLocks noChangeShapeType="1"/>
            </p:cNvSpPr>
            <p:nvPr/>
          </p:nvSpPr>
          <p:spPr bwMode="auto">
            <a:xfrm rot="10800000" flipH="1">
              <a:off x="392" y="321"/>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4326" name="Line 11">
              <a:extLst>
                <a:ext uri="{FF2B5EF4-FFF2-40B4-BE49-F238E27FC236}">
                  <a16:creationId xmlns:a16="http://schemas.microsoft.com/office/drawing/2014/main" id="{BE848CD2-7F35-447F-936E-46140C11F043}"/>
                </a:ext>
              </a:extLst>
            </p:cNvPr>
            <p:cNvSpPr>
              <a:spLocks noChangeShapeType="1"/>
            </p:cNvSpPr>
            <p:nvPr/>
          </p:nvSpPr>
          <p:spPr bwMode="auto">
            <a:xfrm>
              <a:off x="187" y="2"/>
              <a:ext cx="392"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4327" name="Line 12">
              <a:extLst>
                <a:ext uri="{FF2B5EF4-FFF2-40B4-BE49-F238E27FC236}">
                  <a16:creationId xmlns:a16="http://schemas.microsoft.com/office/drawing/2014/main" id="{2D1C194D-A3D8-4962-BCD4-23E2F42D6681}"/>
                </a:ext>
              </a:extLst>
            </p:cNvPr>
            <p:cNvSpPr>
              <a:spLocks noChangeShapeType="1"/>
            </p:cNvSpPr>
            <p:nvPr/>
          </p:nvSpPr>
          <p:spPr bwMode="auto">
            <a:xfrm>
              <a:off x="580" y="2"/>
              <a:ext cx="2" cy="32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4328" name="Rectangle 13">
              <a:extLst>
                <a:ext uri="{FF2B5EF4-FFF2-40B4-BE49-F238E27FC236}">
                  <a16:creationId xmlns:a16="http://schemas.microsoft.com/office/drawing/2014/main" id="{2B992935-1F03-4F8F-8E70-AA7384F59BA6}"/>
                </a:ext>
              </a:extLst>
            </p:cNvPr>
            <p:cNvSpPr>
              <a:spLocks/>
            </p:cNvSpPr>
            <p:nvPr/>
          </p:nvSpPr>
          <p:spPr bwMode="auto">
            <a:xfrm>
              <a:off x="189" y="176"/>
              <a:ext cx="156"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888">
                  <a:solidFill>
                    <a:srgbClr val="0000FF"/>
                  </a:solidFill>
                  <a:latin typeface="Helvetica" panose="020B0604020202020204" pitchFamily="34" charset="0"/>
                  <a:ea typeface="ＭＳ Ｐゴシック" panose="020B0600070205080204" pitchFamily="34" charset="-128"/>
                  <a:sym typeface="Helvetica" panose="020B0604020202020204" pitchFamily="34" charset="0"/>
                </a:rPr>
                <a:t>A</a:t>
              </a:r>
            </a:p>
          </p:txBody>
        </p:sp>
      </p:grpSp>
      <p:grpSp>
        <p:nvGrpSpPr>
          <p:cNvPr id="54275" name="Group 14">
            <a:extLst>
              <a:ext uri="{FF2B5EF4-FFF2-40B4-BE49-F238E27FC236}">
                <a16:creationId xmlns:a16="http://schemas.microsoft.com/office/drawing/2014/main" id="{E5766279-A77F-4554-BE70-DD7F821C1EB6}"/>
              </a:ext>
            </a:extLst>
          </p:cNvPr>
          <p:cNvGrpSpPr>
            <a:grpSpLocks/>
          </p:cNvGrpSpPr>
          <p:nvPr/>
        </p:nvGrpSpPr>
        <p:grpSpPr bwMode="auto">
          <a:xfrm>
            <a:off x="8267636" y="4203636"/>
            <a:ext cx="921173" cy="727352"/>
            <a:chOff x="0" y="0"/>
            <a:chExt cx="580" cy="495"/>
          </a:xfrm>
        </p:grpSpPr>
        <p:sp>
          <p:nvSpPr>
            <p:cNvPr id="54315" name="AutoShape 15">
              <a:extLst>
                <a:ext uri="{FF2B5EF4-FFF2-40B4-BE49-F238E27FC236}">
                  <a16:creationId xmlns:a16="http://schemas.microsoft.com/office/drawing/2014/main" id="{085A979D-639D-4F67-846C-748A8E624F4A}"/>
                </a:ext>
              </a:extLst>
            </p:cNvPr>
            <p:cNvSpPr>
              <a:spLocks/>
            </p:cNvSpPr>
            <p:nvPr/>
          </p:nvSpPr>
          <p:spPr bwMode="auto">
            <a:xfrm>
              <a:off x="0" y="173"/>
              <a:ext cx="393" cy="321"/>
            </a:xfrm>
            <a:prstGeom prst="roundRect">
              <a:avLst>
                <a:gd name="adj" fmla="val 31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4316" name="Line 16">
              <a:extLst>
                <a:ext uri="{FF2B5EF4-FFF2-40B4-BE49-F238E27FC236}">
                  <a16:creationId xmlns:a16="http://schemas.microsoft.com/office/drawing/2014/main" id="{89F03BC9-7358-428A-B19C-C114EB3735E0}"/>
                </a:ext>
              </a:extLst>
            </p:cNvPr>
            <p:cNvSpPr>
              <a:spLocks noChangeShapeType="1"/>
            </p:cNvSpPr>
            <p:nvPr/>
          </p:nvSpPr>
          <p:spPr bwMode="auto">
            <a:xfrm rot="10800000" flipH="1">
              <a:off x="0" y="0"/>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4317" name="Line 17">
              <a:extLst>
                <a:ext uri="{FF2B5EF4-FFF2-40B4-BE49-F238E27FC236}">
                  <a16:creationId xmlns:a16="http://schemas.microsoft.com/office/drawing/2014/main" id="{E3B06403-0EA2-4606-843D-49B15238D7D8}"/>
                </a:ext>
              </a:extLst>
            </p:cNvPr>
            <p:cNvSpPr>
              <a:spLocks noChangeShapeType="1"/>
            </p:cNvSpPr>
            <p:nvPr/>
          </p:nvSpPr>
          <p:spPr bwMode="auto">
            <a:xfrm rot="10800000" flipH="1">
              <a:off x="392" y="0"/>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4318" name="Line 18">
              <a:extLst>
                <a:ext uri="{FF2B5EF4-FFF2-40B4-BE49-F238E27FC236}">
                  <a16:creationId xmlns:a16="http://schemas.microsoft.com/office/drawing/2014/main" id="{611B8C3D-CCED-4B29-837D-A6887EE646AB}"/>
                </a:ext>
              </a:extLst>
            </p:cNvPr>
            <p:cNvSpPr>
              <a:spLocks noChangeShapeType="1"/>
            </p:cNvSpPr>
            <p:nvPr/>
          </p:nvSpPr>
          <p:spPr bwMode="auto">
            <a:xfrm rot="10800000" flipH="1">
              <a:off x="392" y="321"/>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4319" name="Line 19">
              <a:extLst>
                <a:ext uri="{FF2B5EF4-FFF2-40B4-BE49-F238E27FC236}">
                  <a16:creationId xmlns:a16="http://schemas.microsoft.com/office/drawing/2014/main" id="{A13DB54E-C121-4347-9C8E-606D4ECBE692}"/>
                </a:ext>
              </a:extLst>
            </p:cNvPr>
            <p:cNvSpPr>
              <a:spLocks noChangeShapeType="1"/>
            </p:cNvSpPr>
            <p:nvPr/>
          </p:nvSpPr>
          <p:spPr bwMode="auto">
            <a:xfrm>
              <a:off x="187" y="1"/>
              <a:ext cx="392"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4320" name="Line 20">
              <a:extLst>
                <a:ext uri="{FF2B5EF4-FFF2-40B4-BE49-F238E27FC236}">
                  <a16:creationId xmlns:a16="http://schemas.microsoft.com/office/drawing/2014/main" id="{4761F8FC-67D4-4ACE-8147-811A09C0CB72}"/>
                </a:ext>
              </a:extLst>
            </p:cNvPr>
            <p:cNvSpPr>
              <a:spLocks noChangeShapeType="1"/>
            </p:cNvSpPr>
            <p:nvPr/>
          </p:nvSpPr>
          <p:spPr bwMode="auto">
            <a:xfrm>
              <a:off x="579" y="1"/>
              <a:ext cx="1" cy="32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4321" name="Rectangle 21">
              <a:extLst>
                <a:ext uri="{FF2B5EF4-FFF2-40B4-BE49-F238E27FC236}">
                  <a16:creationId xmlns:a16="http://schemas.microsoft.com/office/drawing/2014/main" id="{6E83390F-C44A-471D-97D3-29DFEE82F908}"/>
                </a:ext>
              </a:extLst>
            </p:cNvPr>
            <p:cNvSpPr>
              <a:spLocks/>
            </p:cNvSpPr>
            <p:nvPr/>
          </p:nvSpPr>
          <p:spPr bwMode="auto">
            <a:xfrm>
              <a:off x="190" y="175"/>
              <a:ext cx="155"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888">
                  <a:solidFill>
                    <a:srgbClr val="008000"/>
                  </a:solidFill>
                  <a:latin typeface="Helvetica" panose="020B0604020202020204" pitchFamily="34" charset="0"/>
                  <a:ea typeface="ＭＳ Ｐゴシック" panose="020B0600070205080204" pitchFamily="34" charset="-128"/>
                  <a:sym typeface="Helvetica" panose="020B0604020202020204" pitchFamily="34" charset="0"/>
                </a:rPr>
                <a:t>B</a:t>
              </a:r>
            </a:p>
          </p:txBody>
        </p:sp>
      </p:grpSp>
      <p:grpSp>
        <p:nvGrpSpPr>
          <p:cNvPr id="54276" name="Group 22">
            <a:extLst>
              <a:ext uri="{FF2B5EF4-FFF2-40B4-BE49-F238E27FC236}">
                <a16:creationId xmlns:a16="http://schemas.microsoft.com/office/drawing/2014/main" id="{B372B923-D2EF-4682-8A11-CC186CEC7B9D}"/>
              </a:ext>
            </a:extLst>
          </p:cNvPr>
          <p:cNvGrpSpPr>
            <a:grpSpLocks/>
          </p:cNvGrpSpPr>
          <p:nvPr/>
        </p:nvGrpSpPr>
        <p:grpSpPr bwMode="auto">
          <a:xfrm>
            <a:off x="4518335" y="5964702"/>
            <a:ext cx="921173" cy="725267"/>
            <a:chOff x="0" y="0"/>
            <a:chExt cx="581" cy="495"/>
          </a:xfrm>
        </p:grpSpPr>
        <p:sp>
          <p:nvSpPr>
            <p:cNvPr id="54308" name="AutoShape 23">
              <a:extLst>
                <a:ext uri="{FF2B5EF4-FFF2-40B4-BE49-F238E27FC236}">
                  <a16:creationId xmlns:a16="http://schemas.microsoft.com/office/drawing/2014/main" id="{45606F30-ED02-46C5-A2F6-CFA70F67CAC4}"/>
                </a:ext>
              </a:extLst>
            </p:cNvPr>
            <p:cNvSpPr>
              <a:spLocks/>
            </p:cNvSpPr>
            <p:nvPr/>
          </p:nvSpPr>
          <p:spPr bwMode="auto">
            <a:xfrm>
              <a:off x="0" y="172"/>
              <a:ext cx="393" cy="322"/>
            </a:xfrm>
            <a:prstGeom prst="roundRect">
              <a:avLst>
                <a:gd name="adj" fmla="val 31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4309" name="Line 24">
              <a:extLst>
                <a:ext uri="{FF2B5EF4-FFF2-40B4-BE49-F238E27FC236}">
                  <a16:creationId xmlns:a16="http://schemas.microsoft.com/office/drawing/2014/main" id="{144D5172-4262-40EC-9D6B-D3AF6D02BC95}"/>
                </a:ext>
              </a:extLst>
            </p:cNvPr>
            <p:cNvSpPr>
              <a:spLocks noChangeShapeType="1"/>
            </p:cNvSpPr>
            <p:nvPr/>
          </p:nvSpPr>
          <p:spPr bwMode="auto">
            <a:xfrm rot="10800000" flipH="1">
              <a:off x="0" y="0"/>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4310" name="Line 25">
              <a:extLst>
                <a:ext uri="{FF2B5EF4-FFF2-40B4-BE49-F238E27FC236}">
                  <a16:creationId xmlns:a16="http://schemas.microsoft.com/office/drawing/2014/main" id="{6CA5C17D-8C57-455A-8756-2BF2B477630E}"/>
                </a:ext>
              </a:extLst>
            </p:cNvPr>
            <p:cNvSpPr>
              <a:spLocks noChangeShapeType="1"/>
            </p:cNvSpPr>
            <p:nvPr/>
          </p:nvSpPr>
          <p:spPr bwMode="auto">
            <a:xfrm rot="10800000" flipH="1">
              <a:off x="392" y="0"/>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4311" name="Line 26">
              <a:extLst>
                <a:ext uri="{FF2B5EF4-FFF2-40B4-BE49-F238E27FC236}">
                  <a16:creationId xmlns:a16="http://schemas.microsoft.com/office/drawing/2014/main" id="{8274549A-9D7E-4341-B0C6-1574EED8B1B7}"/>
                </a:ext>
              </a:extLst>
            </p:cNvPr>
            <p:cNvSpPr>
              <a:spLocks noChangeShapeType="1"/>
            </p:cNvSpPr>
            <p:nvPr/>
          </p:nvSpPr>
          <p:spPr bwMode="auto">
            <a:xfrm rot="10800000" flipH="1">
              <a:off x="392" y="321"/>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4312" name="Line 27">
              <a:extLst>
                <a:ext uri="{FF2B5EF4-FFF2-40B4-BE49-F238E27FC236}">
                  <a16:creationId xmlns:a16="http://schemas.microsoft.com/office/drawing/2014/main" id="{473AF20B-C72E-4AF8-AEB3-4E71A7A896E4}"/>
                </a:ext>
              </a:extLst>
            </p:cNvPr>
            <p:cNvSpPr>
              <a:spLocks noChangeShapeType="1"/>
            </p:cNvSpPr>
            <p:nvPr/>
          </p:nvSpPr>
          <p:spPr bwMode="auto">
            <a:xfrm>
              <a:off x="187" y="1"/>
              <a:ext cx="392"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4313" name="Line 28">
              <a:extLst>
                <a:ext uri="{FF2B5EF4-FFF2-40B4-BE49-F238E27FC236}">
                  <a16:creationId xmlns:a16="http://schemas.microsoft.com/office/drawing/2014/main" id="{B44B2E07-2AAF-4E13-8FCA-3241FC85D705}"/>
                </a:ext>
              </a:extLst>
            </p:cNvPr>
            <p:cNvSpPr>
              <a:spLocks noChangeShapeType="1"/>
            </p:cNvSpPr>
            <p:nvPr/>
          </p:nvSpPr>
          <p:spPr bwMode="auto">
            <a:xfrm>
              <a:off x="580" y="1"/>
              <a:ext cx="1" cy="32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4314" name="Rectangle 29">
              <a:extLst>
                <a:ext uri="{FF2B5EF4-FFF2-40B4-BE49-F238E27FC236}">
                  <a16:creationId xmlns:a16="http://schemas.microsoft.com/office/drawing/2014/main" id="{9667CD51-9B2C-4FB4-85BC-8422876928F2}"/>
                </a:ext>
              </a:extLst>
            </p:cNvPr>
            <p:cNvSpPr>
              <a:spLocks/>
            </p:cNvSpPr>
            <p:nvPr/>
          </p:nvSpPr>
          <p:spPr bwMode="auto">
            <a:xfrm>
              <a:off x="183" y="176"/>
              <a:ext cx="169"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C</a:t>
              </a:r>
            </a:p>
          </p:txBody>
        </p:sp>
      </p:grpSp>
      <p:grpSp>
        <p:nvGrpSpPr>
          <p:cNvPr id="54277" name="Group 30">
            <a:extLst>
              <a:ext uri="{FF2B5EF4-FFF2-40B4-BE49-F238E27FC236}">
                <a16:creationId xmlns:a16="http://schemas.microsoft.com/office/drawing/2014/main" id="{DD191D9E-3CD0-4921-A895-ECA1F23FC7A6}"/>
              </a:ext>
            </a:extLst>
          </p:cNvPr>
          <p:cNvGrpSpPr>
            <a:grpSpLocks/>
          </p:cNvGrpSpPr>
          <p:nvPr/>
        </p:nvGrpSpPr>
        <p:grpSpPr bwMode="auto">
          <a:xfrm>
            <a:off x="8040468" y="5964702"/>
            <a:ext cx="923258" cy="725267"/>
            <a:chOff x="0" y="0"/>
            <a:chExt cx="581" cy="495"/>
          </a:xfrm>
        </p:grpSpPr>
        <p:sp>
          <p:nvSpPr>
            <p:cNvPr id="54301" name="AutoShape 31">
              <a:extLst>
                <a:ext uri="{FF2B5EF4-FFF2-40B4-BE49-F238E27FC236}">
                  <a16:creationId xmlns:a16="http://schemas.microsoft.com/office/drawing/2014/main" id="{70919A32-56A0-441B-8A69-151F60DEDDE3}"/>
                </a:ext>
              </a:extLst>
            </p:cNvPr>
            <p:cNvSpPr>
              <a:spLocks/>
            </p:cNvSpPr>
            <p:nvPr/>
          </p:nvSpPr>
          <p:spPr bwMode="auto">
            <a:xfrm>
              <a:off x="0" y="172"/>
              <a:ext cx="393" cy="322"/>
            </a:xfrm>
            <a:prstGeom prst="roundRect">
              <a:avLst>
                <a:gd name="adj" fmla="val 31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4302" name="Line 32">
              <a:extLst>
                <a:ext uri="{FF2B5EF4-FFF2-40B4-BE49-F238E27FC236}">
                  <a16:creationId xmlns:a16="http://schemas.microsoft.com/office/drawing/2014/main" id="{78E42F19-5C1C-4FD4-A82F-9F9DC4CB3DBE}"/>
                </a:ext>
              </a:extLst>
            </p:cNvPr>
            <p:cNvSpPr>
              <a:spLocks noChangeShapeType="1"/>
            </p:cNvSpPr>
            <p:nvPr/>
          </p:nvSpPr>
          <p:spPr bwMode="auto">
            <a:xfrm rot="10800000" flipH="1">
              <a:off x="0" y="0"/>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4303" name="Line 33">
              <a:extLst>
                <a:ext uri="{FF2B5EF4-FFF2-40B4-BE49-F238E27FC236}">
                  <a16:creationId xmlns:a16="http://schemas.microsoft.com/office/drawing/2014/main" id="{E2FE26F4-CBAE-4FCD-80E1-689378F10C6A}"/>
                </a:ext>
              </a:extLst>
            </p:cNvPr>
            <p:cNvSpPr>
              <a:spLocks noChangeShapeType="1"/>
            </p:cNvSpPr>
            <p:nvPr/>
          </p:nvSpPr>
          <p:spPr bwMode="auto">
            <a:xfrm rot="10800000" flipH="1">
              <a:off x="392" y="0"/>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4304" name="Line 34">
              <a:extLst>
                <a:ext uri="{FF2B5EF4-FFF2-40B4-BE49-F238E27FC236}">
                  <a16:creationId xmlns:a16="http://schemas.microsoft.com/office/drawing/2014/main" id="{EA5FAC8A-23DE-45F7-B4EA-2F4C7C24C399}"/>
                </a:ext>
              </a:extLst>
            </p:cNvPr>
            <p:cNvSpPr>
              <a:spLocks noChangeShapeType="1"/>
            </p:cNvSpPr>
            <p:nvPr/>
          </p:nvSpPr>
          <p:spPr bwMode="auto">
            <a:xfrm rot="10800000" flipH="1">
              <a:off x="392" y="321"/>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4305" name="Line 35">
              <a:extLst>
                <a:ext uri="{FF2B5EF4-FFF2-40B4-BE49-F238E27FC236}">
                  <a16:creationId xmlns:a16="http://schemas.microsoft.com/office/drawing/2014/main" id="{FE4B9B8D-89A8-4996-B6B6-9A5FBF0B0CD2}"/>
                </a:ext>
              </a:extLst>
            </p:cNvPr>
            <p:cNvSpPr>
              <a:spLocks noChangeShapeType="1"/>
            </p:cNvSpPr>
            <p:nvPr/>
          </p:nvSpPr>
          <p:spPr bwMode="auto">
            <a:xfrm>
              <a:off x="184" y="1"/>
              <a:ext cx="392"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4306" name="Line 36">
              <a:extLst>
                <a:ext uri="{FF2B5EF4-FFF2-40B4-BE49-F238E27FC236}">
                  <a16:creationId xmlns:a16="http://schemas.microsoft.com/office/drawing/2014/main" id="{18BD23F0-2345-4445-9393-E0F3A54A035B}"/>
                </a:ext>
              </a:extLst>
            </p:cNvPr>
            <p:cNvSpPr>
              <a:spLocks noChangeShapeType="1"/>
            </p:cNvSpPr>
            <p:nvPr/>
          </p:nvSpPr>
          <p:spPr bwMode="auto">
            <a:xfrm>
              <a:off x="580" y="1"/>
              <a:ext cx="1" cy="32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4307" name="Rectangle 37">
              <a:extLst>
                <a:ext uri="{FF2B5EF4-FFF2-40B4-BE49-F238E27FC236}">
                  <a16:creationId xmlns:a16="http://schemas.microsoft.com/office/drawing/2014/main" id="{8921BBF2-B6F8-4616-A06A-2161D9E046B8}"/>
                </a:ext>
              </a:extLst>
            </p:cNvPr>
            <p:cNvSpPr>
              <a:spLocks/>
            </p:cNvSpPr>
            <p:nvPr/>
          </p:nvSpPr>
          <p:spPr bwMode="auto">
            <a:xfrm>
              <a:off x="182" y="176"/>
              <a:ext cx="168"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D</a:t>
              </a:r>
            </a:p>
          </p:txBody>
        </p:sp>
      </p:grpSp>
      <p:grpSp>
        <p:nvGrpSpPr>
          <p:cNvPr id="54278" name="Group 38">
            <a:extLst>
              <a:ext uri="{FF2B5EF4-FFF2-40B4-BE49-F238E27FC236}">
                <a16:creationId xmlns:a16="http://schemas.microsoft.com/office/drawing/2014/main" id="{91B178C4-19F6-4CEA-B4B2-75FF827F894B}"/>
              </a:ext>
            </a:extLst>
          </p:cNvPr>
          <p:cNvGrpSpPr>
            <a:grpSpLocks/>
          </p:cNvGrpSpPr>
          <p:nvPr/>
        </p:nvGrpSpPr>
        <p:grpSpPr bwMode="auto">
          <a:xfrm>
            <a:off x="5212341" y="6289821"/>
            <a:ext cx="2832295" cy="258429"/>
            <a:chOff x="0" y="0"/>
            <a:chExt cx="1784" cy="176"/>
          </a:xfrm>
        </p:grpSpPr>
        <p:sp>
          <p:nvSpPr>
            <p:cNvPr id="54299" name="Line 39">
              <a:extLst>
                <a:ext uri="{FF2B5EF4-FFF2-40B4-BE49-F238E27FC236}">
                  <a16:creationId xmlns:a16="http://schemas.microsoft.com/office/drawing/2014/main" id="{710A92AA-0857-4854-9346-400A35408968}"/>
                </a:ext>
              </a:extLst>
            </p:cNvPr>
            <p:cNvSpPr>
              <a:spLocks noChangeShapeType="1"/>
            </p:cNvSpPr>
            <p:nvPr/>
          </p:nvSpPr>
          <p:spPr bwMode="auto">
            <a:xfrm>
              <a:off x="1" y="82"/>
              <a:ext cx="1781"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4300" name="Rectangle 40">
              <a:extLst>
                <a:ext uri="{FF2B5EF4-FFF2-40B4-BE49-F238E27FC236}">
                  <a16:creationId xmlns:a16="http://schemas.microsoft.com/office/drawing/2014/main" id="{6D66E137-CBE5-4FF1-908B-6E5E4F25D9BC}"/>
                </a:ext>
              </a:extLst>
            </p:cNvPr>
            <p:cNvSpPr>
              <a:spLocks/>
            </p:cNvSpPr>
            <p:nvPr/>
          </p:nvSpPr>
          <p:spPr bwMode="auto">
            <a:xfrm>
              <a:off x="0" y="0"/>
              <a:ext cx="1784"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100</a:t>
              </a:r>
            </a:p>
            <a:p>
              <a:pPr eaLnBrk="1" hangingPunct="1">
                <a:lnSpc>
                  <a:spcPct val="84000"/>
                </a:lnSpc>
              </a:pPr>
              <a:endPar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endParaRPr>
            </a:p>
          </p:txBody>
        </p:sp>
      </p:grpSp>
      <p:sp>
        <p:nvSpPr>
          <p:cNvPr id="54279" name="Line 41">
            <a:extLst>
              <a:ext uri="{FF2B5EF4-FFF2-40B4-BE49-F238E27FC236}">
                <a16:creationId xmlns:a16="http://schemas.microsoft.com/office/drawing/2014/main" id="{69A0C7FF-C4E2-4F57-9B9F-90C3F3ECEF22}"/>
              </a:ext>
            </a:extLst>
          </p:cNvPr>
          <p:cNvSpPr>
            <a:spLocks noChangeShapeType="1"/>
          </p:cNvSpPr>
          <p:nvPr/>
        </p:nvSpPr>
        <p:spPr bwMode="auto">
          <a:xfrm>
            <a:off x="5443676" y="4680894"/>
            <a:ext cx="2828128" cy="208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sp>
        <p:nvSpPr>
          <p:cNvPr id="54280" name="Line 42">
            <a:extLst>
              <a:ext uri="{FF2B5EF4-FFF2-40B4-BE49-F238E27FC236}">
                <a16:creationId xmlns:a16="http://schemas.microsoft.com/office/drawing/2014/main" id="{D8338A9A-796C-48A9-83B7-E931AC636EE7}"/>
              </a:ext>
            </a:extLst>
          </p:cNvPr>
          <p:cNvSpPr>
            <a:spLocks noChangeShapeType="1"/>
          </p:cNvSpPr>
          <p:nvPr/>
        </p:nvSpPr>
        <p:spPr bwMode="auto">
          <a:xfrm>
            <a:off x="4878886" y="5008100"/>
            <a:ext cx="2083" cy="113792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sp>
        <p:nvSpPr>
          <p:cNvPr id="54281" name="Line 43">
            <a:extLst>
              <a:ext uri="{FF2B5EF4-FFF2-40B4-BE49-F238E27FC236}">
                <a16:creationId xmlns:a16="http://schemas.microsoft.com/office/drawing/2014/main" id="{9EA512FB-483B-438B-A2D8-BF97B4EA45E8}"/>
              </a:ext>
            </a:extLst>
          </p:cNvPr>
          <p:cNvSpPr>
            <a:spLocks noChangeShapeType="1"/>
          </p:cNvSpPr>
          <p:nvPr/>
        </p:nvSpPr>
        <p:spPr bwMode="auto">
          <a:xfrm>
            <a:off x="8513561" y="4933072"/>
            <a:ext cx="2083" cy="117960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grpSp>
        <p:nvGrpSpPr>
          <p:cNvPr id="54282" name="Group 44">
            <a:extLst>
              <a:ext uri="{FF2B5EF4-FFF2-40B4-BE49-F238E27FC236}">
                <a16:creationId xmlns:a16="http://schemas.microsoft.com/office/drawing/2014/main" id="{633C7D30-3A1A-4FEC-9283-16FE47DCA0F0}"/>
              </a:ext>
            </a:extLst>
          </p:cNvPr>
          <p:cNvGrpSpPr>
            <a:grpSpLocks/>
          </p:cNvGrpSpPr>
          <p:nvPr/>
        </p:nvGrpSpPr>
        <p:grpSpPr bwMode="auto">
          <a:xfrm>
            <a:off x="823221" y="4064001"/>
            <a:ext cx="2792697" cy="1871524"/>
            <a:chOff x="0" y="0"/>
            <a:chExt cx="1759" cy="1278"/>
          </a:xfrm>
        </p:grpSpPr>
        <p:sp>
          <p:nvSpPr>
            <p:cNvPr id="54297" name="AutoShape 45">
              <a:extLst>
                <a:ext uri="{FF2B5EF4-FFF2-40B4-BE49-F238E27FC236}">
                  <a16:creationId xmlns:a16="http://schemas.microsoft.com/office/drawing/2014/main" id="{8A7F1F39-D675-42C6-A680-DAE60F5F8042}"/>
                </a:ext>
              </a:extLst>
            </p:cNvPr>
            <p:cNvSpPr>
              <a:spLocks/>
            </p:cNvSpPr>
            <p:nvPr/>
          </p:nvSpPr>
          <p:spPr bwMode="auto">
            <a:xfrm>
              <a:off x="0" y="0"/>
              <a:ext cx="1759" cy="1278"/>
            </a:xfrm>
            <a:prstGeom prst="roundRect">
              <a:avLst>
                <a:gd name="adj" fmla="val 74"/>
              </a:avLst>
            </a:prstGeom>
            <a:noFill/>
            <a:ln w="127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4298" name="Rectangle 46">
              <a:extLst>
                <a:ext uri="{FF2B5EF4-FFF2-40B4-BE49-F238E27FC236}">
                  <a16:creationId xmlns:a16="http://schemas.microsoft.com/office/drawing/2014/main" id="{9712955A-6ED0-4A0F-B35A-A1E62D560941}"/>
                </a:ext>
              </a:extLst>
            </p:cNvPr>
            <p:cNvSpPr>
              <a:spLocks/>
            </p:cNvSpPr>
            <p:nvPr/>
          </p:nvSpPr>
          <p:spPr bwMode="auto">
            <a:xfrm>
              <a:off x="2" y="131"/>
              <a:ext cx="175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888" b="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A's FIB</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 : East</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  C : South</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D : East</a:t>
              </a:r>
            </a:p>
          </p:txBody>
        </p:sp>
      </p:grpSp>
      <p:grpSp>
        <p:nvGrpSpPr>
          <p:cNvPr id="54283" name="Group 47">
            <a:extLst>
              <a:ext uri="{FF2B5EF4-FFF2-40B4-BE49-F238E27FC236}">
                <a16:creationId xmlns:a16="http://schemas.microsoft.com/office/drawing/2014/main" id="{3F556249-B1DE-412D-8546-F74E0BE99A29}"/>
              </a:ext>
            </a:extLst>
          </p:cNvPr>
          <p:cNvGrpSpPr>
            <a:grpSpLocks/>
          </p:cNvGrpSpPr>
          <p:nvPr/>
        </p:nvGrpSpPr>
        <p:grpSpPr bwMode="auto">
          <a:xfrm>
            <a:off x="9059595" y="6354430"/>
            <a:ext cx="2467577" cy="1875692"/>
            <a:chOff x="0" y="0"/>
            <a:chExt cx="1553" cy="1278"/>
          </a:xfrm>
        </p:grpSpPr>
        <p:sp>
          <p:nvSpPr>
            <p:cNvPr id="54295" name="AutoShape 48">
              <a:extLst>
                <a:ext uri="{FF2B5EF4-FFF2-40B4-BE49-F238E27FC236}">
                  <a16:creationId xmlns:a16="http://schemas.microsoft.com/office/drawing/2014/main" id="{59903096-B433-4E66-AD7E-00138FCE7683}"/>
                </a:ext>
              </a:extLst>
            </p:cNvPr>
            <p:cNvSpPr>
              <a:spLocks/>
            </p:cNvSpPr>
            <p:nvPr/>
          </p:nvSpPr>
          <p:spPr bwMode="auto">
            <a:xfrm>
              <a:off x="0" y="0"/>
              <a:ext cx="1551" cy="1278"/>
            </a:xfrm>
            <a:prstGeom prst="roundRect">
              <a:avLst>
                <a:gd name="adj" fmla="val 74"/>
              </a:avLst>
            </a:prstGeom>
            <a:noFill/>
            <a:ln w="127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4296" name="Rectangle 49">
              <a:extLst>
                <a:ext uri="{FF2B5EF4-FFF2-40B4-BE49-F238E27FC236}">
                  <a16:creationId xmlns:a16="http://schemas.microsoft.com/office/drawing/2014/main" id="{60C8D665-83E0-4DAA-8E08-EB5A1E5F481F}"/>
                </a:ext>
              </a:extLst>
            </p:cNvPr>
            <p:cNvSpPr>
              <a:spLocks/>
            </p:cNvSpPr>
            <p:nvPr/>
          </p:nvSpPr>
          <p:spPr bwMode="auto">
            <a:xfrm>
              <a:off x="1" y="131"/>
              <a:ext cx="155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888" b="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D's FIB</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 : North</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 : North</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C : North</a:t>
              </a:r>
            </a:p>
          </p:txBody>
        </p:sp>
      </p:grpSp>
      <p:grpSp>
        <p:nvGrpSpPr>
          <p:cNvPr id="54284" name="Group 50">
            <a:extLst>
              <a:ext uri="{FF2B5EF4-FFF2-40B4-BE49-F238E27FC236}">
                <a16:creationId xmlns:a16="http://schemas.microsoft.com/office/drawing/2014/main" id="{8520A565-5628-4D98-A1AD-2D5DD7CD3609}"/>
              </a:ext>
            </a:extLst>
          </p:cNvPr>
          <p:cNvGrpSpPr>
            <a:grpSpLocks/>
          </p:cNvGrpSpPr>
          <p:nvPr/>
        </p:nvGrpSpPr>
        <p:grpSpPr bwMode="auto">
          <a:xfrm>
            <a:off x="881577" y="6337756"/>
            <a:ext cx="2488418" cy="1873608"/>
            <a:chOff x="0" y="0"/>
            <a:chExt cx="1568" cy="1278"/>
          </a:xfrm>
        </p:grpSpPr>
        <p:sp>
          <p:nvSpPr>
            <p:cNvPr id="54293" name="AutoShape 51">
              <a:extLst>
                <a:ext uri="{FF2B5EF4-FFF2-40B4-BE49-F238E27FC236}">
                  <a16:creationId xmlns:a16="http://schemas.microsoft.com/office/drawing/2014/main" id="{BFD2BF03-D017-4C11-B642-6075FA7E4C87}"/>
                </a:ext>
              </a:extLst>
            </p:cNvPr>
            <p:cNvSpPr>
              <a:spLocks/>
            </p:cNvSpPr>
            <p:nvPr/>
          </p:nvSpPr>
          <p:spPr bwMode="auto">
            <a:xfrm>
              <a:off x="1" y="0"/>
              <a:ext cx="1565" cy="1278"/>
            </a:xfrm>
            <a:prstGeom prst="roundRect">
              <a:avLst>
                <a:gd name="adj" fmla="val 74"/>
              </a:avLst>
            </a:prstGeom>
            <a:noFill/>
            <a:ln w="127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4294" name="Rectangle 52">
              <a:extLst>
                <a:ext uri="{FF2B5EF4-FFF2-40B4-BE49-F238E27FC236}">
                  <a16:creationId xmlns:a16="http://schemas.microsoft.com/office/drawing/2014/main" id="{B8D8FA0C-2787-4568-8093-6CB8A080AB20}"/>
                </a:ext>
              </a:extLst>
            </p:cNvPr>
            <p:cNvSpPr>
              <a:spLocks/>
            </p:cNvSpPr>
            <p:nvPr/>
          </p:nvSpPr>
          <p:spPr bwMode="auto">
            <a:xfrm>
              <a:off x="0" y="131"/>
              <a:ext cx="1568"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888" b="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C's FIB</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 : North</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 : North</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D : North</a:t>
              </a:r>
            </a:p>
          </p:txBody>
        </p:sp>
      </p:grpSp>
      <p:grpSp>
        <p:nvGrpSpPr>
          <p:cNvPr id="54285" name="Group 53">
            <a:extLst>
              <a:ext uri="{FF2B5EF4-FFF2-40B4-BE49-F238E27FC236}">
                <a16:creationId xmlns:a16="http://schemas.microsoft.com/office/drawing/2014/main" id="{D61722DE-4DD5-465B-8009-3222202B8DC2}"/>
              </a:ext>
            </a:extLst>
          </p:cNvPr>
          <p:cNvGrpSpPr>
            <a:grpSpLocks/>
          </p:cNvGrpSpPr>
          <p:nvPr/>
        </p:nvGrpSpPr>
        <p:grpSpPr bwMode="auto">
          <a:xfrm>
            <a:off x="9161715" y="4218224"/>
            <a:ext cx="2319607" cy="1873609"/>
            <a:chOff x="0" y="0"/>
            <a:chExt cx="1460" cy="1278"/>
          </a:xfrm>
        </p:grpSpPr>
        <p:sp>
          <p:nvSpPr>
            <p:cNvPr id="54291" name="AutoShape 54">
              <a:extLst>
                <a:ext uri="{FF2B5EF4-FFF2-40B4-BE49-F238E27FC236}">
                  <a16:creationId xmlns:a16="http://schemas.microsoft.com/office/drawing/2014/main" id="{CCEAF537-49A5-47F2-9A01-8878343A7198}"/>
                </a:ext>
              </a:extLst>
            </p:cNvPr>
            <p:cNvSpPr>
              <a:spLocks/>
            </p:cNvSpPr>
            <p:nvPr/>
          </p:nvSpPr>
          <p:spPr bwMode="auto">
            <a:xfrm>
              <a:off x="0" y="0"/>
              <a:ext cx="1460" cy="1278"/>
            </a:xfrm>
            <a:prstGeom prst="roundRect">
              <a:avLst>
                <a:gd name="adj" fmla="val 74"/>
              </a:avLst>
            </a:prstGeom>
            <a:noFill/>
            <a:ln w="127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4292" name="Rectangle 55">
              <a:extLst>
                <a:ext uri="{FF2B5EF4-FFF2-40B4-BE49-F238E27FC236}">
                  <a16:creationId xmlns:a16="http://schemas.microsoft.com/office/drawing/2014/main" id="{59480AEF-33B4-4DB1-8F7E-B1B65695B3C9}"/>
                </a:ext>
              </a:extLst>
            </p:cNvPr>
            <p:cNvSpPr>
              <a:spLocks/>
            </p:cNvSpPr>
            <p:nvPr/>
          </p:nvSpPr>
          <p:spPr bwMode="auto">
            <a:xfrm>
              <a:off x="2" y="131"/>
              <a:ext cx="1456"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888" b="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B's FIB</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 : West</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C : West</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D : South</a:t>
              </a:r>
            </a:p>
          </p:txBody>
        </p:sp>
      </p:grpSp>
      <p:sp>
        <p:nvSpPr>
          <p:cNvPr id="54286" name="Line 44">
            <a:extLst>
              <a:ext uri="{FF2B5EF4-FFF2-40B4-BE49-F238E27FC236}">
                <a16:creationId xmlns:a16="http://schemas.microsoft.com/office/drawing/2014/main" id="{20BC425C-3005-43F2-A41F-368804357E05}"/>
              </a:ext>
            </a:extLst>
          </p:cNvPr>
          <p:cNvSpPr>
            <a:spLocks noChangeShapeType="1"/>
          </p:cNvSpPr>
          <p:nvPr/>
        </p:nvSpPr>
        <p:spPr bwMode="auto">
          <a:xfrm>
            <a:off x="6544083" y="4464148"/>
            <a:ext cx="598138" cy="418905"/>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sp>
        <p:nvSpPr>
          <p:cNvPr id="54287" name="Line 45">
            <a:extLst>
              <a:ext uri="{FF2B5EF4-FFF2-40B4-BE49-F238E27FC236}">
                <a16:creationId xmlns:a16="http://schemas.microsoft.com/office/drawing/2014/main" id="{516569AC-166E-43E1-AE12-CF71DD8A7D60}"/>
              </a:ext>
            </a:extLst>
          </p:cNvPr>
          <p:cNvSpPr>
            <a:spLocks noChangeShapeType="1"/>
          </p:cNvSpPr>
          <p:nvPr/>
        </p:nvSpPr>
        <p:spPr bwMode="auto">
          <a:xfrm rot="10800000" flipH="1">
            <a:off x="6573259" y="4478737"/>
            <a:ext cx="500185" cy="406399"/>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sp>
        <p:nvSpPr>
          <p:cNvPr id="54288" name="ZoneTexte 55">
            <a:extLst>
              <a:ext uri="{FF2B5EF4-FFF2-40B4-BE49-F238E27FC236}">
                <a16:creationId xmlns:a16="http://schemas.microsoft.com/office/drawing/2014/main" id="{84BECA47-38E1-4C7C-8267-BB89E7F1AB31}"/>
              </a:ext>
            </a:extLst>
          </p:cNvPr>
          <p:cNvSpPr txBox="1">
            <a:spLocks noChangeArrowheads="1"/>
          </p:cNvSpPr>
          <p:nvPr/>
        </p:nvSpPr>
        <p:spPr bwMode="auto">
          <a:xfrm>
            <a:off x="3478368" y="7204744"/>
            <a:ext cx="4622101" cy="154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425" tIns="44212" rIns="88425" bIns="44212" anchor="t">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algn="l" eaLnBrk="1" hangingPunct="1"/>
            <a:r>
              <a:rPr lang="en-GB" altLang="fr-FR" sz="3151">
                <a:latin typeface="Gill Sans"/>
                <a:ea typeface="Heiti SC Light"/>
              </a:rPr>
              <a:t>B not yet aware of failure</a:t>
            </a:r>
          </a:p>
          <a:p>
            <a:pPr algn="l" eaLnBrk="1" hangingPunct="1"/>
            <a:r>
              <a:rPr lang="en-GB" altLang="fr-FR" sz="3151">
                <a:latin typeface="Gill Sans"/>
                <a:ea typeface="Heiti SC Light"/>
              </a:rPr>
              <a:t>A cannot reach B/D</a:t>
            </a:r>
          </a:p>
          <a:p>
            <a:pPr algn="l" eaLnBrk="1" hangingPunct="1"/>
            <a:r>
              <a:rPr lang="en-GB" altLang="fr-FR" sz="3151">
                <a:latin typeface="Gill Sans"/>
                <a:ea typeface="Heiti SC Light"/>
              </a:rPr>
              <a:t>Packets continue to be lost</a:t>
            </a:r>
          </a:p>
        </p:txBody>
      </p:sp>
      <p:sp>
        <p:nvSpPr>
          <p:cNvPr id="54289" name="Line 45">
            <a:extLst>
              <a:ext uri="{FF2B5EF4-FFF2-40B4-BE49-F238E27FC236}">
                <a16:creationId xmlns:a16="http://schemas.microsoft.com/office/drawing/2014/main" id="{B06747F4-42EB-44BB-B14A-7B19A1165657}"/>
              </a:ext>
            </a:extLst>
          </p:cNvPr>
          <p:cNvSpPr>
            <a:spLocks noChangeShapeType="1"/>
          </p:cNvSpPr>
          <p:nvPr/>
        </p:nvSpPr>
        <p:spPr bwMode="auto">
          <a:xfrm rot="10800000" flipH="1">
            <a:off x="2109113" y="4810109"/>
            <a:ext cx="937846" cy="6253"/>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sp>
        <p:nvSpPr>
          <p:cNvPr id="54290" name="Line 45">
            <a:extLst>
              <a:ext uri="{FF2B5EF4-FFF2-40B4-BE49-F238E27FC236}">
                <a16:creationId xmlns:a16="http://schemas.microsoft.com/office/drawing/2014/main" id="{BB4FABC2-0177-409F-A4C7-4FFF7DFF3AF9}"/>
              </a:ext>
            </a:extLst>
          </p:cNvPr>
          <p:cNvSpPr>
            <a:spLocks noChangeShapeType="1"/>
          </p:cNvSpPr>
          <p:nvPr/>
        </p:nvSpPr>
        <p:spPr bwMode="auto">
          <a:xfrm rot="10800000" flipH="1">
            <a:off x="2109113" y="5541629"/>
            <a:ext cx="937846" cy="6252"/>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ChangeArrowheads="1"/>
          </p:cNvSpPr>
          <p:nvPr>
            <p:ph type="title"/>
          </p:nvPr>
        </p:nvSpPr>
        <p:spPr>
          <a:ln/>
        </p:spPr>
        <p:txBody>
          <a:bodyPr/>
          <a:lstStyle/>
          <a:p>
            <a:r>
              <a:rPr lang="en-US"/>
              <a:t>Agenda</a:t>
            </a:r>
          </a:p>
        </p:txBody>
      </p:sp>
      <p:sp>
        <p:nvSpPr>
          <p:cNvPr id="38914" name="Rectangle 2"/>
          <p:cNvSpPr>
            <a:spLocks noGrp="1" noChangeArrowheads="1"/>
          </p:cNvSpPr>
          <p:nvPr>
            <p:ph type="body" idx="1"/>
          </p:nvPr>
        </p:nvSpPr>
        <p:spPr>
          <a:xfrm>
            <a:off x="1270000" y="2768600"/>
            <a:ext cx="10769600" cy="6870700"/>
          </a:xfrm>
          <a:ln/>
        </p:spPr>
        <p:txBody>
          <a:bodyPr/>
          <a:lstStyle/>
          <a:p>
            <a:pPr marL="889000"/>
            <a:r>
              <a:rPr lang="en-US"/>
              <a:t>Routing protocols</a:t>
            </a:r>
          </a:p>
          <a:p>
            <a:pPr marL="1333500" lvl="1"/>
            <a:r>
              <a:rPr lang="en-US">
                <a:solidFill>
                  <a:srgbClr val="FF0000"/>
                </a:solidFill>
              </a:rPr>
              <a:t>Distance Vector routing</a:t>
            </a:r>
          </a:p>
          <a:p>
            <a:pPr marL="1333500" lvl="1"/>
            <a:r>
              <a:rPr lang="en-US"/>
              <a:t>Link state routing</a:t>
            </a:r>
          </a:p>
          <a:p>
            <a:pPr marL="889000"/>
            <a:r>
              <a:rPr lang="en-US"/>
              <a:t>Routing in IP networks</a:t>
            </a:r>
          </a:p>
          <a:p>
            <a:pPr marL="889000"/>
            <a:r>
              <a:rPr lang="en-US"/>
              <a:t>Interdomain routing</a:t>
            </a:r>
          </a:p>
        </p:txBody>
      </p:sp>
    </p:spTree>
  </p:cSld>
  <p:clrMapOvr>
    <a:masterClrMapping/>
  </p:clrMapOvr>
  <p:transition advTm="159"/>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D1DC3A-8121-435D-8427-884C5A9030B6}"/>
              </a:ext>
            </a:extLst>
          </p:cNvPr>
          <p:cNvSpPr>
            <a:spLocks noGrp="1"/>
          </p:cNvSpPr>
          <p:nvPr>
            <p:ph type="title"/>
          </p:nvPr>
        </p:nvSpPr>
        <p:spPr>
          <a:xfrm>
            <a:off x="345383" y="610643"/>
            <a:ext cx="11390200" cy="2250831"/>
          </a:xfrm>
        </p:spPr>
        <p:txBody>
          <a:bodyPr/>
          <a:lstStyle/>
          <a:p>
            <a:pPr eaLnBrk="1" hangingPunct="1">
              <a:defRPr/>
            </a:pPr>
            <a:r>
              <a:rPr lang="en-GB" sz="7089"/>
              <a:t>A recomputes Dijkstra</a:t>
            </a:r>
            <a:br>
              <a:rPr lang="en-GB" sz="7089"/>
            </a:br>
            <a:r>
              <a:rPr lang="en-GB" sz="7089"/>
              <a:t>and sends its LSP</a:t>
            </a:r>
          </a:p>
        </p:txBody>
      </p:sp>
      <p:grpSp>
        <p:nvGrpSpPr>
          <p:cNvPr id="55298" name="Group 6">
            <a:extLst>
              <a:ext uri="{FF2B5EF4-FFF2-40B4-BE49-F238E27FC236}">
                <a16:creationId xmlns:a16="http://schemas.microsoft.com/office/drawing/2014/main" id="{9B5CB38B-140D-4507-9676-C01B397227B2}"/>
              </a:ext>
            </a:extLst>
          </p:cNvPr>
          <p:cNvGrpSpPr>
            <a:grpSpLocks/>
          </p:cNvGrpSpPr>
          <p:nvPr/>
        </p:nvGrpSpPr>
        <p:grpSpPr bwMode="auto">
          <a:xfrm>
            <a:off x="4630877" y="4278664"/>
            <a:ext cx="923258" cy="725267"/>
            <a:chOff x="0" y="0"/>
            <a:chExt cx="582" cy="495"/>
          </a:xfrm>
        </p:grpSpPr>
        <p:sp>
          <p:nvSpPr>
            <p:cNvPr id="55348" name="AutoShape 7">
              <a:extLst>
                <a:ext uri="{FF2B5EF4-FFF2-40B4-BE49-F238E27FC236}">
                  <a16:creationId xmlns:a16="http://schemas.microsoft.com/office/drawing/2014/main" id="{09403E62-01CF-4781-83F4-3682397B88C5}"/>
                </a:ext>
              </a:extLst>
            </p:cNvPr>
            <p:cNvSpPr>
              <a:spLocks/>
            </p:cNvSpPr>
            <p:nvPr/>
          </p:nvSpPr>
          <p:spPr bwMode="auto">
            <a:xfrm>
              <a:off x="0" y="172"/>
              <a:ext cx="393" cy="322"/>
            </a:xfrm>
            <a:prstGeom prst="roundRect">
              <a:avLst>
                <a:gd name="adj" fmla="val 31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5349" name="Line 8">
              <a:extLst>
                <a:ext uri="{FF2B5EF4-FFF2-40B4-BE49-F238E27FC236}">
                  <a16:creationId xmlns:a16="http://schemas.microsoft.com/office/drawing/2014/main" id="{D0125FC1-D82C-4A3D-AD59-BC60D3293B95}"/>
                </a:ext>
              </a:extLst>
            </p:cNvPr>
            <p:cNvSpPr>
              <a:spLocks noChangeShapeType="1"/>
            </p:cNvSpPr>
            <p:nvPr/>
          </p:nvSpPr>
          <p:spPr bwMode="auto">
            <a:xfrm rot="10800000" flipH="1">
              <a:off x="0" y="0"/>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5350" name="Line 9">
              <a:extLst>
                <a:ext uri="{FF2B5EF4-FFF2-40B4-BE49-F238E27FC236}">
                  <a16:creationId xmlns:a16="http://schemas.microsoft.com/office/drawing/2014/main" id="{436AF56A-905F-4C4D-9970-2BB2C9B380D8}"/>
                </a:ext>
              </a:extLst>
            </p:cNvPr>
            <p:cNvSpPr>
              <a:spLocks noChangeShapeType="1"/>
            </p:cNvSpPr>
            <p:nvPr/>
          </p:nvSpPr>
          <p:spPr bwMode="auto">
            <a:xfrm rot="10800000" flipH="1">
              <a:off x="392" y="0"/>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5351" name="Line 10">
              <a:extLst>
                <a:ext uri="{FF2B5EF4-FFF2-40B4-BE49-F238E27FC236}">
                  <a16:creationId xmlns:a16="http://schemas.microsoft.com/office/drawing/2014/main" id="{C7D934C6-056C-4A41-8B2D-7786418EB473}"/>
                </a:ext>
              </a:extLst>
            </p:cNvPr>
            <p:cNvSpPr>
              <a:spLocks noChangeShapeType="1"/>
            </p:cNvSpPr>
            <p:nvPr/>
          </p:nvSpPr>
          <p:spPr bwMode="auto">
            <a:xfrm rot="10800000" flipH="1">
              <a:off x="392" y="321"/>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5352" name="Line 11">
              <a:extLst>
                <a:ext uri="{FF2B5EF4-FFF2-40B4-BE49-F238E27FC236}">
                  <a16:creationId xmlns:a16="http://schemas.microsoft.com/office/drawing/2014/main" id="{B9B6C406-0D0E-41FE-966B-6D0666B1027F}"/>
                </a:ext>
              </a:extLst>
            </p:cNvPr>
            <p:cNvSpPr>
              <a:spLocks noChangeShapeType="1"/>
            </p:cNvSpPr>
            <p:nvPr/>
          </p:nvSpPr>
          <p:spPr bwMode="auto">
            <a:xfrm>
              <a:off x="187" y="2"/>
              <a:ext cx="392"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5353" name="Line 12">
              <a:extLst>
                <a:ext uri="{FF2B5EF4-FFF2-40B4-BE49-F238E27FC236}">
                  <a16:creationId xmlns:a16="http://schemas.microsoft.com/office/drawing/2014/main" id="{BB2E8B08-82D4-4FCB-9042-D13E5EF1081D}"/>
                </a:ext>
              </a:extLst>
            </p:cNvPr>
            <p:cNvSpPr>
              <a:spLocks noChangeShapeType="1"/>
            </p:cNvSpPr>
            <p:nvPr/>
          </p:nvSpPr>
          <p:spPr bwMode="auto">
            <a:xfrm>
              <a:off x="580" y="2"/>
              <a:ext cx="2" cy="32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5354" name="Rectangle 13">
              <a:extLst>
                <a:ext uri="{FF2B5EF4-FFF2-40B4-BE49-F238E27FC236}">
                  <a16:creationId xmlns:a16="http://schemas.microsoft.com/office/drawing/2014/main" id="{EB7F3CFC-1F08-4D18-8751-8CC49082D464}"/>
                </a:ext>
              </a:extLst>
            </p:cNvPr>
            <p:cNvSpPr>
              <a:spLocks/>
            </p:cNvSpPr>
            <p:nvPr/>
          </p:nvSpPr>
          <p:spPr bwMode="auto">
            <a:xfrm>
              <a:off x="189" y="176"/>
              <a:ext cx="156"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888">
                  <a:solidFill>
                    <a:srgbClr val="0000FF"/>
                  </a:solidFill>
                  <a:latin typeface="Helvetica" panose="020B0604020202020204" pitchFamily="34" charset="0"/>
                  <a:ea typeface="ＭＳ Ｐゴシック" panose="020B0600070205080204" pitchFamily="34" charset="-128"/>
                  <a:sym typeface="Helvetica" panose="020B0604020202020204" pitchFamily="34" charset="0"/>
                </a:rPr>
                <a:t>A</a:t>
              </a:r>
            </a:p>
          </p:txBody>
        </p:sp>
      </p:grpSp>
      <p:grpSp>
        <p:nvGrpSpPr>
          <p:cNvPr id="55299" name="Group 14">
            <a:extLst>
              <a:ext uri="{FF2B5EF4-FFF2-40B4-BE49-F238E27FC236}">
                <a16:creationId xmlns:a16="http://schemas.microsoft.com/office/drawing/2014/main" id="{19B0CBB2-0FCA-41FC-A592-58B899B3B7D3}"/>
              </a:ext>
            </a:extLst>
          </p:cNvPr>
          <p:cNvGrpSpPr>
            <a:grpSpLocks/>
          </p:cNvGrpSpPr>
          <p:nvPr/>
        </p:nvGrpSpPr>
        <p:grpSpPr bwMode="auto">
          <a:xfrm>
            <a:off x="8267636" y="4203636"/>
            <a:ext cx="921173" cy="727352"/>
            <a:chOff x="0" y="0"/>
            <a:chExt cx="580" cy="495"/>
          </a:xfrm>
        </p:grpSpPr>
        <p:sp>
          <p:nvSpPr>
            <p:cNvPr id="55341" name="AutoShape 15">
              <a:extLst>
                <a:ext uri="{FF2B5EF4-FFF2-40B4-BE49-F238E27FC236}">
                  <a16:creationId xmlns:a16="http://schemas.microsoft.com/office/drawing/2014/main" id="{D5E255C4-FA75-4CD5-B55B-591890DFDFEC}"/>
                </a:ext>
              </a:extLst>
            </p:cNvPr>
            <p:cNvSpPr>
              <a:spLocks/>
            </p:cNvSpPr>
            <p:nvPr/>
          </p:nvSpPr>
          <p:spPr bwMode="auto">
            <a:xfrm>
              <a:off x="0" y="173"/>
              <a:ext cx="393" cy="321"/>
            </a:xfrm>
            <a:prstGeom prst="roundRect">
              <a:avLst>
                <a:gd name="adj" fmla="val 31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5342" name="Line 16">
              <a:extLst>
                <a:ext uri="{FF2B5EF4-FFF2-40B4-BE49-F238E27FC236}">
                  <a16:creationId xmlns:a16="http://schemas.microsoft.com/office/drawing/2014/main" id="{5490F611-15FA-4758-A5FD-022E0D4FE905}"/>
                </a:ext>
              </a:extLst>
            </p:cNvPr>
            <p:cNvSpPr>
              <a:spLocks noChangeShapeType="1"/>
            </p:cNvSpPr>
            <p:nvPr/>
          </p:nvSpPr>
          <p:spPr bwMode="auto">
            <a:xfrm rot="10800000" flipH="1">
              <a:off x="0" y="0"/>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5343" name="Line 17">
              <a:extLst>
                <a:ext uri="{FF2B5EF4-FFF2-40B4-BE49-F238E27FC236}">
                  <a16:creationId xmlns:a16="http://schemas.microsoft.com/office/drawing/2014/main" id="{506132F6-6F70-4F38-A213-6349CEA8E575}"/>
                </a:ext>
              </a:extLst>
            </p:cNvPr>
            <p:cNvSpPr>
              <a:spLocks noChangeShapeType="1"/>
            </p:cNvSpPr>
            <p:nvPr/>
          </p:nvSpPr>
          <p:spPr bwMode="auto">
            <a:xfrm rot="10800000" flipH="1">
              <a:off x="392" y="0"/>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5344" name="Line 18">
              <a:extLst>
                <a:ext uri="{FF2B5EF4-FFF2-40B4-BE49-F238E27FC236}">
                  <a16:creationId xmlns:a16="http://schemas.microsoft.com/office/drawing/2014/main" id="{0D896308-8C1B-4B65-803F-154346492547}"/>
                </a:ext>
              </a:extLst>
            </p:cNvPr>
            <p:cNvSpPr>
              <a:spLocks noChangeShapeType="1"/>
            </p:cNvSpPr>
            <p:nvPr/>
          </p:nvSpPr>
          <p:spPr bwMode="auto">
            <a:xfrm rot="10800000" flipH="1">
              <a:off x="392" y="321"/>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5345" name="Line 19">
              <a:extLst>
                <a:ext uri="{FF2B5EF4-FFF2-40B4-BE49-F238E27FC236}">
                  <a16:creationId xmlns:a16="http://schemas.microsoft.com/office/drawing/2014/main" id="{9F7680E6-48FC-4B6F-B2C7-1F9767473109}"/>
                </a:ext>
              </a:extLst>
            </p:cNvPr>
            <p:cNvSpPr>
              <a:spLocks noChangeShapeType="1"/>
            </p:cNvSpPr>
            <p:nvPr/>
          </p:nvSpPr>
          <p:spPr bwMode="auto">
            <a:xfrm>
              <a:off x="187" y="1"/>
              <a:ext cx="392"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5346" name="Line 20">
              <a:extLst>
                <a:ext uri="{FF2B5EF4-FFF2-40B4-BE49-F238E27FC236}">
                  <a16:creationId xmlns:a16="http://schemas.microsoft.com/office/drawing/2014/main" id="{107071DE-24F3-4441-B8D0-E6934CC13A20}"/>
                </a:ext>
              </a:extLst>
            </p:cNvPr>
            <p:cNvSpPr>
              <a:spLocks noChangeShapeType="1"/>
            </p:cNvSpPr>
            <p:nvPr/>
          </p:nvSpPr>
          <p:spPr bwMode="auto">
            <a:xfrm>
              <a:off x="579" y="1"/>
              <a:ext cx="1" cy="32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5347" name="Rectangle 21">
              <a:extLst>
                <a:ext uri="{FF2B5EF4-FFF2-40B4-BE49-F238E27FC236}">
                  <a16:creationId xmlns:a16="http://schemas.microsoft.com/office/drawing/2014/main" id="{B77868B1-32D2-4685-AAC1-18687240A0EB}"/>
                </a:ext>
              </a:extLst>
            </p:cNvPr>
            <p:cNvSpPr>
              <a:spLocks/>
            </p:cNvSpPr>
            <p:nvPr/>
          </p:nvSpPr>
          <p:spPr bwMode="auto">
            <a:xfrm>
              <a:off x="190" y="175"/>
              <a:ext cx="155"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888">
                  <a:solidFill>
                    <a:srgbClr val="008000"/>
                  </a:solidFill>
                  <a:latin typeface="Helvetica" panose="020B0604020202020204" pitchFamily="34" charset="0"/>
                  <a:ea typeface="ＭＳ Ｐゴシック" panose="020B0600070205080204" pitchFamily="34" charset="-128"/>
                  <a:sym typeface="Helvetica" panose="020B0604020202020204" pitchFamily="34" charset="0"/>
                </a:rPr>
                <a:t>B</a:t>
              </a:r>
            </a:p>
          </p:txBody>
        </p:sp>
      </p:grpSp>
      <p:grpSp>
        <p:nvGrpSpPr>
          <p:cNvPr id="55300" name="Group 22">
            <a:extLst>
              <a:ext uri="{FF2B5EF4-FFF2-40B4-BE49-F238E27FC236}">
                <a16:creationId xmlns:a16="http://schemas.microsoft.com/office/drawing/2014/main" id="{B97B5090-5C5D-42BC-A2B3-BAB7EF64A5D8}"/>
              </a:ext>
            </a:extLst>
          </p:cNvPr>
          <p:cNvGrpSpPr>
            <a:grpSpLocks/>
          </p:cNvGrpSpPr>
          <p:nvPr/>
        </p:nvGrpSpPr>
        <p:grpSpPr bwMode="auto">
          <a:xfrm>
            <a:off x="4518335" y="5964702"/>
            <a:ext cx="921173" cy="725267"/>
            <a:chOff x="0" y="0"/>
            <a:chExt cx="581" cy="495"/>
          </a:xfrm>
        </p:grpSpPr>
        <p:sp>
          <p:nvSpPr>
            <p:cNvPr id="55334" name="AutoShape 23">
              <a:extLst>
                <a:ext uri="{FF2B5EF4-FFF2-40B4-BE49-F238E27FC236}">
                  <a16:creationId xmlns:a16="http://schemas.microsoft.com/office/drawing/2014/main" id="{C964576A-FB65-4622-A167-E238402E8EBB}"/>
                </a:ext>
              </a:extLst>
            </p:cNvPr>
            <p:cNvSpPr>
              <a:spLocks/>
            </p:cNvSpPr>
            <p:nvPr/>
          </p:nvSpPr>
          <p:spPr bwMode="auto">
            <a:xfrm>
              <a:off x="0" y="172"/>
              <a:ext cx="393" cy="322"/>
            </a:xfrm>
            <a:prstGeom prst="roundRect">
              <a:avLst>
                <a:gd name="adj" fmla="val 31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5335" name="Line 24">
              <a:extLst>
                <a:ext uri="{FF2B5EF4-FFF2-40B4-BE49-F238E27FC236}">
                  <a16:creationId xmlns:a16="http://schemas.microsoft.com/office/drawing/2014/main" id="{15184AA3-3DF9-4D79-BCF1-152E8A8C8148}"/>
                </a:ext>
              </a:extLst>
            </p:cNvPr>
            <p:cNvSpPr>
              <a:spLocks noChangeShapeType="1"/>
            </p:cNvSpPr>
            <p:nvPr/>
          </p:nvSpPr>
          <p:spPr bwMode="auto">
            <a:xfrm rot="10800000" flipH="1">
              <a:off x="0" y="0"/>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5336" name="Line 25">
              <a:extLst>
                <a:ext uri="{FF2B5EF4-FFF2-40B4-BE49-F238E27FC236}">
                  <a16:creationId xmlns:a16="http://schemas.microsoft.com/office/drawing/2014/main" id="{94CB1BEB-7703-4E0C-88AA-0663AABBC0DC}"/>
                </a:ext>
              </a:extLst>
            </p:cNvPr>
            <p:cNvSpPr>
              <a:spLocks noChangeShapeType="1"/>
            </p:cNvSpPr>
            <p:nvPr/>
          </p:nvSpPr>
          <p:spPr bwMode="auto">
            <a:xfrm rot="10800000" flipH="1">
              <a:off x="392" y="0"/>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5337" name="Line 26">
              <a:extLst>
                <a:ext uri="{FF2B5EF4-FFF2-40B4-BE49-F238E27FC236}">
                  <a16:creationId xmlns:a16="http://schemas.microsoft.com/office/drawing/2014/main" id="{6B936336-925F-4CE5-B403-73BD73056AFC}"/>
                </a:ext>
              </a:extLst>
            </p:cNvPr>
            <p:cNvSpPr>
              <a:spLocks noChangeShapeType="1"/>
            </p:cNvSpPr>
            <p:nvPr/>
          </p:nvSpPr>
          <p:spPr bwMode="auto">
            <a:xfrm rot="10800000" flipH="1">
              <a:off x="392" y="321"/>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5338" name="Line 27">
              <a:extLst>
                <a:ext uri="{FF2B5EF4-FFF2-40B4-BE49-F238E27FC236}">
                  <a16:creationId xmlns:a16="http://schemas.microsoft.com/office/drawing/2014/main" id="{7B7EE30A-454F-40F9-A194-110440E5CA7A}"/>
                </a:ext>
              </a:extLst>
            </p:cNvPr>
            <p:cNvSpPr>
              <a:spLocks noChangeShapeType="1"/>
            </p:cNvSpPr>
            <p:nvPr/>
          </p:nvSpPr>
          <p:spPr bwMode="auto">
            <a:xfrm>
              <a:off x="187" y="1"/>
              <a:ext cx="392"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5339" name="Line 28">
              <a:extLst>
                <a:ext uri="{FF2B5EF4-FFF2-40B4-BE49-F238E27FC236}">
                  <a16:creationId xmlns:a16="http://schemas.microsoft.com/office/drawing/2014/main" id="{210E1114-9ABA-4D0C-9424-C95B5E7FB870}"/>
                </a:ext>
              </a:extLst>
            </p:cNvPr>
            <p:cNvSpPr>
              <a:spLocks noChangeShapeType="1"/>
            </p:cNvSpPr>
            <p:nvPr/>
          </p:nvSpPr>
          <p:spPr bwMode="auto">
            <a:xfrm>
              <a:off x="580" y="1"/>
              <a:ext cx="1" cy="32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5340" name="Rectangle 29">
              <a:extLst>
                <a:ext uri="{FF2B5EF4-FFF2-40B4-BE49-F238E27FC236}">
                  <a16:creationId xmlns:a16="http://schemas.microsoft.com/office/drawing/2014/main" id="{7D270682-3199-4989-B2A9-78A5ED809CF1}"/>
                </a:ext>
              </a:extLst>
            </p:cNvPr>
            <p:cNvSpPr>
              <a:spLocks/>
            </p:cNvSpPr>
            <p:nvPr/>
          </p:nvSpPr>
          <p:spPr bwMode="auto">
            <a:xfrm>
              <a:off x="183" y="176"/>
              <a:ext cx="169"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C</a:t>
              </a:r>
            </a:p>
          </p:txBody>
        </p:sp>
      </p:grpSp>
      <p:grpSp>
        <p:nvGrpSpPr>
          <p:cNvPr id="55301" name="Group 30">
            <a:extLst>
              <a:ext uri="{FF2B5EF4-FFF2-40B4-BE49-F238E27FC236}">
                <a16:creationId xmlns:a16="http://schemas.microsoft.com/office/drawing/2014/main" id="{90CAB216-BBC5-4D6F-A62D-B7F67414F01B}"/>
              </a:ext>
            </a:extLst>
          </p:cNvPr>
          <p:cNvGrpSpPr>
            <a:grpSpLocks/>
          </p:cNvGrpSpPr>
          <p:nvPr/>
        </p:nvGrpSpPr>
        <p:grpSpPr bwMode="auto">
          <a:xfrm>
            <a:off x="8040468" y="5964702"/>
            <a:ext cx="923258" cy="725267"/>
            <a:chOff x="0" y="0"/>
            <a:chExt cx="581" cy="495"/>
          </a:xfrm>
        </p:grpSpPr>
        <p:sp>
          <p:nvSpPr>
            <p:cNvPr id="55327" name="AutoShape 31">
              <a:extLst>
                <a:ext uri="{FF2B5EF4-FFF2-40B4-BE49-F238E27FC236}">
                  <a16:creationId xmlns:a16="http://schemas.microsoft.com/office/drawing/2014/main" id="{13DFA4F2-643B-45DE-8D41-C332E6F39160}"/>
                </a:ext>
              </a:extLst>
            </p:cNvPr>
            <p:cNvSpPr>
              <a:spLocks/>
            </p:cNvSpPr>
            <p:nvPr/>
          </p:nvSpPr>
          <p:spPr bwMode="auto">
            <a:xfrm>
              <a:off x="0" y="172"/>
              <a:ext cx="393" cy="322"/>
            </a:xfrm>
            <a:prstGeom prst="roundRect">
              <a:avLst>
                <a:gd name="adj" fmla="val 31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5328" name="Line 32">
              <a:extLst>
                <a:ext uri="{FF2B5EF4-FFF2-40B4-BE49-F238E27FC236}">
                  <a16:creationId xmlns:a16="http://schemas.microsoft.com/office/drawing/2014/main" id="{E4880B65-959D-41E6-85C7-12B027A1E99C}"/>
                </a:ext>
              </a:extLst>
            </p:cNvPr>
            <p:cNvSpPr>
              <a:spLocks noChangeShapeType="1"/>
            </p:cNvSpPr>
            <p:nvPr/>
          </p:nvSpPr>
          <p:spPr bwMode="auto">
            <a:xfrm rot="10800000" flipH="1">
              <a:off x="0" y="0"/>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5329" name="Line 33">
              <a:extLst>
                <a:ext uri="{FF2B5EF4-FFF2-40B4-BE49-F238E27FC236}">
                  <a16:creationId xmlns:a16="http://schemas.microsoft.com/office/drawing/2014/main" id="{6BD16D19-07C2-40D7-A54D-5BCF08498974}"/>
                </a:ext>
              </a:extLst>
            </p:cNvPr>
            <p:cNvSpPr>
              <a:spLocks noChangeShapeType="1"/>
            </p:cNvSpPr>
            <p:nvPr/>
          </p:nvSpPr>
          <p:spPr bwMode="auto">
            <a:xfrm rot="10800000" flipH="1">
              <a:off x="392" y="0"/>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5330" name="Line 34">
              <a:extLst>
                <a:ext uri="{FF2B5EF4-FFF2-40B4-BE49-F238E27FC236}">
                  <a16:creationId xmlns:a16="http://schemas.microsoft.com/office/drawing/2014/main" id="{B97A4919-05CB-424C-80FD-B98FC54A49BE}"/>
                </a:ext>
              </a:extLst>
            </p:cNvPr>
            <p:cNvSpPr>
              <a:spLocks noChangeShapeType="1"/>
            </p:cNvSpPr>
            <p:nvPr/>
          </p:nvSpPr>
          <p:spPr bwMode="auto">
            <a:xfrm rot="10800000" flipH="1">
              <a:off x="392" y="321"/>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5331" name="Line 35">
              <a:extLst>
                <a:ext uri="{FF2B5EF4-FFF2-40B4-BE49-F238E27FC236}">
                  <a16:creationId xmlns:a16="http://schemas.microsoft.com/office/drawing/2014/main" id="{CADCD64A-D0CA-493A-9EA8-B38177F75C5E}"/>
                </a:ext>
              </a:extLst>
            </p:cNvPr>
            <p:cNvSpPr>
              <a:spLocks noChangeShapeType="1"/>
            </p:cNvSpPr>
            <p:nvPr/>
          </p:nvSpPr>
          <p:spPr bwMode="auto">
            <a:xfrm>
              <a:off x="184" y="1"/>
              <a:ext cx="392"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5332" name="Line 36">
              <a:extLst>
                <a:ext uri="{FF2B5EF4-FFF2-40B4-BE49-F238E27FC236}">
                  <a16:creationId xmlns:a16="http://schemas.microsoft.com/office/drawing/2014/main" id="{E217675A-34DB-4BCD-B84A-9E4348600771}"/>
                </a:ext>
              </a:extLst>
            </p:cNvPr>
            <p:cNvSpPr>
              <a:spLocks noChangeShapeType="1"/>
            </p:cNvSpPr>
            <p:nvPr/>
          </p:nvSpPr>
          <p:spPr bwMode="auto">
            <a:xfrm>
              <a:off x="580" y="1"/>
              <a:ext cx="1" cy="32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5333" name="Rectangle 37">
              <a:extLst>
                <a:ext uri="{FF2B5EF4-FFF2-40B4-BE49-F238E27FC236}">
                  <a16:creationId xmlns:a16="http://schemas.microsoft.com/office/drawing/2014/main" id="{CEA7D1B0-FF39-4145-A32D-9BDBB96EA508}"/>
                </a:ext>
              </a:extLst>
            </p:cNvPr>
            <p:cNvSpPr>
              <a:spLocks/>
            </p:cNvSpPr>
            <p:nvPr/>
          </p:nvSpPr>
          <p:spPr bwMode="auto">
            <a:xfrm>
              <a:off x="182" y="176"/>
              <a:ext cx="168"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D</a:t>
              </a:r>
            </a:p>
          </p:txBody>
        </p:sp>
      </p:grpSp>
      <p:grpSp>
        <p:nvGrpSpPr>
          <p:cNvPr id="55302" name="Group 38">
            <a:extLst>
              <a:ext uri="{FF2B5EF4-FFF2-40B4-BE49-F238E27FC236}">
                <a16:creationId xmlns:a16="http://schemas.microsoft.com/office/drawing/2014/main" id="{296C9479-A07B-4092-8631-13DE3B6D3F98}"/>
              </a:ext>
            </a:extLst>
          </p:cNvPr>
          <p:cNvGrpSpPr>
            <a:grpSpLocks/>
          </p:cNvGrpSpPr>
          <p:nvPr/>
        </p:nvGrpSpPr>
        <p:grpSpPr bwMode="auto">
          <a:xfrm>
            <a:off x="5212341" y="6289821"/>
            <a:ext cx="2832295" cy="258429"/>
            <a:chOff x="0" y="0"/>
            <a:chExt cx="1784" cy="176"/>
          </a:xfrm>
        </p:grpSpPr>
        <p:sp>
          <p:nvSpPr>
            <p:cNvPr id="55325" name="Line 39">
              <a:extLst>
                <a:ext uri="{FF2B5EF4-FFF2-40B4-BE49-F238E27FC236}">
                  <a16:creationId xmlns:a16="http://schemas.microsoft.com/office/drawing/2014/main" id="{8F61AA5B-8946-4602-96C6-66E443C1ACF5}"/>
                </a:ext>
              </a:extLst>
            </p:cNvPr>
            <p:cNvSpPr>
              <a:spLocks noChangeShapeType="1"/>
            </p:cNvSpPr>
            <p:nvPr/>
          </p:nvSpPr>
          <p:spPr bwMode="auto">
            <a:xfrm>
              <a:off x="1" y="82"/>
              <a:ext cx="1781"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5326" name="Rectangle 40">
              <a:extLst>
                <a:ext uri="{FF2B5EF4-FFF2-40B4-BE49-F238E27FC236}">
                  <a16:creationId xmlns:a16="http://schemas.microsoft.com/office/drawing/2014/main" id="{F94A86E8-6667-4BA2-8F68-D70E8B4C234A}"/>
                </a:ext>
              </a:extLst>
            </p:cNvPr>
            <p:cNvSpPr>
              <a:spLocks/>
            </p:cNvSpPr>
            <p:nvPr/>
          </p:nvSpPr>
          <p:spPr bwMode="auto">
            <a:xfrm>
              <a:off x="0" y="0"/>
              <a:ext cx="1784"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100</a:t>
              </a:r>
            </a:p>
            <a:p>
              <a:pPr eaLnBrk="1" hangingPunct="1">
                <a:lnSpc>
                  <a:spcPct val="84000"/>
                </a:lnSpc>
              </a:pPr>
              <a:endPar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endParaRPr>
            </a:p>
          </p:txBody>
        </p:sp>
      </p:grpSp>
      <p:sp>
        <p:nvSpPr>
          <p:cNvPr id="55303" name="Line 41">
            <a:extLst>
              <a:ext uri="{FF2B5EF4-FFF2-40B4-BE49-F238E27FC236}">
                <a16:creationId xmlns:a16="http://schemas.microsoft.com/office/drawing/2014/main" id="{9B32C89B-646A-4217-941C-5AEEA7F9414D}"/>
              </a:ext>
            </a:extLst>
          </p:cNvPr>
          <p:cNvSpPr>
            <a:spLocks noChangeShapeType="1"/>
          </p:cNvSpPr>
          <p:nvPr/>
        </p:nvSpPr>
        <p:spPr bwMode="auto">
          <a:xfrm>
            <a:off x="5443676" y="4680894"/>
            <a:ext cx="2828128" cy="208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sp>
        <p:nvSpPr>
          <p:cNvPr id="55304" name="Line 42">
            <a:extLst>
              <a:ext uri="{FF2B5EF4-FFF2-40B4-BE49-F238E27FC236}">
                <a16:creationId xmlns:a16="http://schemas.microsoft.com/office/drawing/2014/main" id="{89F0CC30-D1AD-4CC5-A309-FF009D179C80}"/>
              </a:ext>
            </a:extLst>
          </p:cNvPr>
          <p:cNvSpPr>
            <a:spLocks noChangeShapeType="1"/>
          </p:cNvSpPr>
          <p:nvPr/>
        </p:nvSpPr>
        <p:spPr bwMode="auto">
          <a:xfrm>
            <a:off x="4878886" y="5008100"/>
            <a:ext cx="2083" cy="113792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sp>
        <p:nvSpPr>
          <p:cNvPr id="55305" name="Line 43">
            <a:extLst>
              <a:ext uri="{FF2B5EF4-FFF2-40B4-BE49-F238E27FC236}">
                <a16:creationId xmlns:a16="http://schemas.microsoft.com/office/drawing/2014/main" id="{355A4C93-48FE-4FEB-A64C-B92FB9AF7353}"/>
              </a:ext>
            </a:extLst>
          </p:cNvPr>
          <p:cNvSpPr>
            <a:spLocks noChangeShapeType="1"/>
          </p:cNvSpPr>
          <p:nvPr/>
        </p:nvSpPr>
        <p:spPr bwMode="auto">
          <a:xfrm>
            <a:off x="8513561" y="4933072"/>
            <a:ext cx="2083" cy="117960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grpSp>
        <p:nvGrpSpPr>
          <p:cNvPr id="55306" name="Group 44">
            <a:extLst>
              <a:ext uri="{FF2B5EF4-FFF2-40B4-BE49-F238E27FC236}">
                <a16:creationId xmlns:a16="http://schemas.microsoft.com/office/drawing/2014/main" id="{AA98C645-D03A-480E-A476-136BCBC306E5}"/>
              </a:ext>
            </a:extLst>
          </p:cNvPr>
          <p:cNvGrpSpPr>
            <a:grpSpLocks/>
          </p:cNvGrpSpPr>
          <p:nvPr/>
        </p:nvGrpSpPr>
        <p:grpSpPr bwMode="auto">
          <a:xfrm>
            <a:off x="823221" y="4064001"/>
            <a:ext cx="2792697" cy="1871524"/>
            <a:chOff x="0" y="0"/>
            <a:chExt cx="1759" cy="1278"/>
          </a:xfrm>
        </p:grpSpPr>
        <p:sp>
          <p:nvSpPr>
            <p:cNvPr id="55323" name="AutoShape 45">
              <a:extLst>
                <a:ext uri="{FF2B5EF4-FFF2-40B4-BE49-F238E27FC236}">
                  <a16:creationId xmlns:a16="http://schemas.microsoft.com/office/drawing/2014/main" id="{E7EE5D82-CD15-4316-BD13-F7D2253EA057}"/>
                </a:ext>
              </a:extLst>
            </p:cNvPr>
            <p:cNvSpPr>
              <a:spLocks/>
            </p:cNvSpPr>
            <p:nvPr/>
          </p:nvSpPr>
          <p:spPr bwMode="auto">
            <a:xfrm>
              <a:off x="0" y="0"/>
              <a:ext cx="1759" cy="1278"/>
            </a:xfrm>
            <a:prstGeom prst="roundRect">
              <a:avLst>
                <a:gd name="adj" fmla="val 74"/>
              </a:avLst>
            </a:prstGeom>
            <a:noFill/>
            <a:ln w="127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5324" name="Rectangle 46">
              <a:extLst>
                <a:ext uri="{FF2B5EF4-FFF2-40B4-BE49-F238E27FC236}">
                  <a16:creationId xmlns:a16="http://schemas.microsoft.com/office/drawing/2014/main" id="{3DFA45CB-1122-444B-A615-8201036F5BB7}"/>
                </a:ext>
              </a:extLst>
            </p:cNvPr>
            <p:cNvSpPr>
              <a:spLocks/>
            </p:cNvSpPr>
            <p:nvPr/>
          </p:nvSpPr>
          <p:spPr bwMode="auto">
            <a:xfrm>
              <a:off x="2" y="131"/>
              <a:ext cx="175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888" b="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A's FIB</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 : </a:t>
              </a:r>
              <a:r>
                <a:rPr lang="en-US" altLang="fr-FR" sz="2888">
                  <a:solidFill>
                    <a:srgbClr val="FF0000"/>
                  </a:solidFill>
                  <a:latin typeface="Helvetica" panose="020B0604020202020204" pitchFamily="34" charset="0"/>
                  <a:ea typeface="ＭＳ Ｐゴシック" panose="020B0600070205080204" pitchFamily="34" charset="-128"/>
                  <a:sym typeface="Helvetica" panose="020B0604020202020204" pitchFamily="34" charset="0"/>
                </a:rPr>
                <a:t>South</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  C : South</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D : </a:t>
              </a:r>
              <a:r>
                <a:rPr lang="en-US" altLang="fr-FR" sz="2888">
                  <a:solidFill>
                    <a:srgbClr val="FF0000"/>
                  </a:solidFill>
                  <a:latin typeface="Helvetica" panose="020B0604020202020204" pitchFamily="34" charset="0"/>
                  <a:ea typeface="ＭＳ Ｐゴシック" panose="020B0600070205080204" pitchFamily="34" charset="-128"/>
                  <a:sym typeface="Helvetica" panose="020B0604020202020204" pitchFamily="34" charset="0"/>
                </a:rPr>
                <a:t>South</a:t>
              </a:r>
            </a:p>
          </p:txBody>
        </p:sp>
      </p:grpSp>
      <p:grpSp>
        <p:nvGrpSpPr>
          <p:cNvPr id="55307" name="Group 47">
            <a:extLst>
              <a:ext uri="{FF2B5EF4-FFF2-40B4-BE49-F238E27FC236}">
                <a16:creationId xmlns:a16="http://schemas.microsoft.com/office/drawing/2014/main" id="{C6814826-340B-4199-A4B0-4EC12FD67E6E}"/>
              </a:ext>
            </a:extLst>
          </p:cNvPr>
          <p:cNvGrpSpPr>
            <a:grpSpLocks/>
          </p:cNvGrpSpPr>
          <p:nvPr/>
        </p:nvGrpSpPr>
        <p:grpSpPr bwMode="auto">
          <a:xfrm>
            <a:off x="9059595" y="6354430"/>
            <a:ext cx="2467577" cy="1875692"/>
            <a:chOff x="0" y="0"/>
            <a:chExt cx="1553" cy="1278"/>
          </a:xfrm>
        </p:grpSpPr>
        <p:sp>
          <p:nvSpPr>
            <p:cNvPr id="55321" name="AutoShape 48">
              <a:extLst>
                <a:ext uri="{FF2B5EF4-FFF2-40B4-BE49-F238E27FC236}">
                  <a16:creationId xmlns:a16="http://schemas.microsoft.com/office/drawing/2014/main" id="{80025C9D-21C5-4443-BC9F-9429D3EDB55E}"/>
                </a:ext>
              </a:extLst>
            </p:cNvPr>
            <p:cNvSpPr>
              <a:spLocks/>
            </p:cNvSpPr>
            <p:nvPr/>
          </p:nvSpPr>
          <p:spPr bwMode="auto">
            <a:xfrm>
              <a:off x="0" y="0"/>
              <a:ext cx="1551" cy="1278"/>
            </a:xfrm>
            <a:prstGeom prst="roundRect">
              <a:avLst>
                <a:gd name="adj" fmla="val 74"/>
              </a:avLst>
            </a:prstGeom>
            <a:noFill/>
            <a:ln w="127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5322" name="Rectangle 49">
              <a:extLst>
                <a:ext uri="{FF2B5EF4-FFF2-40B4-BE49-F238E27FC236}">
                  <a16:creationId xmlns:a16="http://schemas.microsoft.com/office/drawing/2014/main" id="{CEA8CB03-42A1-42CF-9DAB-659C44AA3F5B}"/>
                </a:ext>
              </a:extLst>
            </p:cNvPr>
            <p:cNvSpPr>
              <a:spLocks/>
            </p:cNvSpPr>
            <p:nvPr/>
          </p:nvSpPr>
          <p:spPr bwMode="auto">
            <a:xfrm>
              <a:off x="1" y="131"/>
              <a:ext cx="155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888" b="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D's FIB</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 : North</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 : North</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C : North</a:t>
              </a:r>
            </a:p>
          </p:txBody>
        </p:sp>
      </p:grpSp>
      <p:grpSp>
        <p:nvGrpSpPr>
          <p:cNvPr id="55308" name="Group 50">
            <a:extLst>
              <a:ext uri="{FF2B5EF4-FFF2-40B4-BE49-F238E27FC236}">
                <a16:creationId xmlns:a16="http://schemas.microsoft.com/office/drawing/2014/main" id="{83B95DAD-DAB0-4E9B-A143-52B0D493E2AF}"/>
              </a:ext>
            </a:extLst>
          </p:cNvPr>
          <p:cNvGrpSpPr>
            <a:grpSpLocks/>
          </p:cNvGrpSpPr>
          <p:nvPr/>
        </p:nvGrpSpPr>
        <p:grpSpPr bwMode="auto">
          <a:xfrm>
            <a:off x="881577" y="6337756"/>
            <a:ext cx="2488418" cy="1873608"/>
            <a:chOff x="0" y="0"/>
            <a:chExt cx="1568" cy="1278"/>
          </a:xfrm>
        </p:grpSpPr>
        <p:sp>
          <p:nvSpPr>
            <p:cNvPr id="55319" name="AutoShape 51">
              <a:extLst>
                <a:ext uri="{FF2B5EF4-FFF2-40B4-BE49-F238E27FC236}">
                  <a16:creationId xmlns:a16="http://schemas.microsoft.com/office/drawing/2014/main" id="{3802CC97-75C6-4712-93A8-C46EE91707A5}"/>
                </a:ext>
              </a:extLst>
            </p:cNvPr>
            <p:cNvSpPr>
              <a:spLocks/>
            </p:cNvSpPr>
            <p:nvPr/>
          </p:nvSpPr>
          <p:spPr bwMode="auto">
            <a:xfrm>
              <a:off x="1" y="0"/>
              <a:ext cx="1565" cy="1278"/>
            </a:xfrm>
            <a:prstGeom prst="roundRect">
              <a:avLst>
                <a:gd name="adj" fmla="val 74"/>
              </a:avLst>
            </a:prstGeom>
            <a:noFill/>
            <a:ln w="127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5320" name="Rectangle 52">
              <a:extLst>
                <a:ext uri="{FF2B5EF4-FFF2-40B4-BE49-F238E27FC236}">
                  <a16:creationId xmlns:a16="http://schemas.microsoft.com/office/drawing/2014/main" id="{1207F7B4-D0EF-48B2-9C62-3AB06842AD68}"/>
                </a:ext>
              </a:extLst>
            </p:cNvPr>
            <p:cNvSpPr>
              <a:spLocks/>
            </p:cNvSpPr>
            <p:nvPr/>
          </p:nvSpPr>
          <p:spPr bwMode="auto">
            <a:xfrm>
              <a:off x="0" y="131"/>
              <a:ext cx="1568"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888" b="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C's FIB</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 : North</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 : North</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D : North</a:t>
              </a:r>
            </a:p>
          </p:txBody>
        </p:sp>
      </p:grpSp>
      <p:grpSp>
        <p:nvGrpSpPr>
          <p:cNvPr id="55309" name="Group 53">
            <a:extLst>
              <a:ext uri="{FF2B5EF4-FFF2-40B4-BE49-F238E27FC236}">
                <a16:creationId xmlns:a16="http://schemas.microsoft.com/office/drawing/2014/main" id="{A0C53938-A550-44D1-BB93-BB28D87400BC}"/>
              </a:ext>
            </a:extLst>
          </p:cNvPr>
          <p:cNvGrpSpPr>
            <a:grpSpLocks/>
          </p:cNvGrpSpPr>
          <p:nvPr/>
        </p:nvGrpSpPr>
        <p:grpSpPr bwMode="auto">
          <a:xfrm>
            <a:off x="9161715" y="4218224"/>
            <a:ext cx="2319607" cy="1873609"/>
            <a:chOff x="0" y="0"/>
            <a:chExt cx="1460" cy="1278"/>
          </a:xfrm>
        </p:grpSpPr>
        <p:sp>
          <p:nvSpPr>
            <p:cNvPr id="55317" name="AutoShape 54">
              <a:extLst>
                <a:ext uri="{FF2B5EF4-FFF2-40B4-BE49-F238E27FC236}">
                  <a16:creationId xmlns:a16="http://schemas.microsoft.com/office/drawing/2014/main" id="{28310B8B-60C0-42D7-B007-0134FAB6709E}"/>
                </a:ext>
              </a:extLst>
            </p:cNvPr>
            <p:cNvSpPr>
              <a:spLocks/>
            </p:cNvSpPr>
            <p:nvPr/>
          </p:nvSpPr>
          <p:spPr bwMode="auto">
            <a:xfrm>
              <a:off x="0" y="0"/>
              <a:ext cx="1460" cy="1278"/>
            </a:xfrm>
            <a:prstGeom prst="roundRect">
              <a:avLst>
                <a:gd name="adj" fmla="val 74"/>
              </a:avLst>
            </a:prstGeom>
            <a:noFill/>
            <a:ln w="127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5318" name="Rectangle 55">
              <a:extLst>
                <a:ext uri="{FF2B5EF4-FFF2-40B4-BE49-F238E27FC236}">
                  <a16:creationId xmlns:a16="http://schemas.microsoft.com/office/drawing/2014/main" id="{677431E3-33FE-4063-85D9-042699CEADE7}"/>
                </a:ext>
              </a:extLst>
            </p:cNvPr>
            <p:cNvSpPr>
              <a:spLocks/>
            </p:cNvSpPr>
            <p:nvPr/>
          </p:nvSpPr>
          <p:spPr bwMode="auto">
            <a:xfrm>
              <a:off x="2" y="131"/>
              <a:ext cx="1456"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888" b="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B's FIB</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 : West</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C : West</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D : South</a:t>
              </a:r>
            </a:p>
          </p:txBody>
        </p:sp>
      </p:grpSp>
      <p:sp>
        <p:nvSpPr>
          <p:cNvPr id="55310" name="Line 44">
            <a:extLst>
              <a:ext uri="{FF2B5EF4-FFF2-40B4-BE49-F238E27FC236}">
                <a16:creationId xmlns:a16="http://schemas.microsoft.com/office/drawing/2014/main" id="{E4AE0DD2-A005-4081-B557-61B6BCDAE8A2}"/>
              </a:ext>
            </a:extLst>
          </p:cNvPr>
          <p:cNvSpPr>
            <a:spLocks noChangeShapeType="1"/>
          </p:cNvSpPr>
          <p:nvPr/>
        </p:nvSpPr>
        <p:spPr bwMode="auto">
          <a:xfrm>
            <a:off x="6544083" y="4464148"/>
            <a:ext cx="598138" cy="418905"/>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sp>
        <p:nvSpPr>
          <p:cNvPr id="55311" name="Line 45">
            <a:extLst>
              <a:ext uri="{FF2B5EF4-FFF2-40B4-BE49-F238E27FC236}">
                <a16:creationId xmlns:a16="http://schemas.microsoft.com/office/drawing/2014/main" id="{E5D7C89D-3D66-4F86-BD75-9FFCFCAE6C9C}"/>
              </a:ext>
            </a:extLst>
          </p:cNvPr>
          <p:cNvSpPr>
            <a:spLocks noChangeShapeType="1"/>
          </p:cNvSpPr>
          <p:nvPr/>
        </p:nvSpPr>
        <p:spPr bwMode="auto">
          <a:xfrm rot="10800000" flipH="1">
            <a:off x="6573259" y="4478737"/>
            <a:ext cx="500185" cy="406399"/>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sp>
        <p:nvSpPr>
          <p:cNvPr id="55312" name="ZoneTexte 55">
            <a:extLst>
              <a:ext uri="{FF2B5EF4-FFF2-40B4-BE49-F238E27FC236}">
                <a16:creationId xmlns:a16="http://schemas.microsoft.com/office/drawing/2014/main" id="{D76E677B-706C-436C-AAA0-7D586504C9BA}"/>
              </a:ext>
            </a:extLst>
          </p:cNvPr>
          <p:cNvSpPr txBox="1">
            <a:spLocks noChangeArrowheads="1"/>
          </p:cNvSpPr>
          <p:nvPr/>
        </p:nvSpPr>
        <p:spPr bwMode="auto">
          <a:xfrm>
            <a:off x="3478368" y="7204744"/>
            <a:ext cx="4622101" cy="154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425" tIns="44212" rIns="88425" bIns="44212" anchor="t">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algn="l" eaLnBrk="1" hangingPunct="1"/>
            <a:r>
              <a:rPr lang="en-GB" altLang="fr-FR" sz="3151">
                <a:latin typeface="Gill Sans"/>
                <a:ea typeface="Heiti SC Light"/>
              </a:rPr>
              <a:t>B not yet aware of failure</a:t>
            </a:r>
          </a:p>
          <a:p>
            <a:pPr algn="l" eaLnBrk="1" hangingPunct="1"/>
            <a:r>
              <a:rPr lang="en-GB" altLang="fr-FR" sz="3151">
                <a:latin typeface="Gill Sans"/>
                <a:ea typeface="Heiti SC Light"/>
              </a:rPr>
              <a:t>A </a:t>
            </a:r>
            <a:r>
              <a:rPr lang="en-GB" altLang="fr-FR" sz="3151">
                <a:solidFill>
                  <a:srgbClr val="FF0000"/>
                </a:solidFill>
                <a:latin typeface="Gill Sans"/>
                <a:ea typeface="Heiti SC Light"/>
              </a:rPr>
              <a:t>loops</a:t>
            </a:r>
            <a:r>
              <a:rPr lang="en-GB" altLang="fr-FR" sz="3151">
                <a:latin typeface="Gill Sans"/>
                <a:ea typeface="Heiti SC Light"/>
              </a:rPr>
              <a:t> towards B/D</a:t>
            </a:r>
          </a:p>
          <a:p>
            <a:pPr algn="l" eaLnBrk="1" hangingPunct="1"/>
            <a:r>
              <a:rPr lang="en-GB" altLang="fr-FR" sz="3151">
                <a:latin typeface="Gill Sans"/>
                <a:ea typeface="Heiti SC Light"/>
              </a:rPr>
              <a:t>Packets continue to be lost</a:t>
            </a:r>
          </a:p>
        </p:txBody>
      </p:sp>
      <p:cxnSp>
        <p:nvCxnSpPr>
          <p:cNvPr id="59" name="Connecteur droit avec flèche 58">
            <a:extLst>
              <a:ext uri="{FF2B5EF4-FFF2-40B4-BE49-F238E27FC236}">
                <a16:creationId xmlns:a16="http://schemas.microsoft.com/office/drawing/2014/main" id="{3150FB9F-16DC-4544-B3FB-AAFCCB5D28BC}"/>
              </a:ext>
            </a:extLst>
          </p:cNvPr>
          <p:cNvCxnSpPr/>
          <p:nvPr/>
        </p:nvCxnSpPr>
        <p:spPr bwMode="auto">
          <a:xfrm>
            <a:off x="5206088" y="5010183"/>
            <a:ext cx="0" cy="929510"/>
          </a:xfrm>
          <a:prstGeom prst="straightConnector1">
            <a:avLst/>
          </a:prstGeom>
          <a:blipFill dpi="0" rotWithShape="0">
            <a:blip r:embed="rId2"/>
            <a:srcRect/>
            <a:tile tx="0" ty="0" sx="100000" sy="100000" flip="none" algn="tl"/>
          </a:blipFill>
          <a:ln w="25400"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55314" name="Group 65">
            <a:extLst>
              <a:ext uri="{FF2B5EF4-FFF2-40B4-BE49-F238E27FC236}">
                <a16:creationId xmlns:a16="http://schemas.microsoft.com/office/drawing/2014/main" id="{30CFAD4D-33C8-4ED5-A1ED-0C3AB83AB21A}"/>
              </a:ext>
            </a:extLst>
          </p:cNvPr>
          <p:cNvGrpSpPr>
            <a:grpSpLocks/>
          </p:cNvGrpSpPr>
          <p:nvPr/>
        </p:nvGrpSpPr>
        <p:grpSpPr bwMode="auto">
          <a:xfrm>
            <a:off x="5422835" y="5141483"/>
            <a:ext cx="1367171" cy="454334"/>
            <a:chOff x="0" y="0"/>
            <a:chExt cx="1609" cy="218"/>
          </a:xfrm>
        </p:grpSpPr>
        <p:sp>
          <p:nvSpPr>
            <p:cNvPr id="55315" name="AutoShape 66">
              <a:extLst>
                <a:ext uri="{FF2B5EF4-FFF2-40B4-BE49-F238E27FC236}">
                  <a16:creationId xmlns:a16="http://schemas.microsoft.com/office/drawing/2014/main" id="{90541ABC-ACA6-40D7-AAC7-C1BDF33A6E67}"/>
                </a:ext>
              </a:extLst>
            </p:cNvPr>
            <p:cNvSpPr>
              <a:spLocks/>
            </p:cNvSpPr>
            <p:nvPr/>
          </p:nvSpPr>
          <p:spPr bwMode="auto">
            <a:xfrm>
              <a:off x="0" y="0"/>
              <a:ext cx="1609" cy="218"/>
            </a:xfrm>
            <a:prstGeom prst="roundRect">
              <a:avLst>
                <a:gd name="adj" fmla="val 458"/>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5316" name="Rectangle 67">
              <a:extLst>
                <a:ext uri="{FF2B5EF4-FFF2-40B4-BE49-F238E27FC236}">
                  <a16:creationId xmlns:a16="http://schemas.microsoft.com/office/drawing/2014/main" id="{F210F4DB-855D-45EA-8B40-4EDD7E14D157}"/>
                </a:ext>
              </a:extLst>
            </p:cNvPr>
            <p:cNvSpPr>
              <a:spLocks/>
            </p:cNvSpPr>
            <p:nvPr/>
          </p:nvSpPr>
          <p:spPr bwMode="auto">
            <a:xfrm>
              <a:off x="0" y="12"/>
              <a:ext cx="1547"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A:1 C=1</a:t>
              </a:r>
              <a:endParaRPr lang="en-US" altLang="fr-FR" sz="1707">
                <a:solidFill>
                  <a:schemeClr val="tx1"/>
                </a:solidFill>
                <a:latin typeface="Symbol" panose="05050102010706020507" pitchFamily="18" charset="2"/>
                <a:ea typeface="ＭＳ Ｐゴシック" panose="020B0600070205080204" pitchFamily="34" charset="-128"/>
                <a:sym typeface="Symbol" panose="05050102010706020507" pitchFamily="18" charset="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3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A6ACB3-1ED7-48A3-AEAA-5EE0D620FFE7}"/>
              </a:ext>
            </a:extLst>
          </p:cNvPr>
          <p:cNvSpPr>
            <a:spLocks noGrp="1"/>
          </p:cNvSpPr>
          <p:nvPr>
            <p:ph type="title"/>
          </p:nvPr>
        </p:nvSpPr>
        <p:spPr>
          <a:xfrm>
            <a:off x="1270000" y="1638300"/>
            <a:ext cx="10464800" cy="1306702"/>
          </a:xfrm>
        </p:spPr>
        <p:txBody>
          <a:bodyPr/>
          <a:lstStyle/>
          <a:p>
            <a:pPr eaLnBrk="1" hangingPunct="1">
              <a:defRPr/>
            </a:pPr>
            <a:r>
              <a:rPr lang="en-GB">
                <a:sym typeface="Gill Sans" charset="0"/>
              </a:rPr>
              <a:t>B detects the failure</a:t>
            </a:r>
          </a:p>
        </p:txBody>
      </p:sp>
      <p:grpSp>
        <p:nvGrpSpPr>
          <p:cNvPr id="56322" name="Group 6">
            <a:extLst>
              <a:ext uri="{FF2B5EF4-FFF2-40B4-BE49-F238E27FC236}">
                <a16:creationId xmlns:a16="http://schemas.microsoft.com/office/drawing/2014/main" id="{D986C029-6E3C-454D-8BB9-BB9BD4CC356F}"/>
              </a:ext>
            </a:extLst>
          </p:cNvPr>
          <p:cNvGrpSpPr>
            <a:grpSpLocks/>
          </p:cNvGrpSpPr>
          <p:nvPr/>
        </p:nvGrpSpPr>
        <p:grpSpPr bwMode="auto">
          <a:xfrm>
            <a:off x="4630877" y="4278664"/>
            <a:ext cx="923258" cy="725267"/>
            <a:chOff x="0" y="0"/>
            <a:chExt cx="582" cy="495"/>
          </a:xfrm>
        </p:grpSpPr>
        <p:sp>
          <p:nvSpPr>
            <p:cNvPr id="56374" name="AutoShape 7">
              <a:extLst>
                <a:ext uri="{FF2B5EF4-FFF2-40B4-BE49-F238E27FC236}">
                  <a16:creationId xmlns:a16="http://schemas.microsoft.com/office/drawing/2014/main" id="{5D54C3C5-CD29-4F2D-8E6E-5DF5F29EC8E7}"/>
                </a:ext>
              </a:extLst>
            </p:cNvPr>
            <p:cNvSpPr>
              <a:spLocks/>
            </p:cNvSpPr>
            <p:nvPr/>
          </p:nvSpPr>
          <p:spPr bwMode="auto">
            <a:xfrm>
              <a:off x="0" y="172"/>
              <a:ext cx="393" cy="322"/>
            </a:xfrm>
            <a:prstGeom prst="roundRect">
              <a:avLst>
                <a:gd name="adj" fmla="val 31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6375" name="Line 8">
              <a:extLst>
                <a:ext uri="{FF2B5EF4-FFF2-40B4-BE49-F238E27FC236}">
                  <a16:creationId xmlns:a16="http://schemas.microsoft.com/office/drawing/2014/main" id="{CD434566-BC40-4B93-831C-22BB4C1AAC76}"/>
                </a:ext>
              </a:extLst>
            </p:cNvPr>
            <p:cNvSpPr>
              <a:spLocks noChangeShapeType="1"/>
            </p:cNvSpPr>
            <p:nvPr/>
          </p:nvSpPr>
          <p:spPr bwMode="auto">
            <a:xfrm rot="10800000" flipH="1">
              <a:off x="0" y="0"/>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6376" name="Line 9">
              <a:extLst>
                <a:ext uri="{FF2B5EF4-FFF2-40B4-BE49-F238E27FC236}">
                  <a16:creationId xmlns:a16="http://schemas.microsoft.com/office/drawing/2014/main" id="{1C528C92-FB3B-49F6-B859-BF3944CB75EA}"/>
                </a:ext>
              </a:extLst>
            </p:cNvPr>
            <p:cNvSpPr>
              <a:spLocks noChangeShapeType="1"/>
            </p:cNvSpPr>
            <p:nvPr/>
          </p:nvSpPr>
          <p:spPr bwMode="auto">
            <a:xfrm rot="10800000" flipH="1">
              <a:off x="392" y="0"/>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6377" name="Line 10">
              <a:extLst>
                <a:ext uri="{FF2B5EF4-FFF2-40B4-BE49-F238E27FC236}">
                  <a16:creationId xmlns:a16="http://schemas.microsoft.com/office/drawing/2014/main" id="{A6CAF367-430E-4FA9-9B65-3F9264D76E70}"/>
                </a:ext>
              </a:extLst>
            </p:cNvPr>
            <p:cNvSpPr>
              <a:spLocks noChangeShapeType="1"/>
            </p:cNvSpPr>
            <p:nvPr/>
          </p:nvSpPr>
          <p:spPr bwMode="auto">
            <a:xfrm rot="10800000" flipH="1">
              <a:off x="392" y="321"/>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6378" name="Line 11">
              <a:extLst>
                <a:ext uri="{FF2B5EF4-FFF2-40B4-BE49-F238E27FC236}">
                  <a16:creationId xmlns:a16="http://schemas.microsoft.com/office/drawing/2014/main" id="{0095B6B8-2284-498B-A9F0-408E7F59AAB1}"/>
                </a:ext>
              </a:extLst>
            </p:cNvPr>
            <p:cNvSpPr>
              <a:spLocks noChangeShapeType="1"/>
            </p:cNvSpPr>
            <p:nvPr/>
          </p:nvSpPr>
          <p:spPr bwMode="auto">
            <a:xfrm>
              <a:off x="187" y="2"/>
              <a:ext cx="392"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6379" name="Line 12">
              <a:extLst>
                <a:ext uri="{FF2B5EF4-FFF2-40B4-BE49-F238E27FC236}">
                  <a16:creationId xmlns:a16="http://schemas.microsoft.com/office/drawing/2014/main" id="{BBE98F79-B3CE-4A7D-967E-93BE7A7769EE}"/>
                </a:ext>
              </a:extLst>
            </p:cNvPr>
            <p:cNvSpPr>
              <a:spLocks noChangeShapeType="1"/>
            </p:cNvSpPr>
            <p:nvPr/>
          </p:nvSpPr>
          <p:spPr bwMode="auto">
            <a:xfrm>
              <a:off x="580" y="2"/>
              <a:ext cx="2" cy="32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6380" name="Rectangle 13">
              <a:extLst>
                <a:ext uri="{FF2B5EF4-FFF2-40B4-BE49-F238E27FC236}">
                  <a16:creationId xmlns:a16="http://schemas.microsoft.com/office/drawing/2014/main" id="{DB6831C3-F704-4601-8E22-203E282F6461}"/>
                </a:ext>
              </a:extLst>
            </p:cNvPr>
            <p:cNvSpPr>
              <a:spLocks/>
            </p:cNvSpPr>
            <p:nvPr/>
          </p:nvSpPr>
          <p:spPr bwMode="auto">
            <a:xfrm>
              <a:off x="189" y="176"/>
              <a:ext cx="156"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888">
                  <a:solidFill>
                    <a:srgbClr val="0000FF"/>
                  </a:solidFill>
                  <a:latin typeface="Helvetica" panose="020B0604020202020204" pitchFamily="34" charset="0"/>
                  <a:ea typeface="ＭＳ Ｐゴシック" panose="020B0600070205080204" pitchFamily="34" charset="-128"/>
                  <a:sym typeface="Helvetica" panose="020B0604020202020204" pitchFamily="34" charset="0"/>
                </a:rPr>
                <a:t>A</a:t>
              </a:r>
            </a:p>
          </p:txBody>
        </p:sp>
      </p:grpSp>
      <p:grpSp>
        <p:nvGrpSpPr>
          <p:cNvPr id="56323" name="Group 14">
            <a:extLst>
              <a:ext uri="{FF2B5EF4-FFF2-40B4-BE49-F238E27FC236}">
                <a16:creationId xmlns:a16="http://schemas.microsoft.com/office/drawing/2014/main" id="{81DB95AA-39E2-408B-9CE6-14BEC59404AC}"/>
              </a:ext>
            </a:extLst>
          </p:cNvPr>
          <p:cNvGrpSpPr>
            <a:grpSpLocks/>
          </p:cNvGrpSpPr>
          <p:nvPr/>
        </p:nvGrpSpPr>
        <p:grpSpPr bwMode="auto">
          <a:xfrm>
            <a:off x="8267636" y="4203636"/>
            <a:ext cx="921173" cy="727352"/>
            <a:chOff x="0" y="0"/>
            <a:chExt cx="580" cy="495"/>
          </a:xfrm>
        </p:grpSpPr>
        <p:sp>
          <p:nvSpPr>
            <p:cNvPr id="56367" name="AutoShape 15">
              <a:extLst>
                <a:ext uri="{FF2B5EF4-FFF2-40B4-BE49-F238E27FC236}">
                  <a16:creationId xmlns:a16="http://schemas.microsoft.com/office/drawing/2014/main" id="{B151753A-64CB-439A-931E-04ADED903A9D}"/>
                </a:ext>
              </a:extLst>
            </p:cNvPr>
            <p:cNvSpPr>
              <a:spLocks/>
            </p:cNvSpPr>
            <p:nvPr/>
          </p:nvSpPr>
          <p:spPr bwMode="auto">
            <a:xfrm>
              <a:off x="0" y="173"/>
              <a:ext cx="393" cy="321"/>
            </a:xfrm>
            <a:prstGeom prst="roundRect">
              <a:avLst>
                <a:gd name="adj" fmla="val 31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6368" name="Line 16">
              <a:extLst>
                <a:ext uri="{FF2B5EF4-FFF2-40B4-BE49-F238E27FC236}">
                  <a16:creationId xmlns:a16="http://schemas.microsoft.com/office/drawing/2014/main" id="{69615B98-8001-4BAD-B135-84C991BC0F9D}"/>
                </a:ext>
              </a:extLst>
            </p:cNvPr>
            <p:cNvSpPr>
              <a:spLocks noChangeShapeType="1"/>
            </p:cNvSpPr>
            <p:nvPr/>
          </p:nvSpPr>
          <p:spPr bwMode="auto">
            <a:xfrm rot="10800000" flipH="1">
              <a:off x="0" y="0"/>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6369" name="Line 17">
              <a:extLst>
                <a:ext uri="{FF2B5EF4-FFF2-40B4-BE49-F238E27FC236}">
                  <a16:creationId xmlns:a16="http://schemas.microsoft.com/office/drawing/2014/main" id="{43AF577E-B176-4B1F-9EF6-7CBD6F444A5B}"/>
                </a:ext>
              </a:extLst>
            </p:cNvPr>
            <p:cNvSpPr>
              <a:spLocks noChangeShapeType="1"/>
            </p:cNvSpPr>
            <p:nvPr/>
          </p:nvSpPr>
          <p:spPr bwMode="auto">
            <a:xfrm rot="10800000" flipH="1">
              <a:off x="392" y="0"/>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6370" name="Line 18">
              <a:extLst>
                <a:ext uri="{FF2B5EF4-FFF2-40B4-BE49-F238E27FC236}">
                  <a16:creationId xmlns:a16="http://schemas.microsoft.com/office/drawing/2014/main" id="{7C489F74-D3A3-4F3A-AC5A-4C4CE2D1077D}"/>
                </a:ext>
              </a:extLst>
            </p:cNvPr>
            <p:cNvSpPr>
              <a:spLocks noChangeShapeType="1"/>
            </p:cNvSpPr>
            <p:nvPr/>
          </p:nvSpPr>
          <p:spPr bwMode="auto">
            <a:xfrm rot="10800000" flipH="1">
              <a:off x="392" y="321"/>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6371" name="Line 19">
              <a:extLst>
                <a:ext uri="{FF2B5EF4-FFF2-40B4-BE49-F238E27FC236}">
                  <a16:creationId xmlns:a16="http://schemas.microsoft.com/office/drawing/2014/main" id="{1BE2335E-6D77-4364-9A28-A77607D8CF33}"/>
                </a:ext>
              </a:extLst>
            </p:cNvPr>
            <p:cNvSpPr>
              <a:spLocks noChangeShapeType="1"/>
            </p:cNvSpPr>
            <p:nvPr/>
          </p:nvSpPr>
          <p:spPr bwMode="auto">
            <a:xfrm>
              <a:off x="187" y="1"/>
              <a:ext cx="392"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6372" name="Line 20">
              <a:extLst>
                <a:ext uri="{FF2B5EF4-FFF2-40B4-BE49-F238E27FC236}">
                  <a16:creationId xmlns:a16="http://schemas.microsoft.com/office/drawing/2014/main" id="{5A60E1BF-71AE-4359-A75C-E031C0BEA852}"/>
                </a:ext>
              </a:extLst>
            </p:cNvPr>
            <p:cNvSpPr>
              <a:spLocks noChangeShapeType="1"/>
            </p:cNvSpPr>
            <p:nvPr/>
          </p:nvSpPr>
          <p:spPr bwMode="auto">
            <a:xfrm>
              <a:off x="579" y="1"/>
              <a:ext cx="1" cy="32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6373" name="Rectangle 21">
              <a:extLst>
                <a:ext uri="{FF2B5EF4-FFF2-40B4-BE49-F238E27FC236}">
                  <a16:creationId xmlns:a16="http://schemas.microsoft.com/office/drawing/2014/main" id="{D23A41CE-47ED-4AF3-BD4F-FCCDFB6ECD28}"/>
                </a:ext>
              </a:extLst>
            </p:cNvPr>
            <p:cNvSpPr>
              <a:spLocks/>
            </p:cNvSpPr>
            <p:nvPr/>
          </p:nvSpPr>
          <p:spPr bwMode="auto">
            <a:xfrm>
              <a:off x="190" y="175"/>
              <a:ext cx="155"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888">
                  <a:solidFill>
                    <a:srgbClr val="008000"/>
                  </a:solidFill>
                  <a:latin typeface="Helvetica" panose="020B0604020202020204" pitchFamily="34" charset="0"/>
                  <a:ea typeface="ＭＳ Ｐゴシック" panose="020B0600070205080204" pitchFamily="34" charset="-128"/>
                  <a:sym typeface="Helvetica" panose="020B0604020202020204" pitchFamily="34" charset="0"/>
                </a:rPr>
                <a:t>B</a:t>
              </a:r>
            </a:p>
          </p:txBody>
        </p:sp>
      </p:grpSp>
      <p:grpSp>
        <p:nvGrpSpPr>
          <p:cNvPr id="56324" name="Group 22">
            <a:extLst>
              <a:ext uri="{FF2B5EF4-FFF2-40B4-BE49-F238E27FC236}">
                <a16:creationId xmlns:a16="http://schemas.microsoft.com/office/drawing/2014/main" id="{C1F3AA30-2F2E-483D-BB66-5F981EE4A5E1}"/>
              </a:ext>
            </a:extLst>
          </p:cNvPr>
          <p:cNvGrpSpPr>
            <a:grpSpLocks/>
          </p:cNvGrpSpPr>
          <p:nvPr/>
        </p:nvGrpSpPr>
        <p:grpSpPr bwMode="auto">
          <a:xfrm>
            <a:off x="4518335" y="5964702"/>
            <a:ext cx="921173" cy="725267"/>
            <a:chOff x="0" y="0"/>
            <a:chExt cx="581" cy="495"/>
          </a:xfrm>
        </p:grpSpPr>
        <p:sp>
          <p:nvSpPr>
            <p:cNvPr id="56360" name="AutoShape 23">
              <a:extLst>
                <a:ext uri="{FF2B5EF4-FFF2-40B4-BE49-F238E27FC236}">
                  <a16:creationId xmlns:a16="http://schemas.microsoft.com/office/drawing/2014/main" id="{58C2613F-7A9F-4625-A3C3-70D72A57EF69}"/>
                </a:ext>
              </a:extLst>
            </p:cNvPr>
            <p:cNvSpPr>
              <a:spLocks/>
            </p:cNvSpPr>
            <p:nvPr/>
          </p:nvSpPr>
          <p:spPr bwMode="auto">
            <a:xfrm>
              <a:off x="0" y="172"/>
              <a:ext cx="393" cy="322"/>
            </a:xfrm>
            <a:prstGeom prst="roundRect">
              <a:avLst>
                <a:gd name="adj" fmla="val 31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6361" name="Line 24">
              <a:extLst>
                <a:ext uri="{FF2B5EF4-FFF2-40B4-BE49-F238E27FC236}">
                  <a16:creationId xmlns:a16="http://schemas.microsoft.com/office/drawing/2014/main" id="{578FF773-1508-47AC-8D55-5084BCA65F18}"/>
                </a:ext>
              </a:extLst>
            </p:cNvPr>
            <p:cNvSpPr>
              <a:spLocks noChangeShapeType="1"/>
            </p:cNvSpPr>
            <p:nvPr/>
          </p:nvSpPr>
          <p:spPr bwMode="auto">
            <a:xfrm rot="10800000" flipH="1">
              <a:off x="0" y="0"/>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6362" name="Line 25">
              <a:extLst>
                <a:ext uri="{FF2B5EF4-FFF2-40B4-BE49-F238E27FC236}">
                  <a16:creationId xmlns:a16="http://schemas.microsoft.com/office/drawing/2014/main" id="{5BE5480C-9B0B-476C-9E88-EF85DEE0AD89}"/>
                </a:ext>
              </a:extLst>
            </p:cNvPr>
            <p:cNvSpPr>
              <a:spLocks noChangeShapeType="1"/>
            </p:cNvSpPr>
            <p:nvPr/>
          </p:nvSpPr>
          <p:spPr bwMode="auto">
            <a:xfrm rot="10800000" flipH="1">
              <a:off x="392" y="0"/>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6363" name="Line 26">
              <a:extLst>
                <a:ext uri="{FF2B5EF4-FFF2-40B4-BE49-F238E27FC236}">
                  <a16:creationId xmlns:a16="http://schemas.microsoft.com/office/drawing/2014/main" id="{407088F9-8800-402D-A3C7-33F8B0DCF912}"/>
                </a:ext>
              </a:extLst>
            </p:cNvPr>
            <p:cNvSpPr>
              <a:spLocks noChangeShapeType="1"/>
            </p:cNvSpPr>
            <p:nvPr/>
          </p:nvSpPr>
          <p:spPr bwMode="auto">
            <a:xfrm rot="10800000" flipH="1">
              <a:off x="392" y="321"/>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6364" name="Line 27">
              <a:extLst>
                <a:ext uri="{FF2B5EF4-FFF2-40B4-BE49-F238E27FC236}">
                  <a16:creationId xmlns:a16="http://schemas.microsoft.com/office/drawing/2014/main" id="{27382D97-B369-4B89-A7C9-B96AE5D5C09B}"/>
                </a:ext>
              </a:extLst>
            </p:cNvPr>
            <p:cNvSpPr>
              <a:spLocks noChangeShapeType="1"/>
            </p:cNvSpPr>
            <p:nvPr/>
          </p:nvSpPr>
          <p:spPr bwMode="auto">
            <a:xfrm>
              <a:off x="187" y="1"/>
              <a:ext cx="392"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6365" name="Line 28">
              <a:extLst>
                <a:ext uri="{FF2B5EF4-FFF2-40B4-BE49-F238E27FC236}">
                  <a16:creationId xmlns:a16="http://schemas.microsoft.com/office/drawing/2014/main" id="{3F64DA01-A924-437D-939C-AB1EFB5FBFF6}"/>
                </a:ext>
              </a:extLst>
            </p:cNvPr>
            <p:cNvSpPr>
              <a:spLocks noChangeShapeType="1"/>
            </p:cNvSpPr>
            <p:nvPr/>
          </p:nvSpPr>
          <p:spPr bwMode="auto">
            <a:xfrm>
              <a:off x="580" y="1"/>
              <a:ext cx="1" cy="32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6366" name="Rectangle 29">
              <a:extLst>
                <a:ext uri="{FF2B5EF4-FFF2-40B4-BE49-F238E27FC236}">
                  <a16:creationId xmlns:a16="http://schemas.microsoft.com/office/drawing/2014/main" id="{3C3DC12B-6A40-4204-9FF5-4EC262886F0B}"/>
                </a:ext>
              </a:extLst>
            </p:cNvPr>
            <p:cNvSpPr>
              <a:spLocks/>
            </p:cNvSpPr>
            <p:nvPr/>
          </p:nvSpPr>
          <p:spPr bwMode="auto">
            <a:xfrm>
              <a:off x="183" y="176"/>
              <a:ext cx="169"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C</a:t>
              </a:r>
            </a:p>
          </p:txBody>
        </p:sp>
      </p:grpSp>
      <p:grpSp>
        <p:nvGrpSpPr>
          <p:cNvPr id="56325" name="Group 30">
            <a:extLst>
              <a:ext uri="{FF2B5EF4-FFF2-40B4-BE49-F238E27FC236}">
                <a16:creationId xmlns:a16="http://schemas.microsoft.com/office/drawing/2014/main" id="{58200932-2A49-423C-A4E9-4160AB509F7A}"/>
              </a:ext>
            </a:extLst>
          </p:cNvPr>
          <p:cNvGrpSpPr>
            <a:grpSpLocks/>
          </p:cNvGrpSpPr>
          <p:nvPr/>
        </p:nvGrpSpPr>
        <p:grpSpPr bwMode="auto">
          <a:xfrm>
            <a:off x="8040468" y="5964702"/>
            <a:ext cx="923258" cy="725267"/>
            <a:chOff x="0" y="0"/>
            <a:chExt cx="581" cy="495"/>
          </a:xfrm>
        </p:grpSpPr>
        <p:sp>
          <p:nvSpPr>
            <p:cNvPr id="56353" name="AutoShape 31">
              <a:extLst>
                <a:ext uri="{FF2B5EF4-FFF2-40B4-BE49-F238E27FC236}">
                  <a16:creationId xmlns:a16="http://schemas.microsoft.com/office/drawing/2014/main" id="{EED5AB1B-D48B-469D-A628-508BCC82EF4C}"/>
                </a:ext>
              </a:extLst>
            </p:cNvPr>
            <p:cNvSpPr>
              <a:spLocks/>
            </p:cNvSpPr>
            <p:nvPr/>
          </p:nvSpPr>
          <p:spPr bwMode="auto">
            <a:xfrm>
              <a:off x="0" y="172"/>
              <a:ext cx="393" cy="322"/>
            </a:xfrm>
            <a:prstGeom prst="roundRect">
              <a:avLst>
                <a:gd name="adj" fmla="val 31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6354" name="Line 32">
              <a:extLst>
                <a:ext uri="{FF2B5EF4-FFF2-40B4-BE49-F238E27FC236}">
                  <a16:creationId xmlns:a16="http://schemas.microsoft.com/office/drawing/2014/main" id="{207F44A8-94E1-4310-B9A5-6616A67827D9}"/>
                </a:ext>
              </a:extLst>
            </p:cNvPr>
            <p:cNvSpPr>
              <a:spLocks noChangeShapeType="1"/>
            </p:cNvSpPr>
            <p:nvPr/>
          </p:nvSpPr>
          <p:spPr bwMode="auto">
            <a:xfrm rot="10800000" flipH="1">
              <a:off x="0" y="0"/>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6355" name="Line 33">
              <a:extLst>
                <a:ext uri="{FF2B5EF4-FFF2-40B4-BE49-F238E27FC236}">
                  <a16:creationId xmlns:a16="http://schemas.microsoft.com/office/drawing/2014/main" id="{DDB28448-6D56-462E-98ED-A38454DBA682}"/>
                </a:ext>
              </a:extLst>
            </p:cNvPr>
            <p:cNvSpPr>
              <a:spLocks noChangeShapeType="1"/>
            </p:cNvSpPr>
            <p:nvPr/>
          </p:nvSpPr>
          <p:spPr bwMode="auto">
            <a:xfrm rot="10800000" flipH="1">
              <a:off x="392" y="0"/>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6356" name="Line 34">
              <a:extLst>
                <a:ext uri="{FF2B5EF4-FFF2-40B4-BE49-F238E27FC236}">
                  <a16:creationId xmlns:a16="http://schemas.microsoft.com/office/drawing/2014/main" id="{09F6AEFA-CF4D-4A3E-988F-AD06E3F8116F}"/>
                </a:ext>
              </a:extLst>
            </p:cNvPr>
            <p:cNvSpPr>
              <a:spLocks noChangeShapeType="1"/>
            </p:cNvSpPr>
            <p:nvPr/>
          </p:nvSpPr>
          <p:spPr bwMode="auto">
            <a:xfrm rot="10800000" flipH="1">
              <a:off x="392" y="321"/>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6357" name="Line 35">
              <a:extLst>
                <a:ext uri="{FF2B5EF4-FFF2-40B4-BE49-F238E27FC236}">
                  <a16:creationId xmlns:a16="http://schemas.microsoft.com/office/drawing/2014/main" id="{101DFA4B-1935-48B7-8959-787269AE9510}"/>
                </a:ext>
              </a:extLst>
            </p:cNvPr>
            <p:cNvSpPr>
              <a:spLocks noChangeShapeType="1"/>
            </p:cNvSpPr>
            <p:nvPr/>
          </p:nvSpPr>
          <p:spPr bwMode="auto">
            <a:xfrm>
              <a:off x="184" y="1"/>
              <a:ext cx="392"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6358" name="Line 36">
              <a:extLst>
                <a:ext uri="{FF2B5EF4-FFF2-40B4-BE49-F238E27FC236}">
                  <a16:creationId xmlns:a16="http://schemas.microsoft.com/office/drawing/2014/main" id="{873D44EE-3604-4692-A053-3703F3738AE2}"/>
                </a:ext>
              </a:extLst>
            </p:cNvPr>
            <p:cNvSpPr>
              <a:spLocks noChangeShapeType="1"/>
            </p:cNvSpPr>
            <p:nvPr/>
          </p:nvSpPr>
          <p:spPr bwMode="auto">
            <a:xfrm>
              <a:off x="580" y="1"/>
              <a:ext cx="1" cy="32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6359" name="Rectangle 37">
              <a:extLst>
                <a:ext uri="{FF2B5EF4-FFF2-40B4-BE49-F238E27FC236}">
                  <a16:creationId xmlns:a16="http://schemas.microsoft.com/office/drawing/2014/main" id="{0765139E-A044-4346-A785-0C7364C74D18}"/>
                </a:ext>
              </a:extLst>
            </p:cNvPr>
            <p:cNvSpPr>
              <a:spLocks/>
            </p:cNvSpPr>
            <p:nvPr/>
          </p:nvSpPr>
          <p:spPr bwMode="auto">
            <a:xfrm>
              <a:off x="182" y="176"/>
              <a:ext cx="168"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D</a:t>
              </a:r>
            </a:p>
          </p:txBody>
        </p:sp>
      </p:grpSp>
      <p:grpSp>
        <p:nvGrpSpPr>
          <p:cNvPr id="56326" name="Group 38">
            <a:extLst>
              <a:ext uri="{FF2B5EF4-FFF2-40B4-BE49-F238E27FC236}">
                <a16:creationId xmlns:a16="http://schemas.microsoft.com/office/drawing/2014/main" id="{A33B01B4-EEF5-4293-941C-1199200A5CDE}"/>
              </a:ext>
            </a:extLst>
          </p:cNvPr>
          <p:cNvGrpSpPr>
            <a:grpSpLocks/>
          </p:cNvGrpSpPr>
          <p:nvPr/>
        </p:nvGrpSpPr>
        <p:grpSpPr bwMode="auto">
          <a:xfrm>
            <a:off x="5212341" y="6289821"/>
            <a:ext cx="2832295" cy="258429"/>
            <a:chOff x="0" y="0"/>
            <a:chExt cx="1784" cy="176"/>
          </a:xfrm>
        </p:grpSpPr>
        <p:sp>
          <p:nvSpPr>
            <p:cNvPr id="56351" name="Line 39">
              <a:extLst>
                <a:ext uri="{FF2B5EF4-FFF2-40B4-BE49-F238E27FC236}">
                  <a16:creationId xmlns:a16="http://schemas.microsoft.com/office/drawing/2014/main" id="{CD1345B6-4889-4D47-B679-FC9DD9A4B853}"/>
                </a:ext>
              </a:extLst>
            </p:cNvPr>
            <p:cNvSpPr>
              <a:spLocks noChangeShapeType="1"/>
            </p:cNvSpPr>
            <p:nvPr/>
          </p:nvSpPr>
          <p:spPr bwMode="auto">
            <a:xfrm>
              <a:off x="1" y="82"/>
              <a:ext cx="1781"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6352" name="Rectangle 40">
              <a:extLst>
                <a:ext uri="{FF2B5EF4-FFF2-40B4-BE49-F238E27FC236}">
                  <a16:creationId xmlns:a16="http://schemas.microsoft.com/office/drawing/2014/main" id="{E965ACA2-6C65-4A6D-A99A-FD705331CC3B}"/>
                </a:ext>
              </a:extLst>
            </p:cNvPr>
            <p:cNvSpPr>
              <a:spLocks/>
            </p:cNvSpPr>
            <p:nvPr/>
          </p:nvSpPr>
          <p:spPr bwMode="auto">
            <a:xfrm>
              <a:off x="0" y="0"/>
              <a:ext cx="1784"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100</a:t>
              </a:r>
            </a:p>
            <a:p>
              <a:pPr eaLnBrk="1" hangingPunct="1">
                <a:lnSpc>
                  <a:spcPct val="84000"/>
                </a:lnSpc>
              </a:pPr>
              <a:endPar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endParaRPr>
            </a:p>
          </p:txBody>
        </p:sp>
      </p:grpSp>
      <p:sp>
        <p:nvSpPr>
          <p:cNvPr id="56327" name="Line 41">
            <a:extLst>
              <a:ext uri="{FF2B5EF4-FFF2-40B4-BE49-F238E27FC236}">
                <a16:creationId xmlns:a16="http://schemas.microsoft.com/office/drawing/2014/main" id="{3158C20B-A318-4778-BDC5-850B63D9A6C3}"/>
              </a:ext>
            </a:extLst>
          </p:cNvPr>
          <p:cNvSpPr>
            <a:spLocks noChangeShapeType="1"/>
          </p:cNvSpPr>
          <p:nvPr/>
        </p:nvSpPr>
        <p:spPr bwMode="auto">
          <a:xfrm>
            <a:off x="5443676" y="4680894"/>
            <a:ext cx="2828128" cy="208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sp>
        <p:nvSpPr>
          <p:cNvPr id="56328" name="Line 42">
            <a:extLst>
              <a:ext uri="{FF2B5EF4-FFF2-40B4-BE49-F238E27FC236}">
                <a16:creationId xmlns:a16="http://schemas.microsoft.com/office/drawing/2014/main" id="{91859E28-A9F9-425B-A711-60735068CCFD}"/>
              </a:ext>
            </a:extLst>
          </p:cNvPr>
          <p:cNvSpPr>
            <a:spLocks noChangeShapeType="1"/>
          </p:cNvSpPr>
          <p:nvPr/>
        </p:nvSpPr>
        <p:spPr bwMode="auto">
          <a:xfrm>
            <a:off x="4878886" y="5008100"/>
            <a:ext cx="2083" cy="113792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sp>
        <p:nvSpPr>
          <p:cNvPr id="56329" name="Line 43">
            <a:extLst>
              <a:ext uri="{FF2B5EF4-FFF2-40B4-BE49-F238E27FC236}">
                <a16:creationId xmlns:a16="http://schemas.microsoft.com/office/drawing/2014/main" id="{8EC15723-CF94-4B9F-82FE-EDCE8C2FB985}"/>
              </a:ext>
            </a:extLst>
          </p:cNvPr>
          <p:cNvSpPr>
            <a:spLocks noChangeShapeType="1"/>
          </p:cNvSpPr>
          <p:nvPr/>
        </p:nvSpPr>
        <p:spPr bwMode="auto">
          <a:xfrm>
            <a:off x="8513561" y="4933072"/>
            <a:ext cx="2083" cy="117960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grpSp>
        <p:nvGrpSpPr>
          <p:cNvPr id="56330" name="Group 44">
            <a:extLst>
              <a:ext uri="{FF2B5EF4-FFF2-40B4-BE49-F238E27FC236}">
                <a16:creationId xmlns:a16="http://schemas.microsoft.com/office/drawing/2014/main" id="{3349B7D1-9B81-4D95-8EA7-424053C52BC9}"/>
              </a:ext>
            </a:extLst>
          </p:cNvPr>
          <p:cNvGrpSpPr>
            <a:grpSpLocks/>
          </p:cNvGrpSpPr>
          <p:nvPr/>
        </p:nvGrpSpPr>
        <p:grpSpPr bwMode="auto">
          <a:xfrm>
            <a:off x="823221" y="4064001"/>
            <a:ext cx="2792697" cy="1871524"/>
            <a:chOff x="0" y="0"/>
            <a:chExt cx="1759" cy="1278"/>
          </a:xfrm>
        </p:grpSpPr>
        <p:sp>
          <p:nvSpPr>
            <p:cNvPr id="56349" name="AutoShape 45">
              <a:extLst>
                <a:ext uri="{FF2B5EF4-FFF2-40B4-BE49-F238E27FC236}">
                  <a16:creationId xmlns:a16="http://schemas.microsoft.com/office/drawing/2014/main" id="{970C55B5-8821-4963-9296-E4CCD1D1E828}"/>
                </a:ext>
              </a:extLst>
            </p:cNvPr>
            <p:cNvSpPr>
              <a:spLocks/>
            </p:cNvSpPr>
            <p:nvPr/>
          </p:nvSpPr>
          <p:spPr bwMode="auto">
            <a:xfrm>
              <a:off x="0" y="0"/>
              <a:ext cx="1759" cy="1278"/>
            </a:xfrm>
            <a:prstGeom prst="roundRect">
              <a:avLst>
                <a:gd name="adj" fmla="val 74"/>
              </a:avLst>
            </a:prstGeom>
            <a:noFill/>
            <a:ln w="127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6350" name="Rectangle 46">
              <a:extLst>
                <a:ext uri="{FF2B5EF4-FFF2-40B4-BE49-F238E27FC236}">
                  <a16:creationId xmlns:a16="http://schemas.microsoft.com/office/drawing/2014/main" id="{E0CE04FE-F198-4552-BF4B-4EAAA538A403}"/>
                </a:ext>
              </a:extLst>
            </p:cNvPr>
            <p:cNvSpPr>
              <a:spLocks/>
            </p:cNvSpPr>
            <p:nvPr/>
          </p:nvSpPr>
          <p:spPr bwMode="auto">
            <a:xfrm>
              <a:off x="2" y="131"/>
              <a:ext cx="175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888" b="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A's FIB</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 : </a:t>
              </a:r>
              <a:r>
                <a:rPr lang="en-US" altLang="fr-FR" sz="2888">
                  <a:solidFill>
                    <a:srgbClr val="FF0000"/>
                  </a:solidFill>
                  <a:latin typeface="Helvetica" panose="020B0604020202020204" pitchFamily="34" charset="0"/>
                  <a:ea typeface="ＭＳ Ｐゴシック" panose="020B0600070205080204" pitchFamily="34" charset="-128"/>
                  <a:sym typeface="Helvetica" panose="020B0604020202020204" pitchFamily="34" charset="0"/>
                </a:rPr>
                <a:t>South</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  C : South</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D : </a:t>
              </a:r>
              <a:r>
                <a:rPr lang="en-US" altLang="fr-FR" sz="2888">
                  <a:solidFill>
                    <a:srgbClr val="FF0000"/>
                  </a:solidFill>
                  <a:latin typeface="Helvetica" panose="020B0604020202020204" pitchFamily="34" charset="0"/>
                  <a:ea typeface="ＭＳ Ｐゴシック" panose="020B0600070205080204" pitchFamily="34" charset="-128"/>
                  <a:sym typeface="Helvetica" panose="020B0604020202020204" pitchFamily="34" charset="0"/>
                </a:rPr>
                <a:t>South</a:t>
              </a:r>
            </a:p>
          </p:txBody>
        </p:sp>
      </p:grpSp>
      <p:grpSp>
        <p:nvGrpSpPr>
          <p:cNvPr id="56331" name="Group 47">
            <a:extLst>
              <a:ext uri="{FF2B5EF4-FFF2-40B4-BE49-F238E27FC236}">
                <a16:creationId xmlns:a16="http://schemas.microsoft.com/office/drawing/2014/main" id="{D07E84CF-25C8-42B6-A37B-F8A880B00931}"/>
              </a:ext>
            </a:extLst>
          </p:cNvPr>
          <p:cNvGrpSpPr>
            <a:grpSpLocks/>
          </p:cNvGrpSpPr>
          <p:nvPr/>
        </p:nvGrpSpPr>
        <p:grpSpPr bwMode="auto">
          <a:xfrm>
            <a:off x="9059595" y="6354430"/>
            <a:ext cx="2467577" cy="1875692"/>
            <a:chOff x="0" y="0"/>
            <a:chExt cx="1553" cy="1278"/>
          </a:xfrm>
        </p:grpSpPr>
        <p:sp>
          <p:nvSpPr>
            <p:cNvPr id="56347" name="AutoShape 48">
              <a:extLst>
                <a:ext uri="{FF2B5EF4-FFF2-40B4-BE49-F238E27FC236}">
                  <a16:creationId xmlns:a16="http://schemas.microsoft.com/office/drawing/2014/main" id="{E7C5278B-2113-4A48-89ED-FC58D8A358C8}"/>
                </a:ext>
              </a:extLst>
            </p:cNvPr>
            <p:cNvSpPr>
              <a:spLocks/>
            </p:cNvSpPr>
            <p:nvPr/>
          </p:nvSpPr>
          <p:spPr bwMode="auto">
            <a:xfrm>
              <a:off x="0" y="0"/>
              <a:ext cx="1551" cy="1278"/>
            </a:xfrm>
            <a:prstGeom prst="roundRect">
              <a:avLst>
                <a:gd name="adj" fmla="val 74"/>
              </a:avLst>
            </a:prstGeom>
            <a:noFill/>
            <a:ln w="127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6348" name="Rectangle 49">
              <a:extLst>
                <a:ext uri="{FF2B5EF4-FFF2-40B4-BE49-F238E27FC236}">
                  <a16:creationId xmlns:a16="http://schemas.microsoft.com/office/drawing/2014/main" id="{B4872930-37C3-4244-9ED8-F9B22AA264CF}"/>
                </a:ext>
              </a:extLst>
            </p:cNvPr>
            <p:cNvSpPr>
              <a:spLocks/>
            </p:cNvSpPr>
            <p:nvPr/>
          </p:nvSpPr>
          <p:spPr bwMode="auto">
            <a:xfrm>
              <a:off x="1" y="131"/>
              <a:ext cx="155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888" b="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D's FIB</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 : North</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 : North</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C : North</a:t>
              </a:r>
            </a:p>
          </p:txBody>
        </p:sp>
      </p:grpSp>
      <p:grpSp>
        <p:nvGrpSpPr>
          <p:cNvPr id="56332" name="Group 50">
            <a:extLst>
              <a:ext uri="{FF2B5EF4-FFF2-40B4-BE49-F238E27FC236}">
                <a16:creationId xmlns:a16="http://schemas.microsoft.com/office/drawing/2014/main" id="{522045B2-0CB3-4AC9-8742-F2FD5C8D2626}"/>
              </a:ext>
            </a:extLst>
          </p:cNvPr>
          <p:cNvGrpSpPr>
            <a:grpSpLocks/>
          </p:cNvGrpSpPr>
          <p:nvPr/>
        </p:nvGrpSpPr>
        <p:grpSpPr bwMode="auto">
          <a:xfrm>
            <a:off x="881577" y="6337756"/>
            <a:ext cx="2488418" cy="1873608"/>
            <a:chOff x="0" y="0"/>
            <a:chExt cx="1568" cy="1278"/>
          </a:xfrm>
        </p:grpSpPr>
        <p:sp>
          <p:nvSpPr>
            <p:cNvPr id="56345" name="AutoShape 51">
              <a:extLst>
                <a:ext uri="{FF2B5EF4-FFF2-40B4-BE49-F238E27FC236}">
                  <a16:creationId xmlns:a16="http://schemas.microsoft.com/office/drawing/2014/main" id="{C55E41BD-CBF7-499F-B23E-8A341B44C5F0}"/>
                </a:ext>
              </a:extLst>
            </p:cNvPr>
            <p:cNvSpPr>
              <a:spLocks/>
            </p:cNvSpPr>
            <p:nvPr/>
          </p:nvSpPr>
          <p:spPr bwMode="auto">
            <a:xfrm>
              <a:off x="1" y="0"/>
              <a:ext cx="1565" cy="1278"/>
            </a:xfrm>
            <a:prstGeom prst="roundRect">
              <a:avLst>
                <a:gd name="adj" fmla="val 74"/>
              </a:avLst>
            </a:prstGeom>
            <a:noFill/>
            <a:ln w="127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6346" name="Rectangle 52">
              <a:extLst>
                <a:ext uri="{FF2B5EF4-FFF2-40B4-BE49-F238E27FC236}">
                  <a16:creationId xmlns:a16="http://schemas.microsoft.com/office/drawing/2014/main" id="{356FD70E-882A-4A9E-832B-421134467FF2}"/>
                </a:ext>
              </a:extLst>
            </p:cNvPr>
            <p:cNvSpPr>
              <a:spLocks/>
            </p:cNvSpPr>
            <p:nvPr/>
          </p:nvSpPr>
          <p:spPr bwMode="auto">
            <a:xfrm>
              <a:off x="0" y="131"/>
              <a:ext cx="1568"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888" b="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C's FIB</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 : North</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 : North</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D : North</a:t>
              </a:r>
            </a:p>
          </p:txBody>
        </p:sp>
      </p:grpSp>
      <p:grpSp>
        <p:nvGrpSpPr>
          <p:cNvPr id="56333" name="Group 53">
            <a:extLst>
              <a:ext uri="{FF2B5EF4-FFF2-40B4-BE49-F238E27FC236}">
                <a16:creationId xmlns:a16="http://schemas.microsoft.com/office/drawing/2014/main" id="{090D5925-951C-474C-A139-06554135531C}"/>
              </a:ext>
            </a:extLst>
          </p:cNvPr>
          <p:cNvGrpSpPr>
            <a:grpSpLocks/>
          </p:cNvGrpSpPr>
          <p:nvPr/>
        </p:nvGrpSpPr>
        <p:grpSpPr bwMode="auto">
          <a:xfrm>
            <a:off x="9161715" y="4218224"/>
            <a:ext cx="2319607" cy="1873609"/>
            <a:chOff x="0" y="0"/>
            <a:chExt cx="1460" cy="1278"/>
          </a:xfrm>
        </p:grpSpPr>
        <p:sp>
          <p:nvSpPr>
            <p:cNvPr id="56343" name="AutoShape 54">
              <a:extLst>
                <a:ext uri="{FF2B5EF4-FFF2-40B4-BE49-F238E27FC236}">
                  <a16:creationId xmlns:a16="http://schemas.microsoft.com/office/drawing/2014/main" id="{D9158AE8-C59A-4131-BFB5-1951973314B3}"/>
                </a:ext>
              </a:extLst>
            </p:cNvPr>
            <p:cNvSpPr>
              <a:spLocks/>
            </p:cNvSpPr>
            <p:nvPr/>
          </p:nvSpPr>
          <p:spPr bwMode="auto">
            <a:xfrm>
              <a:off x="0" y="0"/>
              <a:ext cx="1460" cy="1278"/>
            </a:xfrm>
            <a:prstGeom prst="roundRect">
              <a:avLst>
                <a:gd name="adj" fmla="val 74"/>
              </a:avLst>
            </a:prstGeom>
            <a:noFill/>
            <a:ln w="127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6344" name="Rectangle 55">
              <a:extLst>
                <a:ext uri="{FF2B5EF4-FFF2-40B4-BE49-F238E27FC236}">
                  <a16:creationId xmlns:a16="http://schemas.microsoft.com/office/drawing/2014/main" id="{65B1A186-0761-4A2C-AB4C-A4719F9B89ED}"/>
                </a:ext>
              </a:extLst>
            </p:cNvPr>
            <p:cNvSpPr>
              <a:spLocks/>
            </p:cNvSpPr>
            <p:nvPr/>
          </p:nvSpPr>
          <p:spPr bwMode="auto">
            <a:xfrm>
              <a:off x="2" y="131"/>
              <a:ext cx="1456"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888" b="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B's FIB</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 : West</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C : West</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D : South</a:t>
              </a:r>
            </a:p>
          </p:txBody>
        </p:sp>
      </p:grpSp>
      <p:sp>
        <p:nvSpPr>
          <p:cNvPr id="56334" name="Line 44">
            <a:extLst>
              <a:ext uri="{FF2B5EF4-FFF2-40B4-BE49-F238E27FC236}">
                <a16:creationId xmlns:a16="http://schemas.microsoft.com/office/drawing/2014/main" id="{A43CEF8F-B2C0-40A0-A417-9C35A08CD1D9}"/>
              </a:ext>
            </a:extLst>
          </p:cNvPr>
          <p:cNvSpPr>
            <a:spLocks noChangeShapeType="1"/>
          </p:cNvSpPr>
          <p:nvPr/>
        </p:nvSpPr>
        <p:spPr bwMode="auto">
          <a:xfrm>
            <a:off x="6544083" y="4464148"/>
            <a:ext cx="598138" cy="418905"/>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sp>
        <p:nvSpPr>
          <p:cNvPr id="56335" name="Line 45">
            <a:extLst>
              <a:ext uri="{FF2B5EF4-FFF2-40B4-BE49-F238E27FC236}">
                <a16:creationId xmlns:a16="http://schemas.microsoft.com/office/drawing/2014/main" id="{A5F31B45-0207-41AC-BB73-69199F0E02C4}"/>
              </a:ext>
            </a:extLst>
          </p:cNvPr>
          <p:cNvSpPr>
            <a:spLocks noChangeShapeType="1"/>
          </p:cNvSpPr>
          <p:nvPr/>
        </p:nvSpPr>
        <p:spPr bwMode="auto">
          <a:xfrm rot="10800000" flipH="1">
            <a:off x="6573259" y="4478737"/>
            <a:ext cx="500185" cy="406399"/>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sp>
        <p:nvSpPr>
          <p:cNvPr id="56336" name="ZoneTexte 55">
            <a:extLst>
              <a:ext uri="{FF2B5EF4-FFF2-40B4-BE49-F238E27FC236}">
                <a16:creationId xmlns:a16="http://schemas.microsoft.com/office/drawing/2014/main" id="{798B5F0C-F301-4D47-A387-E180E64A798C}"/>
              </a:ext>
            </a:extLst>
          </p:cNvPr>
          <p:cNvSpPr txBox="1">
            <a:spLocks noChangeArrowheads="1"/>
          </p:cNvSpPr>
          <p:nvPr/>
        </p:nvSpPr>
        <p:spPr bwMode="auto">
          <a:xfrm>
            <a:off x="3478368" y="7204744"/>
            <a:ext cx="5363266" cy="178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425" tIns="44212" rIns="88425" bIns="44212" anchor="t">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algn="l" eaLnBrk="1" hangingPunct="1"/>
            <a:r>
              <a:rPr lang="en-GB" altLang="fr-FR" sz="3676">
                <a:latin typeface="Gill Sans"/>
                <a:ea typeface="Heiti SC Light"/>
              </a:rPr>
              <a:t>B cannot reach A/C</a:t>
            </a:r>
          </a:p>
          <a:p>
            <a:pPr algn="l" eaLnBrk="1" hangingPunct="1"/>
            <a:r>
              <a:rPr lang="en-GB" altLang="fr-FR" sz="3676">
                <a:latin typeface="Gill Sans"/>
                <a:ea typeface="Heiti SC Light"/>
              </a:rPr>
              <a:t>A </a:t>
            </a:r>
            <a:r>
              <a:rPr lang="en-GB" altLang="fr-FR" sz="3676">
                <a:solidFill>
                  <a:srgbClr val="FF0000"/>
                </a:solidFill>
                <a:latin typeface="Gill Sans"/>
                <a:ea typeface="Heiti SC Light"/>
              </a:rPr>
              <a:t>loops</a:t>
            </a:r>
            <a:r>
              <a:rPr lang="en-GB" altLang="fr-FR" sz="3676">
                <a:latin typeface="Gill Sans"/>
                <a:ea typeface="Heiti SC Light"/>
              </a:rPr>
              <a:t> towards B/D</a:t>
            </a:r>
          </a:p>
          <a:p>
            <a:pPr algn="l" eaLnBrk="1" hangingPunct="1"/>
            <a:r>
              <a:rPr lang="en-GB" altLang="fr-FR" sz="3676">
                <a:latin typeface="Gill Sans"/>
                <a:ea typeface="Heiti SC Light"/>
              </a:rPr>
              <a:t>Packets continue to be lost</a:t>
            </a:r>
          </a:p>
        </p:txBody>
      </p:sp>
      <p:cxnSp>
        <p:nvCxnSpPr>
          <p:cNvPr id="59" name="Connecteur droit avec flèche 58">
            <a:extLst>
              <a:ext uri="{FF2B5EF4-FFF2-40B4-BE49-F238E27FC236}">
                <a16:creationId xmlns:a16="http://schemas.microsoft.com/office/drawing/2014/main" id="{83C16045-D9C7-49DE-9D65-13C1376DB11B}"/>
              </a:ext>
            </a:extLst>
          </p:cNvPr>
          <p:cNvCxnSpPr/>
          <p:nvPr/>
        </p:nvCxnSpPr>
        <p:spPr bwMode="auto">
          <a:xfrm>
            <a:off x="5206088" y="5010183"/>
            <a:ext cx="0" cy="929510"/>
          </a:xfrm>
          <a:prstGeom prst="straightConnector1">
            <a:avLst/>
          </a:prstGeom>
          <a:blipFill dpi="0" rotWithShape="0">
            <a:blip r:embed="rId2"/>
            <a:srcRect/>
            <a:tile tx="0" ty="0" sx="100000" sy="100000" flip="none" algn="tl"/>
          </a:blipFill>
          <a:ln w="25400" cap="flat" cmpd="sng" algn="ctr">
            <a:solidFill>
              <a:srgbClr val="00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56338" name="Group 65">
            <a:extLst>
              <a:ext uri="{FF2B5EF4-FFF2-40B4-BE49-F238E27FC236}">
                <a16:creationId xmlns:a16="http://schemas.microsoft.com/office/drawing/2014/main" id="{04E6F3DD-AB75-4BCD-BE20-913923C50B30}"/>
              </a:ext>
            </a:extLst>
          </p:cNvPr>
          <p:cNvGrpSpPr>
            <a:grpSpLocks/>
          </p:cNvGrpSpPr>
          <p:nvPr/>
        </p:nvGrpSpPr>
        <p:grpSpPr bwMode="auto">
          <a:xfrm>
            <a:off x="5422835" y="5141483"/>
            <a:ext cx="1367171" cy="454334"/>
            <a:chOff x="0" y="0"/>
            <a:chExt cx="1609" cy="218"/>
          </a:xfrm>
        </p:grpSpPr>
        <p:sp>
          <p:nvSpPr>
            <p:cNvPr id="56341" name="AutoShape 66">
              <a:extLst>
                <a:ext uri="{FF2B5EF4-FFF2-40B4-BE49-F238E27FC236}">
                  <a16:creationId xmlns:a16="http://schemas.microsoft.com/office/drawing/2014/main" id="{DC557212-82DC-401D-9705-D8A77C955575}"/>
                </a:ext>
              </a:extLst>
            </p:cNvPr>
            <p:cNvSpPr>
              <a:spLocks/>
            </p:cNvSpPr>
            <p:nvPr/>
          </p:nvSpPr>
          <p:spPr bwMode="auto">
            <a:xfrm>
              <a:off x="0" y="0"/>
              <a:ext cx="1609" cy="218"/>
            </a:xfrm>
            <a:prstGeom prst="roundRect">
              <a:avLst>
                <a:gd name="adj" fmla="val 458"/>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6342" name="Rectangle 67">
              <a:extLst>
                <a:ext uri="{FF2B5EF4-FFF2-40B4-BE49-F238E27FC236}">
                  <a16:creationId xmlns:a16="http://schemas.microsoft.com/office/drawing/2014/main" id="{CCBAF9A4-4271-4853-BFC7-8B0637370FF6}"/>
                </a:ext>
              </a:extLst>
            </p:cNvPr>
            <p:cNvSpPr>
              <a:spLocks/>
            </p:cNvSpPr>
            <p:nvPr/>
          </p:nvSpPr>
          <p:spPr bwMode="auto">
            <a:xfrm>
              <a:off x="0" y="12"/>
              <a:ext cx="1547"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A:1 C=1</a:t>
              </a:r>
              <a:endParaRPr lang="en-US" altLang="fr-FR" sz="1707">
                <a:solidFill>
                  <a:schemeClr val="tx1"/>
                </a:solidFill>
                <a:latin typeface="Symbol" panose="05050102010706020507" pitchFamily="18" charset="2"/>
                <a:ea typeface="ＭＳ Ｐゴシック" panose="020B0600070205080204" pitchFamily="34" charset="-128"/>
                <a:sym typeface="Symbol" panose="05050102010706020507" pitchFamily="18" charset="2"/>
              </a:endParaRPr>
            </a:p>
          </p:txBody>
        </p:sp>
      </p:grpSp>
      <p:sp>
        <p:nvSpPr>
          <p:cNvPr id="56339" name="Line 45">
            <a:extLst>
              <a:ext uri="{FF2B5EF4-FFF2-40B4-BE49-F238E27FC236}">
                <a16:creationId xmlns:a16="http://schemas.microsoft.com/office/drawing/2014/main" id="{61CDFF16-97FC-4DA2-BE10-C0FE5FD2FD8D}"/>
              </a:ext>
            </a:extLst>
          </p:cNvPr>
          <p:cNvSpPr>
            <a:spLocks noChangeShapeType="1"/>
          </p:cNvSpPr>
          <p:nvPr/>
        </p:nvSpPr>
        <p:spPr bwMode="auto">
          <a:xfrm rot="10800000" flipH="1">
            <a:off x="10174589" y="5010183"/>
            <a:ext cx="1008706" cy="8336"/>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sp>
        <p:nvSpPr>
          <p:cNvPr id="56340" name="Line 45">
            <a:extLst>
              <a:ext uri="{FF2B5EF4-FFF2-40B4-BE49-F238E27FC236}">
                <a16:creationId xmlns:a16="http://schemas.microsoft.com/office/drawing/2014/main" id="{6B887D38-2735-4276-B9FB-ECE503A9A5F8}"/>
              </a:ext>
            </a:extLst>
          </p:cNvPr>
          <p:cNvSpPr>
            <a:spLocks noChangeShapeType="1"/>
          </p:cNvSpPr>
          <p:nvPr/>
        </p:nvSpPr>
        <p:spPr bwMode="auto">
          <a:xfrm rot="10800000" flipH="1">
            <a:off x="10174589" y="5343640"/>
            <a:ext cx="1008706" cy="4168"/>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3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614CB8-CAD8-4435-BFB5-0FD5E4C94E1D}"/>
              </a:ext>
            </a:extLst>
          </p:cNvPr>
          <p:cNvSpPr>
            <a:spLocks noGrp="1"/>
          </p:cNvSpPr>
          <p:nvPr>
            <p:ph type="title"/>
          </p:nvPr>
        </p:nvSpPr>
        <p:spPr>
          <a:xfrm>
            <a:off x="1270000" y="1638300"/>
            <a:ext cx="10464800" cy="1421164"/>
          </a:xfrm>
        </p:spPr>
        <p:txBody>
          <a:bodyPr/>
          <a:lstStyle/>
          <a:p>
            <a:pPr eaLnBrk="1" hangingPunct="1">
              <a:defRPr/>
            </a:pPr>
            <a:r>
              <a:rPr lang="en-GB" sz="7089"/>
              <a:t>B recomputes Dijkstra and sends its LSP</a:t>
            </a:r>
          </a:p>
        </p:txBody>
      </p:sp>
      <p:grpSp>
        <p:nvGrpSpPr>
          <p:cNvPr id="57346" name="Group 6">
            <a:extLst>
              <a:ext uri="{FF2B5EF4-FFF2-40B4-BE49-F238E27FC236}">
                <a16:creationId xmlns:a16="http://schemas.microsoft.com/office/drawing/2014/main" id="{71BE3632-3069-4808-BB0D-1B5883C4F052}"/>
              </a:ext>
            </a:extLst>
          </p:cNvPr>
          <p:cNvGrpSpPr>
            <a:grpSpLocks/>
          </p:cNvGrpSpPr>
          <p:nvPr/>
        </p:nvGrpSpPr>
        <p:grpSpPr bwMode="auto">
          <a:xfrm>
            <a:off x="4630877" y="4278664"/>
            <a:ext cx="923258" cy="725267"/>
            <a:chOff x="0" y="0"/>
            <a:chExt cx="582" cy="495"/>
          </a:xfrm>
        </p:grpSpPr>
        <p:sp>
          <p:nvSpPr>
            <p:cNvPr id="57396" name="AutoShape 7">
              <a:extLst>
                <a:ext uri="{FF2B5EF4-FFF2-40B4-BE49-F238E27FC236}">
                  <a16:creationId xmlns:a16="http://schemas.microsoft.com/office/drawing/2014/main" id="{EE8C7DEB-A8A5-427F-A4C0-68C0FCD74CF4}"/>
                </a:ext>
              </a:extLst>
            </p:cNvPr>
            <p:cNvSpPr>
              <a:spLocks/>
            </p:cNvSpPr>
            <p:nvPr/>
          </p:nvSpPr>
          <p:spPr bwMode="auto">
            <a:xfrm>
              <a:off x="0" y="172"/>
              <a:ext cx="393" cy="322"/>
            </a:xfrm>
            <a:prstGeom prst="roundRect">
              <a:avLst>
                <a:gd name="adj" fmla="val 31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7397" name="Line 8">
              <a:extLst>
                <a:ext uri="{FF2B5EF4-FFF2-40B4-BE49-F238E27FC236}">
                  <a16:creationId xmlns:a16="http://schemas.microsoft.com/office/drawing/2014/main" id="{4EA543A5-E191-41B1-88E2-245D86CAAF71}"/>
                </a:ext>
              </a:extLst>
            </p:cNvPr>
            <p:cNvSpPr>
              <a:spLocks noChangeShapeType="1"/>
            </p:cNvSpPr>
            <p:nvPr/>
          </p:nvSpPr>
          <p:spPr bwMode="auto">
            <a:xfrm rot="10800000" flipH="1">
              <a:off x="0" y="0"/>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7398" name="Line 9">
              <a:extLst>
                <a:ext uri="{FF2B5EF4-FFF2-40B4-BE49-F238E27FC236}">
                  <a16:creationId xmlns:a16="http://schemas.microsoft.com/office/drawing/2014/main" id="{4DD77447-D2DF-484F-9B8B-53B2B962DE62}"/>
                </a:ext>
              </a:extLst>
            </p:cNvPr>
            <p:cNvSpPr>
              <a:spLocks noChangeShapeType="1"/>
            </p:cNvSpPr>
            <p:nvPr/>
          </p:nvSpPr>
          <p:spPr bwMode="auto">
            <a:xfrm rot="10800000" flipH="1">
              <a:off x="392" y="0"/>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7399" name="Line 10">
              <a:extLst>
                <a:ext uri="{FF2B5EF4-FFF2-40B4-BE49-F238E27FC236}">
                  <a16:creationId xmlns:a16="http://schemas.microsoft.com/office/drawing/2014/main" id="{7610A558-8AF6-4006-805D-07CF099D98D2}"/>
                </a:ext>
              </a:extLst>
            </p:cNvPr>
            <p:cNvSpPr>
              <a:spLocks noChangeShapeType="1"/>
            </p:cNvSpPr>
            <p:nvPr/>
          </p:nvSpPr>
          <p:spPr bwMode="auto">
            <a:xfrm rot="10800000" flipH="1">
              <a:off x="392" y="321"/>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7400" name="Line 11">
              <a:extLst>
                <a:ext uri="{FF2B5EF4-FFF2-40B4-BE49-F238E27FC236}">
                  <a16:creationId xmlns:a16="http://schemas.microsoft.com/office/drawing/2014/main" id="{9C7FA8D1-6534-4BF9-99AF-D65BE4D8135A}"/>
                </a:ext>
              </a:extLst>
            </p:cNvPr>
            <p:cNvSpPr>
              <a:spLocks noChangeShapeType="1"/>
            </p:cNvSpPr>
            <p:nvPr/>
          </p:nvSpPr>
          <p:spPr bwMode="auto">
            <a:xfrm>
              <a:off x="187" y="2"/>
              <a:ext cx="392"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7401" name="Line 12">
              <a:extLst>
                <a:ext uri="{FF2B5EF4-FFF2-40B4-BE49-F238E27FC236}">
                  <a16:creationId xmlns:a16="http://schemas.microsoft.com/office/drawing/2014/main" id="{184AB920-21BC-43AA-BDCF-F09148DC5288}"/>
                </a:ext>
              </a:extLst>
            </p:cNvPr>
            <p:cNvSpPr>
              <a:spLocks noChangeShapeType="1"/>
            </p:cNvSpPr>
            <p:nvPr/>
          </p:nvSpPr>
          <p:spPr bwMode="auto">
            <a:xfrm>
              <a:off x="580" y="2"/>
              <a:ext cx="2" cy="32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7402" name="Rectangle 13">
              <a:extLst>
                <a:ext uri="{FF2B5EF4-FFF2-40B4-BE49-F238E27FC236}">
                  <a16:creationId xmlns:a16="http://schemas.microsoft.com/office/drawing/2014/main" id="{745EC774-385F-465D-99C7-36DCDA0D7446}"/>
                </a:ext>
              </a:extLst>
            </p:cNvPr>
            <p:cNvSpPr>
              <a:spLocks/>
            </p:cNvSpPr>
            <p:nvPr/>
          </p:nvSpPr>
          <p:spPr bwMode="auto">
            <a:xfrm>
              <a:off x="189" y="176"/>
              <a:ext cx="156"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888">
                  <a:solidFill>
                    <a:srgbClr val="0000FF"/>
                  </a:solidFill>
                  <a:latin typeface="Helvetica" panose="020B0604020202020204" pitchFamily="34" charset="0"/>
                  <a:ea typeface="ＭＳ Ｐゴシック" panose="020B0600070205080204" pitchFamily="34" charset="-128"/>
                  <a:sym typeface="Helvetica" panose="020B0604020202020204" pitchFamily="34" charset="0"/>
                </a:rPr>
                <a:t>A</a:t>
              </a:r>
            </a:p>
          </p:txBody>
        </p:sp>
      </p:grpSp>
      <p:grpSp>
        <p:nvGrpSpPr>
          <p:cNvPr id="57347" name="Group 14">
            <a:extLst>
              <a:ext uri="{FF2B5EF4-FFF2-40B4-BE49-F238E27FC236}">
                <a16:creationId xmlns:a16="http://schemas.microsoft.com/office/drawing/2014/main" id="{C30FFDAF-5518-4022-AE64-7ACCE3009709}"/>
              </a:ext>
            </a:extLst>
          </p:cNvPr>
          <p:cNvGrpSpPr>
            <a:grpSpLocks/>
          </p:cNvGrpSpPr>
          <p:nvPr/>
        </p:nvGrpSpPr>
        <p:grpSpPr bwMode="auto">
          <a:xfrm>
            <a:off x="8267636" y="4203636"/>
            <a:ext cx="921173" cy="727352"/>
            <a:chOff x="0" y="0"/>
            <a:chExt cx="580" cy="495"/>
          </a:xfrm>
        </p:grpSpPr>
        <p:sp>
          <p:nvSpPr>
            <p:cNvPr id="57389" name="AutoShape 15">
              <a:extLst>
                <a:ext uri="{FF2B5EF4-FFF2-40B4-BE49-F238E27FC236}">
                  <a16:creationId xmlns:a16="http://schemas.microsoft.com/office/drawing/2014/main" id="{D1D669A7-EC86-4CA9-9E6F-BA869A229A15}"/>
                </a:ext>
              </a:extLst>
            </p:cNvPr>
            <p:cNvSpPr>
              <a:spLocks/>
            </p:cNvSpPr>
            <p:nvPr/>
          </p:nvSpPr>
          <p:spPr bwMode="auto">
            <a:xfrm>
              <a:off x="0" y="173"/>
              <a:ext cx="393" cy="321"/>
            </a:xfrm>
            <a:prstGeom prst="roundRect">
              <a:avLst>
                <a:gd name="adj" fmla="val 31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7390" name="Line 16">
              <a:extLst>
                <a:ext uri="{FF2B5EF4-FFF2-40B4-BE49-F238E27FC236}">
                  <a16:creationId xmlns:a16="http://schemas.microsoft.com/office/drawing/2014/main" id="{D0A57D70-46B2-4349-885D-E9B4785CB6F4}"/>
                </a:ext>
              </a:extLst>
            </p:cNvPr>
            <p:cNvSpPr>
              <a:spLocks noChangeShapeType="1"/>
            </p:cNvSpPr>
            <p:nvPr/>
          </p:nvSpPr>
          <p:spPr bwMode="auto">
            <a:xfrm rot="10800000" flipH="1">
              <a:off x="0" y="0"/>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7391" name="Line 17">
              <a:extLst>
                <a:ext uri="{FF2B5EF4-FFF2-40B4-BE49-F238E27FC236}">
                  <a16:creationId xmlns:a16="http://schemas.microsoft.com/office/drawing/2014/main" id="{88A14663-1B5B-4426-8897-4F8F079ABF43}"/>
                </a:ext>
              </a:extLst>
            </p:cNvPr>
            <p:cNvSpPr>
              <a:spLocks noChangeShapeType="1"/>
            </p:cNvSpPr>
            <p:nvPr/>
          </p:nvSpPr>
          <p:spPr bwMode="auto">
            <a:xfrm rot="10800000" flipH="1">
              <a:off x="392" y="0"/>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7392" name="Line 18">
              <a:extLst>
                <a:ext uri="{FF2B5EF4-FFF2-40B4-BE49-F238E27FC236}">
                  <a16:creationId xmlns:a16="http://schemas.microsoft.com/office/drawing/2014/main" id="{ABEB88BB-B93B-422B-8C7F-0106CF281F06}"/>
                </a:ext>
              </a:extLst>
            </p:cNvPr>
            <p:cNvSpPr>
              <a:spLocks noChangeShapeType="1"/>
            </p:cNvSpPr>
            <p:nvPr/>
          </p:nvSpPr>
          <p:spPr bwMode="auto">
            <a:xfrm rot="10800000" flipH="1">
              <a:off x="392" y="321"/>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7393" name="Line 19">
              <a:extLst>
                <a:ext uri="{FF2B5EF4-FFF2-40B4-BE49-F238E27FC236}">
                  <a16:creationId xmlns:a16="http://schemas.microsoft.com/office/drawing/2014/main" id="{F9CD1F05-CDE7-404B-AFA3-EFDF51DF112B}"/>
                </a:ext>
              </a:extLst>
            </p:cNvPr>
            <p:cNvSpPr>
              <a:spLocks noChangeShapeType="1"/>
            </p:cNvSpPr>
            <p:nvPr/>
          </p:nvSpPr>
          <p:spPr bwMode="auto">
            <a:xfrm>
              <a:off x="187" y="1"/>
              <a:ext cx="392"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7394" name="Line 20">
              <a:extLst>
                <a:ext uri="{FF2B5EF4-FFF2-40B4-BE49-F238E27FC236}">
                  <a16:creationId xmlns:a16="http://schemas.microsoft.com/office/drawing/2014/main" id="{0D108307-888D-452E-A4C6-47500270EEBE}"/>
                </a:ext>
              </a:extLst>
            </p:cNvPr>
            <p:cNvSpPr>
              <a:spLocks noChangeShapeType="1"/>
            </p:cNvSpPr>
            <p:nvPr/>
          </p:nvSpPr>
          <p:spPr bwMode="auto">
            <a:xfrm>
              <a:off x="579" y="1"/>
              <a:ext cx="1" cy="32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7395" name="Rectangle 21">
              <a:extLst>
                <a:ext uri="{FF2B5EF4-FFF2-40B4-BE49-F238E27FC236}">
                  <a16:creationId xmlns:a16="http://schemas.microsoft.com/office/drawing/2014/main" id="{87172237-CE12-47A3-BE51-C77F47D4F3D5}"/>
                </a:ext>
              </a:extLst>
            </p:cNvPr>
            <p:cNvSpPr>
              <a:spLocks/>
            </p:cNvSpPr>
            <p:nvPr/>
          </p:nvSpPr>
          <p:spPr bwMode="auto">
            <a:xfrm>
              <a:off x="190" y="175"/>
              <a:ext cx="155"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888">
                  <a:solidFill>
                    <a:srgbClr val="008000"/>
                  </a:solidFill>
                  <a:latin typeface="Helvetica" panose="020B0604020202020204" pitchFamily="34" charset="0"/>
                  <a:ea typeface="ＭＳ Ｐゴシック" panose="020B0600070205080204" pitchFamily="34" charset="-128"/>
                  <a:sym typeface="Helvetica" panose="020B0604020202020204" pitchFamily="34" charset="0"/>
                </a:rPr>
                <a:t>B</a:t>
              </a:r>
            </a:p>
          </p:txBody>
        </p:sp>
      </p:grpSp>
      <p:grpSp>
        <p:nvGrpSpPr>
          <p:cNvPr id="57348" name="Group 22">
            <a:extLst>
              <a:ext uri="{FF2B5EF4-FFF2-40B4-BE49-F238E27FC236}">
                <a16:creationId xmlns:a16="http://schemas.microsoft.com/office/drawing/2014/main" id="{01D49A8E-B188-4D94-B570-76CAEFF72E2E}"/>
              </a:ext>
            </a:extLst>
          </p:cNvPr>
          <p:cNvGrpSpPr>
            <a:grpSpLocks/>
          </p:cNvGrpSpPr>
          <p:nvPr/>
        </p:nvGrpSpPr>
        <p:grpSpPr bwMode="auto">
          <a:xfrm>
            <a:off x="4518335" y="5964702"/>
            <a:ext cx="921173" cy="725267"/>
            <a:chOff x="0" y="0"/>
            <a:chExt cx="581" cy="495"/>
          </a:xfrm>
        </p:grpSpPr>
        <p:sp>
          <p:nvSpPr>
            <p:cNvPr id="57382" name="AutoShape 23">
              <a:extLst>
                <a:ext uri="{FF2B5EF4-FFF2-40B4-BE49-F238E27FC236}">
                  <a16:creationId xmlns:a16="http://schemas.microsoft.com/office/drawing/2014/main" id="{D322B1CD-0F9D-4E91-BD8F-C755A649A9A4}"/>
                </a:ext>
              </a:extLst>
            </p:cNvPr>
            <p:cNvSpPr>
              <a:spLocks/>
            </p:cNvSpPr>
            <p:nvPr/>
          </p:nvSpPr>
          <p:spPr bwMode="auto">
            <a:xfrm>
              <a:off x="0" y="172"/>
              <a:ext cx="393" cy="322"/>
            </a:xfrm>
            <a:prstGeom prst="roundRect">
              <a:avLst>
                <a:gd name="adj" fmla="val 31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7383" name="Line 24">
              <a:extLst>
                <a:ext uri="{FF2B5EF4-FFF2-40B4-BE49-F238E27FC236}">
                  <a16:creationId xmlns:a16="http://schemas.microsoft.com/office/drawing/2014/main" id="{8C67296A-1557-4C7E-862D-00E267AF930B}"/>
                </a:ext>
              </a:extLst>
            </p:cNvPr>
            <p:cNvSpPr>
              <a:spLocks noChangeShapeType="1"/>
            </p:cNvSpPr>
            <p:nvPr/>
          </p:nvSpPr>
          <p:spPr bwMode="auto">
            <a:xfrm rot="10800000" flipH="1">
              <a:off x="0" y="0"/>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7384" name="Line 25">
              <a:extLst>
                <a:ext uri="{FF2B5EF4-FFF2-40B4-BE49-F238E27FC236}">
                  <a16:creationId xmlns:a16="http://schemas.microsoft.com/office/drawing/2014/main" id="{545D6F2D-D22D-4F92-AF7E-DBB041C63C17}"/>
                </a:ext>
              </a:extLst>
            </p:cNvPr>
            <p:cNvSpPr>
              <a:spLocks noChangeShapeType="1"/>
            </p:cNvSpPr>
            <p:nvPr/>
          </p:nvSpPr>
          <p:spPr bwMode="auto">
            <a:xfrm rot="10800000" flipH="1">
              <a:off x="392" y="0"/>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7385" name="Line 26">
              <a:extLst>
                <a:ext uri="{FF2B5EF4-FFF2-40B4-BE49-F238E27FC236}">
                  <a16:creationId xmlns:a16="http://schemas.microsoft.com/office/drawing/2014/main" id="{BE633B1B-2B2E-43BC-BCF7-393B2E78CF08}"/>
                </a:ext>
              </a:extLst>
            </p:cNvPr>
            <p:cNvSpPr>
              <a:spLocks noChangeShapeType="1"/>
            </p:cNvSpPr>
            <p:nvPr/>
          </p:nvSpPr>
          <p:spPr bwMode="auto">
            <a:xfrm rot="10800000" flipH="1">
              <a:off x="392" y="321"/>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7386" name="Line 27">
              <a:extLst>
                <a:ext uri="{FF2B5EF4-FFF2-40B4-BE49-F238E27FC236}">
                  <a16:creationId xmlns:a16="http://schemas.microsoft.com/office/drawing/2014/main" id="{67E73AB5-6E9B-4C41-9B9A-1E1B351B0E12}"/>
                </a:ext>
              </a:extLst>
            </p:cNvPr>
            <p:cNvSpPr>
              <a:spLocks noChangeShapeType="1"/>
            </p:cNvSpPr>
            <p:nvPr/>
          </p:nvSpPr>
          <p:spPr bwMode="auto">
            <a:xfrm>
              <a:off x="187" y="1"/>
              <a:ext cx="392"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7387" name="Line 28">
              <a:extLst>
                <a:ext uri="{FF2B5EF4-FFF2-40B4-BE49-F238E27FC236}">
                  <a16:creationId xmlns:a16="http://schemas.microsoft.com/office/drawing/2014/main" id="{7BB2F83A-3CF2-4185-95A4-13C50DEA3BC0}"/>
                </a:ext>
              </a:extLst>
            </p:cNvPr>
            <p:cNvSpPr>
              <a:spLocks noChangeShapeType="1"/>
            </p:cNvSpPr>
            <p:nvPr/>
          </p:nvSpPr>
          <p:spPr bwMode="auto">
            <a:xfrm>
              <a:off x="580" y="1"/>
              <a:ext cx="1" cy="32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7388" name="Rectangle 29">
              <a:extLst>
                <a:ext uri="{FF2B5EF4-FFF2-40B4-BE49-F238E27FC236}">
                  <a16:creationId xmlns:a16="http://schemas.microsoft.com/office/drawing/2014/main" id="{CA01410E-79CD-47ED-BA94-77D1D5B2FA92}"/>
                </a:ext>
              </a:extLst>
            </p:cNvPr>
            <p:cNvSpPr>
              <a:spLocks/>
            </p:cNvSpPr>
            <p:nvPr/>
          </p:nvSpPr>
          <p:spPr bwMode="auto">
            <a:xfrm>
              <a:off x="183" y="176"/>
              <a:ext cx="169"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C</a:t>
              </a:r>
            </a:p>
          </p:txBody>
        </p:sp>
      </p:grpSp>
      <p:grpSp>
        <p:nvGrpSpPr>
          <p:cNvPr id="57349" name="Group 30">
            <a:extLst>
              <a:ext uri="{FF2B5EF4-FFF2-40B4-BE49-F238E27FC236}">
                <a16:creationId xmlns:a16="http://schemas.microsoft.com/office/drawing/2014/main" id="{162F9B07-131B-499C-86FD-D1CE1D0400FF}"/>
              </a:ext>
            </a:extLst>
          </p:cNvPr>
          <p:cNvGrpSpPr>
            <a:grpSpLocks/>
          </p:cNvGrpSpPr>
          <p:nvPr/>
        </p:nvGrpSpPr>
        <p:grpSpPr bwMode="auto">
          <a:xfrm>
            <a:off x="8040468" y="5964702"/>
            <a:ext cx="923258" cy="725267"/>
            <a:chOff x="0" y="0"/>
            <a:chExt cx="581" cy="495"/>
          </a:xfrm>
        </p:grpSpPr>
        <p:sp>
          <p:nvSpPr>
            <p:cNvPr id="57375" name="AutoShape 31">
              <a:extLst>
                <a:ext uri="{FF2B5EF4-FFF2-40B4-BE49-F238E27FC236}">
                  <a16:creationId xmlns:a16="http://schemas.microsoft.com/office/drawing/2014/main" id="{0CBB1BD4-2EF4-4F8D-B15A-20B2F54E127C}"/>
                </a:ext>
              </a:extLst>
            </p:cNvPr>
            <p:cNvSpPr>
              <a:spLocks/>
            </p:cNvSpPr>
            <p:nvPr/>
          </p:nvSpPr>
          <p:spPr bwMode="auto">
            <a:xfrm>
              <a:off x="0" y="172"/>
              <a:ext cx="393" cy="322"/>
            </a:xfrm>
            <a:prstGeom prst="roundRect">
              <a:avLst>
                <a:gd name="adj" fmla="val 31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7376" name="Line 32">
              <a:extLst>
                <a:ext uri="{FF2B5EF4-FFF2-40B4-BE49-F238E27FC236}">
                  <a16:creationId xmlns:a16="http://schemas.microsoft.com/office/drawing/2014/main" id="{71A5139D-98D6-4405-9873-64A6FA5FB7EC}"/>
                </a:ext>
              </a:extLst>
            </p:cNvPr>
            <p:cNvSpPr>
              <a:spLocks noChangeShapeType="1"/>
            </p:cNvSpPr>
            <p:nvPr/>
          </p:nvSpPr>
          <p:spPr bwMode="auto">
            <a:xfrm rot="10800000" flipH="1">
              <a:off x="0" y="0"/>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7377" name="Line 33">
              <a:extLst>
                <a:ext uri="{FF2B5EF4-FFF2-40B4-BE49-F238E27FC236}">
                  <a16:creationId xmlns:a16="http://schemas.microsoft.com/office/drawing/2014/main" id="{EF6F14CF-EC5A-417B-A19C-EA84F00A3CD6}"/>
                </a:ext>
              </a:extLst>
            </p:cNvPr>
            <p:cNvSpPr>
              <a:spLocks noChangeShapeType="1"/>
            </p:cNvSpPr>
            <p:nvPr/>
          </p:nvSpPr>
          <p:spPr bwMode="auto">
            <a:xfrm rot="10800000" flipH="1">
              <a:off x="392" y="0"/>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7378" name="Line 34">
              <a:extLst>
                <a:ext uri="{FF2B5EF4-FFF2-40B4-BE49-F238E27FC236}">
                  <a16:creationId xmlns:a16="http://schemas.microsoft.com/office/drawing/2014/main" id="{B76A86DB-458D-4D11-8F0D-222D9930190F}"/>
                </a:ext>
              </a:extLst>
            </p:cNvPr>
            <p:cNvSpPr>
              <a:spLocks noChangeShapeType="1"/>
            </p:cNvSpPr>
            <p:nvPr/>
          </p:nvSpPr>
          <p:spPr bwMode="auto">
            <a:xfrm rot="10800000" flipH="1">
              <a:off x="392" y="321"/>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7379" name="Line 35">
              <a:extLst>
                <a:ext uri="{FF2B5EF4-FFF2-40B4-BE49-F238E27FC236}">
                  <a16:creationId xmlns:a16="http://schemas.microsoft.com/office/drawing/2014/main" id="{98CE411D-2434-4D9E-B095-6BDCE4A52151}"/>
                </a:ext>
              </a:extLst>
            </p:cNvPr>
            <p:cNvSpPr>
              <a:spLocks noChangeShapeType="1"/>
            </p:cNvSpPr>
            <p:nvPr/>
          </p:nvSpPr>
          <p:spPr bwMode="auto">
            <a:xfrm>
              <a:off x="184" y="1"/>
              <a:ext cx="392"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7380" name="Line 36">
              <a:extLst>
                <a:ext uri="{FF2B5EF4-FFF2-40B4-BE49-F238E27FC236}">
                  <a16:creationId xmlns:a16="http://schemas.microsoft.com/office/drawing/2014/main" id="{5F0C54FC-F206-40CB-82DF-379E7B547963}"/>
                </a:ext>
              </a:extLst>
            </p:cNvPr>
            <p:cNvSpPr>
              <a:spLocks noChangeShapeType="1"/>
            </p:cNvSpPr>
            <p:nvPr/>
          </p:nvSpPr>
          <p:spPr bwMode="auto">
            <a:xfrm>
              <a:off x="580" y="1"/>
              <a:ext cx="1" cy="32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7381" name="Rectangle 37">
              <a:extLst>
                <a:ext uri="{FF2B5EF4-FFF2-40B4-BE49-F238E27FC236}">
                  <a16:creationId xmlns:a16="http://schemas.microsoft.com/office/drawing/2014/main" id="{60973695-E656-4A78-BA9F-DA5E3ACCCE95}"/>
                </a:ext>
              </a:extLst>
            </p:cNvPr>
            <p:cNvSpPr>
              <a:spLocks/>
            </p:cNvSpPr>
            <p:nvPr/>
          </p:nvSpPr>
          <p:spPr bwMode="auto">
            <a:xfrm>
              <a:off x="182" y="176"/>
              <a:ext cx="168"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D</a:t>
              </a:r>
            </a:p>
          </p:txBody>
        </p:sp>
      </p:grpSp>
      <p:grpSp>
        <p:nvGrpSpPr>
          <p:cNvPr id="57350" name="Group 38">
            <a:extLst>
              <a:ext uri="{FF2B5EF4-FFF2-40B4-BE49-F238E27FC236}">
                <a16:creationId xmlns:a16="http://schemas.microsoft.com/office/drawing/2014/main" id="{2EED592E-D685-4917-91C3-44F06D9828CF}"/>
              </a:ext>
            </a:extLst>
          </p:cNvPr>
          <p:cNvGrpSpPr>
            <a:grpSpLocks/>
          </p:cNvGrpSpPr>
          <p:nvPr/>
        </p:nvGrpSpPr>
        <p:grpSpPr bwMode="auto">
          <a:xfrm>
            <a:off x="5212341" y="6289821"/>
            <a:ext cx="2832295" cy="258429"/>
            <a:chOff x="0" y="0"/>
            <a:chExt cx="1784" cy="176"/>
          </a:xfrm>
        </p:grpSpPr>
        <p:sp>
          <p:nvSpPr>
            <p:cNvPr id="57373" name="Line 39">
              <a:extLst>
                <a:ext uri="{FF2B5EF4-FFF2-40B4-BE49-F238E27FC236}">
                  <a16:creationId xmlns:a16="http://schemas.microsoft.com/office/drawing/2014/main" id="{10D3A29E-8F13-4A90-88F4-0BCD4B5C8611}"/>
                </a:ext>
              </a:extLst>
            </p:cNvPr>
            <p:cNvSpPr>
              <a:spLocks noChangeShapeType="1"/>
            </p:cNvSpPr>
            <p:nvPr/>
          </p:nvSpPr>
          <p:spPr bwMode="auto">
            <a:xfrm>
              <a:off x="1" y="82"/>
              <a:ext cx="1781"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7374" name="Rectangle 40">
              <a:extLst>
                <a:ext uri="{FF2B5EF4-FFF2-40B4-BE49-F238E27FC236}">
                  <a16:creationId xmlns:a16="http://schemas.microsoft.com/office/drawing/2014/main" id="{D3F3EF09-0C41-4F69-873B-C8F2BD130918}"/>
                </a:ext>
              </a:extLst>
            </p:cNvPr>
            <p:cNvSpPr>
              <a:spLocks/>
            </p:cNvSpPr>
            <p:nvPr/>
          </p:nvSpPr>
          <p:spPr bwMode="auto">
            <a:xfrm>
              <a:off x="0" y="0"/>
              <a:ext cx="1784"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100</a:t>
              </a:r>
            </a:p>
            <a:p>
              <a:pPr eaLnBrk="1" hangingPunct="1">
                <a:lnSpc>
                  <a:spcPct val="84000"/>
                </a:lnSpc>
              </a:pPr>
              <a:endPar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endParaRPr>
            </a:p>
          </p:txBody>
        </p:sp>
      </p:grpSp>
      <p:sp>
        <p:nvSpPr>
          <p:cNvPr id="57351" name="Line 41">
            <a:extLst>
              <a:ext uri="{FF2B5EF4-FFF2-40B4-BE49-F238E27FC236}">
                <a16:creationId xmlns:a16="http://schemas.microsoft.com/office/drawing/2014/main" id="{1883E5C6-CE53-467C-AF02-1A9C3F730D90}"/>
              </a:ext>
            </a:extLst>
          </p:cNvPr>
          <p:cNvSpPr>
            <a:spLocks noChangeShapeType="1"/>
          </p:cNvSpPr>
          <p:nvPr/>
        </p:nvSpPr>
        <p:spPr bwMode="auto">
          <a:xfrm>
            <a:off x="5443676" y="4680894"/>
            <a:ext cx="2828128" cy="208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sp>
        <p:nvSpPr>
          <p:cNvPr id="57352" name="Line 42">
            <a:extLst>
              <a:ext uri="{FF2B5EF4-FFF2-40B4-BE49-F238E27FC236}">
                <a16:creationId xmlns:a16="http://schemas.microsoft.com/office/drawing/2014/main" id="{FF2426A8-3C20-4D6E-ACB9-084B2C846985}"/>
              </a:ext>
            </a:extLst>
          </p:cNvPr>
          <p:cNvSpPr>
            <a:spLocks noChangeShapeType="1"/>
          </p:cNvSpPr>
          <p:nvPr/>
        </p:nvSpPr>
        <p:spPr bwMode="auto">
          <a:xfrm>
            <a:off x="4878886" y="5008100"/>
            <a:ext cx="2083" cy="113792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sp>
        <p:nvSpPr>
          <p:cNvPr id="57353" name="Line 43">
            <a:extLst>
              <a:ext uri="{FF2B5EF4-FFF2-40B4-BE49-F238E27FC236}">
                <a16:creationId xmlns:a16="http://schemas.microsoft.com/office/drawing/2014/main" id="{83507D13-5ED3-4FA8-8357-D6A6331FA11C}"/>
              </a:ext>
            </a:extLst>
          </p:cNvPr>
          <p:cNvSpPr>
            <a:spLocks noChangeShapeType="1"/>
          </p:cNvSpPr>
          <p:nvPr/>
        </p:nvSpPr>
        <p:spPr bwMode="auto">
          <a:xfrm>
            <a:off x="8513561" y="4933072"/>
            <a:ext cx="2083" cy="117960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grpSp>
        <p:nvGrpSpPr>
          <p:cNvPr id="57354" name="Group 44">
            <a:extLst>
              <a:ext uri="{FF2B5EF4-FFF2-40B4-BE49-F238E27FC236}">
                <a16:creationId xmlns:a16="http://schemas.microsoft.com/office/drawing/2014/main" id="{44D820C3-F0C2-4BA4-900F-968E2927E7CA}"/>
              </a:ext>
            </a:extLst>
          </p:cNvPr>
          <p:cNvGrpSpPr>
            <a:grpSpLocks/>
          </p:cNvGrpSpPr>
          <p:nvPr/>
        </p:nvGrpSpPr>
        <p:grpSpPr bwMode="auto">
          <a:xfrm>
            <a:off x="823221" y="4064001"/>
            <a:ext cx="2792697" cy="1871524"/>
            <a:chOff x="0" y="0"/>
            <a:chExt cx="1759" cy="1278"/>
          </a:xfrm>
        </p:grpSpPr>
        <p:sp>
          <p:nvSpPr>
            <p:cNvPr id="57371" name="AutoShape 45">
              <a:extLst>
                <a:ext uri="{FF2B5EF4-FFF2-40B4-BE49-F238E27FC236}">
                  <a16:creationId xmlns:a16="http://schemas.microsoft.com/office/drawing/2014/main" id="{413C6218-9E1B-40AB-B24D-9F2318B4FA42}"/>
                </a:ext>
              </a:extLst>
            </p:cNvPr>
            <p:cNvSpPr>
              <a:spLocks/>
            </p:cNvSpPr>
            <p:nvPr/>
          </p:nvSpPr>
          <p:spPr bwMode="auto">
            <a:xfrm>
              <a:off x="0" y="0"/>
              <a:ext cx="1759" cy="1278"/>
            </a:xfrm>
            <a:prstGeom prst="roundRect">
              <a:avLst>
                <a:gd name="adj" fmla="val 74"/>
              </a:avLst>
            </a:prstGeom>
            <a:noFill/>
            <a:ln w="127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7372" name="Rectangle 46">
              <a:extLst>
                <a:ext uri="{FF2B5EF4-FFF2-40B4-BE49-F238E27FC236}">
                  <a16:creationId xmlns:a16="http://schemas.microsoft.com/office/drawing/2014/main" id="{29195D9A-EE5B-4DB9-9E64-DEF50AF708CF}"/>
                </a:ext>
              </a:extLst>
            </p:cNvPr>
            <p:cNvSpPr>
              <a:spLocks/>
            </p:cNvSpPr>
            <p:nvPr/>
          </p:nvSpPr>
          <p:spPr bwMode="auto">
            <a:xfrm>
              <a:off x="2" y="131"/>
              <a:ext cx="175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888" b="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A's FIB</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 : </a:t>
              </a:r>
              <a:r>
                <a:rPr lang="en-US" altLang="fr-FR" sz="2888">
                  <a:solidFill>
                    <a:srgbClr val="FF0000"/>
                  </a:solidFill>
                  <a:latin typeface="Helvetica" panose="020B0604020202020204" pitchFamily="34" charset="0"/>
                  <a:ea typeface="ＭＳ Ｐゴシック" panose="020B0600070205080204" pitchFamily="34" charset="-128"/>
                  <a:sym typeface="Helvetica" panose="020B0604020202020204" pitchFamily="34" charset="0"/>
                </a:rPr>
                <a:t>South</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  C : South</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D : </a:t>
              </a:r>
              <a:r>
                <a:rPr lang="en-US" altLang="fr-FR" sz="2888">
                  <a:solidFill>
                    <a:srgbClr val="FF0000"/>
                  </a:solidFill>
                  <a:latin typeface="Helvetica" panose="020B0604020202020204" pitchFamily="34" charset="0"/>
                  <a:ea typeface="ＭＳ Ｐゴシック" panose="020B0600070205080204" pitchFamily="34" charset="-128"/>
                  <a:sym typeface="Helvetica" panose="020B0604020202020204" pitchFamily="34" charset="0"/>
                </a:rPr>
                <a:t>South</a:t>
              </a:r>
            </a:p>
          </p:txBody>
        </p:sp>
      </p:grpSp>
      <p:grpSp>
        <p:nvGrpSpPr>
          <p:cNvPr id="57355" name="Group 47">
            <a:extLst>
              <a:ext uri="{FF2B5EF4-FFF2-40B4-BE49-F238E27FC236}">
                <a16:creationId xmlns:a16="http://schemas.microsoft.com/office/drawing/2014/main" id="{B13AAB90-56ED-431A-A061-6600223AC58E}"/>
              </a:ext>
            </a:extLst>
          </p:cNvPr>
          <p:cNvGrpSpPr>
            <a:grpSpLocks/>
          </p:cNvGrpSpPr>
          <p:nvPr/>
        </p:nvGrpSpPr>
        <p:grpSpPr bwMode="auto">
          <a:xfrm>
            <a:off x="9059595" y="6354430"/>
            <a:ext cx="2467577" cy="1875692"/>
            <a:chOff x="0" y="0"/>
            <a:chExt cx="1553" cy="1278"/>
          </a:xfrm>
        </p:grpSpPr>
        <p:sp>
          <p:nvSpPr>
            <p:cNvPr id="57369" name="AutoShape 48">
              <a:extLst>
                <a:ext uri="{FF2B5EF4-FFF2-40B4-BE49-F238E27FC236}">
                  <a16:creationId xmlns:a16="http://schemas.microsoft.com/office/drawing/2014/main" id="{31A0DFF2-DD71-48ED-992F-9997741A3475}"/>
                </a:ext>
              </a:extLst>
            </p:cNvPr>
            <p:cNvSpPr>
              <a:spLocks/>
            </p:cNvSpPr>
            <p:nvPr/>
          </p:nvSpPr>
          <p:spPr bwMode="auto">
            <a:xfrm>
              <a:off x="0" y="0"/>
              <a:ext cx="1551" cy="1278"/>
            </a:xfrm>
            <a:prstGeom prst="roundRect">
              <a:avLst>
                <a:gd name="adj" fmla="val 74"/>
              </a:avLst>
            </a:prstGeom>
            <a:noFill/>
            <a:ln w="127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7370" name="Rectangle 49">
              <a:extLst>
                <a:ext uri="{FF2B5EF4-FFF2-40B4-BE49-F238E27FC236}">
                  <a16:creationId xmlns:a16="http://schemas.microsoft.com/office/drawing/2014/main" id="{7204A6DC-BFE1-4053-9211-61D40A539073}"/>
                </a:ext>
              </a:extLst>
            </p:cNvPr>
            <p:cNvSpPr>
              <a:spLocks/>
            </p:cNvSpPr>
            <p:nvPr/>
          </p:nvSpPr>
          <p:spPr bwMode="auto">
            <a:xfrm>
              <a:off x="1" y="131"/>
              <a:ext cx="155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888" b="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D's FIB</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 : North</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 : North</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C : North</a:t>
              </a:r>
            </a:p>
          </p:txBody>
        </p:sp>
      </p:grpSp>
      <p:grpSp>
        <p:nvGrpSpPr>
          <p:cNvPr id="57356" name="Group 50">
            <a:extLst>
              <a:ext uri="{FF2B5EF4-FFF2-40B4-BE49-F238E27FC236}">
                <a16:creationId xmlns:a16="http://schemas.microsoft.com/office/drawing/2014/main" id="{7A8E1B87-C8C6-4EEE-9B25-D428C2AFB021}"/>
              </a:ext>
            </a:extLst>
          </p:cNvPr>
          <p:cNvGrpSpPr>
            <a:grpSpLocks/>
          </p:cNvGrpSpPr>
          <p:nvPr/>
        </p:nvGrpSpPr>
        <p:grpSpPr bwMode="auto">
          <a:xfrm>
            <a:off x="881577" y="6337756"/>
            <a:ext cx="2488418" cy="1873608"/>
            <a:chOff x="0" y="0"/>
            <a:chExt cx="1568" cy="1278"/>
          </a:xfrm>
        </p:grpSpPr>
        <p:sp>
          <p:nvSpPr>
            <p:cNvPr id="57367" name="AutoShape 51">
              <a:extLst>
                <a:ext uri="{FF2B5EF4-FFF2-40B4-BE49-F238E27FC236}">
                  <a16:creationId xmlns:a16="http://schemas.microsoft.com/office/drawing/2014/main" id="{FC02E43C-A85F-429D-871D-0A225763F34F}"/>
                </a:ext>
              </a:extLst>
            </p:cNvPr>
            <p:cNvSpPr>
              <a:spLocks/>
            </p:cNvSpPr>
            <p:nvPr/>
          </p:nvSpPr>
          <p:spPr bwMode="auto">
            <a:xfrm>
              <a:off x="1" y="0"/>
              <a:ext cx="1565" cy="1278"/>
            </a:xfrm>
            <a:prstGeom prst="roundRect">
              <a:avLst>
                <a:gd name="adj" fmla="val 74"/>
              </a:avLst>
            </a:prstGeom>
            <a:noFill/>
            <a:ln w="127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7368" name="Rectangle 52">
              <a:extLst>
                <a:ext uri="{FF2B5EF4-FFF2-40B4-BE49-F238E27FC236}">
                  <a16:creationId xmlns:a16="http://schemas.microsoft.com/office/drawing/2014/main" id="{3154475A-EDD4-4766-A5F1-157BB6851F80}"/>
                </a:ext>
              </a:extLst>
            </p:cNvPr>
            <p:cNvSpPr>
              <a:spLocks/>
            </p:cNvSpPr>
            <p:nvPr/>
          </p:nvSpPr>
          <p:spPr bwMode="auto">
            <a:xfrm>
              <a:off x="0" y="131"/>
              <a:ext cx="1568"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888" b="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C's FIB</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 : North</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 : North</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D : North</a:t>
              </a:r>
            </a:p>
          </p:txBody>
        </p:sp>
      </p:grpSp>
      <p:grpSp>
        <p:nvGrpSpPr>
          <p:cNvPr id="57357" name="Group 53">
            <a:extLst>
              <a:ext uri="{FF2B5EF4-FFF2-40B4-BE49-F238E27FC236}">
                <a16:creationId xmlns:a16="http://schemas.microsoft.com/office/drawing/2014/main" id="{436EB4BD-9AAC-4D8A-A6C7-2461B5A9D568}"/>
              </a:ext>
            </a:extLst>
          </p:cNvPr>
          <p:cNvGrpSpPr>
            <a:grpSpLocks/>
          </p:cNvGrpSpPr>
          <p:nvPr/>
        </p:nvGrpSpPr>
        <p:grpSpPr bwMode="auto">
          <a:xfrm>
            <a:off x="9161715" y="4218224"/>
            <a:ext cx="2319607" cy="1873609"/>
            <a:chOff x="0" y="0"/>
            <a:chExt cx="1460" cy="1278"/>
          </a:xfrm>
        </p:grpSpPr>
        <p:sp>
          <p:nvSpPr>
            <p:cNvPr id="57365" name="AutoShape 54">
              <a:extLst>
                <a:ext uri="{FF2B5EF4-FFF2-40B4-BE49-F238E27FC236}">
                  <a16:creationId xmlns:a16="http://schemas.microsoft.com/office/drawing/2014/main" id="{FF3543F8-74D2-4A80-A5C0-39167AF2D7DC}"/>
                </a:ext>
              </a:extLst>
            </p:cNvPr>
            <p:cNvSpPr>
              <a:spLocks/>
            </p:cNvSpPr>
            <p:nvPr/>
          </p:nvSpPr>
          <p:spPr bwMode="auto">
            <a:xfrm>
              <a:off x="0" y="0"/>
              <a:ext cx="1460" cy="1278"/>
            </a:xfrm>
            <a:prstGeom prst="roundRect">
              <a:avLst>
                <a:gd name="adj" fmla="val 74"/>
              </a:avLst>
            </a:prstGeom>
            <a:noFill/>
            <a:ln w="127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7366" name="Rectangle 55">
              <a:extLst>
                <a:ext uri="{FF2B5EF4-FFF2-40B4-BE49-F238E27FC236}">
                  <a16:creationId xmlns:a16="http://schemas.microsoft.com/office/drawing/2014/main" id="{74293ADA-58EE-499B-AA9C-F3CFE129AD09}"/>
                </a:ext>
              </a:extLst>
            </p:cNvPr>
            <p:cNvSpPr>
              <a:spLocks/>
            </p:cNvSpPr>
            <p:nvPr/>
          </p:nvSpPr>
          <p:spPr bwMode="auto">
            <a:xfrm>
              <a:off x="2" y="131"/>
              <a:ext cx="1456"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888" b="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B's FIB</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 : </a:t>
              </a:r>
              <a:r>
                <a:rPr lang="en-US" altLang="fr-FR" sz="2888">
                  <a:solidFill>
                    <a:srgbClr val="FF0000"/>
                  </a:solidFill>
                  <a:latin typeface="Helvetica" panose="020B0604020202020204" pitchFamily="34" charset="0"/>
                  <a:ea typeface="ＭＳ Ｐゴシック" panose="020B0600070205080204" pitchFamily="34" charset="-128"/>
                  <a:sym typeface="Helvetica" panose="020B0604020202020204" pitchFamily="34" charset="0"/>
                </a:rPr>
                <a:t>South</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C : </a:t>
              </a:r>
              <a:r>
                <a:rPr lang="en-US" altLang="fr-FR" sz="2888">
                  <a:solidFill>
                    <a:srgbClr val="FF0000"/>
                  </a:solidFill>
                  <a:latin typeface="Helvetica" panose="020B0604020202020204" pitchFamily="34" charset="0"/>
                  <a:ea typeface="ＭＳ Ｐゴシック" panose="020B0600070205080204" pitchFamily="34" charset="-128"/>
                  <a:sym typeface="Helvetica" panose="020B0604020202020204" pitchFamily="34" charset="0"/>
                </a:rPr>
                <a:t>South</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D : South</a:t>
              </a:r>
            </a:p>
          </p:txBody>
        </p:sp>
      </p:grpSp>
      <p:sp>
        <p:nvSpPr>
          <p:cNvPr id="57358" name="Line 44">
            <a:extLst>
              <a:ext uri="{FF2B5EF4-FFF2-40B4-BE49-F238E27FC236}">
                <a16:creationId xmlns:a16="http://schemas.microsoft.com/office/drawing/2014/main" id="{6B77D75D-B21E-4AB4-BACC-54D22571F0DC}"/>
              </a:ext>
            </a:extLst>
          </p:cNvPr>
          <p:cNvSpPr>
            <a:spLocks noChangeShapeType="1"/>
          </p:cNvSpPr>
          <p:nvPr/>
        </p:nvSpPr>
        <p:spPr bwMode="auto">
          <a:xfrm>
            <a:off x="6544083" y="4464148"/>
            <a:ext cx="598138" cy="418905"/>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sp>
        <p:nvSpPr>
          <p:cNvPr id="57359" name="Line 45">
            <a:extLst>
              <a:ext uri="{FF2B5EF4-FFF2-40B4-BE49-F238E27FC236}">
                <a16:creationId xmlns:a16="http://schemas.microsoft.com/office/drawing/2014/main" id="{E64999FA-6934-43C8-9995-E10A3531FD59}"/>
              </a:ext>
            </a:extLst>
          </p:cNvPr>
          <p:cNvSpPr>
            <a:spLocks noChangeShapeType="1"/>
          </p:cNvSpPr>
          <p:nvPr/>
        </p:nvSpPr>
        <p:spPr bwMode="auto">
          <a:xfrm rot="10800000" flipH="1">
            <a:off x="6573259" y="4478737"/>
            <a:ext cx="500185" cy="406399"/>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sp>
        <p:nvSpPr>
          <p:cNvPr id="57360" name="ZoneTexte 55">
            <a:extLst>
              <a:ext uri="{FF2B5EF4-FFF2-40B4-BE49-F238E27FC236}">
                <a16:creationId xmlns:a16="http://schemas.microsoft.com/office/drawing/2014/main" id="{03AE6B1E-F5D1-44FD-9DC7-22E739AD4EAC}"/>
              </a:ext>
            </a:extLst>
          </p:cNvPr>
          <p:cNvSpPr txBox="1">
            <a:spLocks noChangeArrowheads="1"/>
          </p:cNvSpPr>
          <p:nvPr/>
        </p:nvSpPr>
        <p:spPr bwMode="auto">
          <a:xfrm>
            <a:off x="3478368" y="7204744"/>
            <a:ext cx="5363266" cy="178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425" tIns="44212" rIns="88425" bIns="44212" anchor="t">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algn="l" eaLnBrk="1" hangingPunct="1"/>
            <a:r>
              <a:rPr lang="en-GB" altLang="fr-FR" sz="3676">
                <a:latin typeface="Gill Sans"/>
                <a:ea typeface="Heiti SC Light"/>
              </a:rPr>
              <a:t>B cannot reach A/C</a:t>
            </a:r>
          </a:p>
          <a:p>
            <a:pPr algn="l" eaLnBrk="1" hangingPunct="1"/>
            <a:r>
              <a:rPr lang="en-GB" altLang="fr-FR" sz="3676">
                <a:latin typeface="Gill Sans"/>
                <a:ea typeface="Heiti SC Light"/>
              </a:rPr>
              <a:t>A </a:t>
            </a:r>
            <a:r>
              <a:rPr lang="en-GB" altLang="fr-FR" sz="3676">
                <a:solidFill>
                  <a:srgbClr val="FF0000"/>
                </a:solidFill>
                <a:latin typeface="Gill Sans"/>
                <a:ea typeface="Heiti SC Light"/>
              </a:rPr>
              <a:t>loops</a:t>
            </a:r>
            <a:r>
              <a:rPr lang="en-GB" altLang="fr-FR" sz="3676">
                <a:latin typeface="Gill Sans"/>
                <a:ea typeface="Heiti SC Light"/>
              </a:rPr>
              <a:t> towards B/D</a:t>
            </a:r>
          </a:p>
          <a:p>
            <a:pPr algn="l" eaLnBrk="1" hangingPunct="1"/>
            <a:r>
              <a:rPr lang="en-GB" altLang="fr-FR" sz="3676">
                <a:latin typeface="Gill Sans"/>
                <a:ea typeface="Heiti SC Light"/>
              </a:rPr>
              <a:t>Packets continue to be lost</a:t>
            </a:r>
          </a:p>
        </p:txBody>
      </p:sp>
      <p:cxnSp>
        <p:nvCxnSpPr>
          <p:cNvPr id="59" name="Connecteur droit avec flèche 58">
            <a:extLst>
              <a:ext uri="{FF2B5EF4-FFF2-40B4-BE49-F238E27FC236}">
                <a16:creationId xmlns:a16="http://schemas.microsoft.com/office/drawing/2014/main" id="{A56E8407-9034-4704-B107-D3B1F8EDA47A}"/>
              </a:ext>
            </a:extLst>
          </p:cNvPr>
          <p:cNvCxnSpPr/>
          <p:nvPr/>
        </p:nvCxnSpPr>
        <p:spPr bwMode="auto">
          <a:xfrm>
            <a:off x="8373924" y="5010183"/>
            <a:ext cx="0" cy="929510"/>
          </a:xfrm>
          <a:prstGeom prst="straightConnector1">
            <a:avLst/>
          </a:prstGeom>
          <a:blipFill dpi="0" rotWithShape="0">
            <a:blip r:embed="rId2"/>
            <a:srcRect/>
            <a:tile tx="0" ty="0" sx="100000" sy="100000" flip="none" algn="tl"/>
          </a:blipFill>
          <a:ln w="25400"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57362" name="Group 65">
            <a:extLst>
              <a:ext uri="{FF2B5EF4-FFF2-40B4-BE49-F238E27FC236}">
                <a16:creationId xmlns:a16="http://schemas.microsoft.com/office/drawing/2014/main" id="{F4CB5514-F262-484A-AC57-81A68F93DFA0}"/>
              </a:ext>
            </a:extLst>
          </p:cNvPr>
          <p:cNvGrpSpPr>
            <a:grpSpLocks/>
          </p:cNvGrpSpPr>
          <p:nvPr/>
        </p:nvGrpSpPr>
        <p:grpSpPr bwMode="auto">
          <a:xfrm>
            <a:off x="6862951" y="5141483"/>
            <a:ext cx="1369255" cy="454334"/>
            <a:chOff x="0" y="0"/>
            <a:chExt cx="1609" cy="218"/>
          </a:xfrm>
        </p:grpSpPr>
        <p:sp>
          <p:nvSpPr>
            <p:cNvPr id="57363" name="AutoShape 66">
              <a:extLst>
                <a:ext uri="{FF2B5EF4-FFF2-40B4-BE49-F238E27FC236}">
                  <a16:creationId xmlns:a16="http://schemas.microsoft.com/office/drawing/2014/main" id="{8F6C27FF-3F1D-4A0B-808F-9A57BB0FBA41}"/>
                </a:ext>
              </a:extLst>
            </p:cNvPr>
            <p:cNvSpPr>
              <a:spLocks/>
            </p:cNvSpPr>
            <p:nvPr/>
          </p:nvSpPr>
          <p:spPr bwMode="auto">
            <a:xfrm>
              <a:off x="0" y="0"/>
              <a:ext cx="1609" cy="218"/>
            </a:xfrm>
            <a:prstGeom prst="roundRect">
              <a:avLst>
                <a:gd name="adj" fmla="val 458"/>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7364" name="Rectangle 67">
              <a:extLst>
                <a:ext uri="{FF2B5EF4-FFF2-40B4-BE49-F238E27FC236}">
                  <a16:creationId xmlns:a16="http://schemas.microsoft.com/office/drawing/2014/main" id="{1976B13F-7008-4146-A401-67FF1671BBC8}"/>
                </a:ext>
              </a:extLst>
            </p:cNvPr>
            <p:cNvSpPr>
              <a:spLocks/>
            </p:cNvSpPr>
            <p:nvPr/>
          </p:nvSpPr>
          <p:spPr bwMode="auto">
            <a:xfrm>
              <a:off x="0" y="12"/>
              <a:ext cx="1547"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B:1 D=1</a:t>
              </a:r>
              <a:endParaRPr lang="en-US" altLang="fr-FR" sz="1707">
                <a:solidFill>
                  <a:schemeClr val="tx1"/>
                </a:solidFill>
                <a:latin typeface="Symbol" panose="05050102010706020507" pitchFamily="18" charset="2"/>
                <a:ea typeface="ＭＳ Ｐゴシック" panose="020B0600070205080204" pitchFamily="34" charset="-128"/>
                <a:sym typeface="Symbol" panose="05050102010706020507" pitchFamily="18" charset="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3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6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4E47BC-D054-4E8B-8750-FD66A03E32CF}"/>
              </a:ext>
            </a:extLst>
          </p:cNvPr>
          <p:cNvSpPr>
            <a:spLocks noGrp="1"/>
          </p:cNvSpPr>
          <p:nvPr>
            <p:ph type="title"/>
          </p:nvPr>
        </p:nvSpPr>
        <p:spPr>
          <a:xfrm>
            <a:off x="1270000" y="-1558365"/>
            <a:ext cx="10464800" cy="3302000"/>
          </a:xfrm>
        </p:spPr>
        <p:txBody>
          <a:bodyPr/>
          <a:lstStyle/>
          <a:p>
            <a:pPr eaLnBrk="1" hangingPunct="1">
              <a:defRPr/>
            </a:pPr>
            <a:r>
              <a:rPr lang="en-GB">
                <a:sym typeface="Gill Sans" charset="0"/>
              </a:rPr>
              <a:t>C </a:t>
            </a:r>
            <a:r>
              <a:rPr lang="en-GB" err="1">
                <a:sym typeface="Gill Sans" charset="0"/>
              </a:rPr>
              <a:t>recomputes</a:t>
            </a:r>
            <a:r>
              <a:rPr lang="en-GB">
                <a:sym typeface="Gill Sans" charset="0"/>
              </a:rPr>
              <a:t> </a:t>
            </a:r>
            <a:r>
              <a:rPr lang="en-GB" err="1">
                <a:sym typeface="Gill Sans" charset="0"/>
              </a:rPr>
              <a:t>Dijkstra</a:t>
            </a:r>
            <a:endParaRPr lang="en-GB">
              <a:sym typeface="Gill Sans" charset="0"/>
            </a:endParaRPr>
          </a:p>
        </p:txBody>
      </p:sp>
      <p:grpSp>
        <p:nvGrpSpPr>
          <p:cNvPr id="58370" name="Group 6">
            <a:extLst>
              <a:ext uri="{FF2B5EF4-FFF2-40B4-BE49-F238E27FC236}">
                <a16:creationId xmlns:a16="http://schemas.microsoft.com/office/drawing/2014/main" id="{862988CE-7E3B-4A6B-97B7-2CC64350FD8A}"/>
              </a:ext>
            </a:extLst>
          </p:cNvPr>
          <p:cNvGrpSpPr>
            <a:grpSpLocks/>
          </p:cNvGrpSpPr>
          <p:nvPr/>
        </p:nvGrpSpPr>
        <p:grpSpPr bwMode="auto">
          <a:xfrm>
            <a:off x="4630877" y="4278664"/>
            <a:ext cx="923258" cy="725267"/>
            <a:chOff x="0" y="0"/>
            <a:chExt cx="582" cy="495"/>
          </a:xfrm>
        </p:grpSpPr>
        <p:sp>
          <p:nvSpPr>
            <p:cNvPr id="58416" name="AutoShape 7">
              <a:extLst>
                <a:ext uri="{FF2B5EF4-FFF2-40B4-BE49-F238E27FC236}">
                  <a16:creationId xmlns:a16="http://schemas.microsoft.com/office/drawing/2014/main" id="{2FC1DBD4-2FD7-4759-BC65-461DDCB50E76}"/>
                </a:ext>
              </a:extLst>
            </p:cNvPr>
            <p:cNvSpPr>
              <a:spLocks/>
            </p:cNvSpPr>
            <p:nvPr/>
          </p:nvSpPr>
          <p:spPr bwMode="auto">
            <a:xfrm>
              <a:off x="0" y="172"/>
              <a:ext cx="393" cy="322"/>
            </a:xfrm>
            <a:prstGeom prst="roundRect">
              <a:avLst>
                <a:gd name="adj" fmla="val 31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8417" name="Line 8">
              <a:extLst>
                <a:ext uri="{FF2B5EF4-FFF2-40B4-BE49-F238E27FC236}">
                  <a16:creationId xmlns:a16="http://schemas.microsoft.com/office/drawing/2014/main" id="{5289BED7-11BA-4D00-93D9-3FA552133AC0}"/>
                </a:ext>
              </a:extLst>
            </p:cNvPr>
            <p:cNvSpPr>
              <a:spLocks noChangeShapeType="1"/>
            </p:cNvSpPr>
            <p:nvPr/>
          </p:nvSpPr>
          <p:spPr bwMode="auto">
            <a:xfrm rot="10800000" flipH="1">
              <a:off x="0" y="0"/>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8418" name="Line 9">
              <a:extLst>
                <a:ext uri="{FF2B5EF4-FFF2-40B4-BE49-F238E27FC236}">
                  <a16:creationId xmlns:a16="http://schemas.microsoft.com/office/drawing/2014/main" id="{E694066E-C46C-4481-A099-43E11B2088FF}"/>
                </a:ext>
              </a:extLst>
            </p:cNvPr>
            <p:cNvSpPr>
              <a:spLocks noChangeShapeType="1"/>
            </p:cNvSpPr>
            <p:nvPr/>
          </p:nvSpPr>
          <p:spPr bwMode="auto">
            <a:xfrm rot="10800000" flipH="1">
              <a:off x="392" y="0"/>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8419" name="Line 10">
              <a:extLst>
                <a:ext uri="{FF2B5EF4-FFF2-40B4-BE49-F238E27FC236}">
                  <a16:creationId xmlns:a16="http://schemas.microsoft.com/office/drawing/2014/main" id="{4A9FFE53-F919-4488-BC88-9EC16B9FE890}"/>
                </a:ext>
              </a:extLst>
            </p:cNvPr>
            <p:cNvSpPr>
              <a:spLocks noChangeShapeType="1"/>
            </p:cNvSpPr>
            <p:nvPr/>
          </p:nvSpPr>
          <p:spPr bwMode="auto">
            <a:xfrm rot="10800000" flipH="1">
              <a:off x="392" y="321"/>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8420" name="Line 11">
              <a:extLst>
                <a:ext uri="{FF2B5EF4-FFF2-40B4-BE49-F238E27FC236}">
                  <a16:creationId xmlns:a16="http://schemas.microsoft.com/office/drawing/2014/main" id="{CBB330C2-FD5A-461C-B950-73EF6117CEEF}"/>
                </a:ext>
              </a:extLst>
            </p:cNvPr>
            <p:cNvSpPr>
              <a:spLocks noChangeShapeType="1"/>
            </p:cNvSpPr>
            <p:nvPr/>
          </p:nvSpPr>
          <p:spPr bwMode="auto">
            <a:xfrm>
              <a:off x="187" y="2"/>
              <a:ext cx="392"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8421" name="Line 12">
              <a:extLst>
                <a:ext uri="{FF2B5EF4-FFF2-40B4-BE49-F238E27FC236}">
                  <a16:creationId xmlns:a16="http://schemas.microsoft.com/office/drawing/2014/main" id="{223A5541-694E-496C-AB22-ADD67E9486AD}"/>
                </a:ext>
              </a:extLst>
            </p:cNvPr>
            <p:cNvSpPr>
              <a:spLocks noChangeShapeType="1"/>
            </p:cNvSpPr>
            <p:nvPr/>
          </p:nvSpPr>
          <p:spPr bwMode="auto">
            <a:xfrm>
              <a:off x="580" y="2"/>
              <a:ext cx="2" cy="32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8422" name="Rectangle 13">
              <a:extLst>
                <a:ext uri="{FF2B5EF4-FFF2-40B4-BE49-F238E27FC236}">
                  <a16:creationId xmlns:a16="http://schemas.microsoft.com/office/drawing/2014/main" id="{A40D995D-9A1A-4B70-9844-DB1FFFD635F5}"/>
                </a:ext>
              </a:extLst>
            </p:cNvPr>
            <p:cNvSpPr>
              <a:spLocks/>
            </p:cNvSpPr>
            <p:nvPr/>
          </p:nvSpPr>
          <p:spPr bwMode="auto">
            <a:xfrm>
              <a:off x="189" y="176"/>
              <a:ext cx="156"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888">
                  <a:solidFill>
                    <a:srgbClr val="0000FF"/>
                  </a:solidFill>
                  <a:latin typeface="Helvetica" panose="020B0604020202020204" pitchFamily="34" charset="0"/>
                  <a:ea typeface="ＭＳ Ｐゴシック" panose="020B0600070205080204" pitchFamily="34" charset="-128"/>
                  <a:sym typeface="Helvetica" panose="020B0604020202020204" pitchFamily="34" charset="0"/>
                </a:rPr>
                <a:t>A</a:t>
              </a:r>
            </a:p>
          </p:txBody>
        </p:sp>
      </p:grpSp>
      <p:grpSp>
        <p:nvGrpSpPr>
          <p:cNvPr id="58371" name="Group 14">
            <a:extLst>
              <a:ext uri="{FF2B5EF4-FFF2-40B4-BE49-F238E27FC236}">
                <a16:creationId xmlns:a16="http://schemas.microsoft.com/office/drawing/2014/main" id="{6EC0E611-7A70-4474-9FAC-9CF99C67C9F1}"/>
              </a:ext>
            </a:extLst>
          </p:cNvPr>
          <p:cNvGrpSpPr>
            <a:grpSpLocks/>
          </p:cNvGrpSpPr>
          <p:nvPr/>
        </p:nvGrpSpPr>
        <p:grpSpPr bwMode="auto">
          <a:xfrm>
            <a:off x="8267636" y="4203636"/>
            <a:ext cx="921173" cy="727352"/>
            <a:chOff x="0" y="0"/>
            <a:chExt cx="580" cy="495"/>
          </a:xfrm>
        </p:grpSpPr>
        <p:sp>
          <p:nvSpPr>
            <p:cNvPr id="58409" name="AutoShape 15">
              <a:extLst>
                <a:ext uri="{FF2B5EF4-FFF2-40B4-BE49-F238E27FC236}">
                  <a16:creationId xmlns:a16="http://schemas.microsoft.com/office/drawing/2014/main" id="{7751733D-637E-47ED-A591-05EC60744A3E}"/>
                </a:ext>
              </a:extLst>
            </p:cNvPr>
            <p:cNvSpPr>
              <a:spLocks/>
            </p:cNvSpPr>
            <p:nvPr/>
          </p:nvSpPr>
          <p:spPr bwMode="auto">
            <a:xfrm>
              <a:off x="0" y="173"/>
              <a:ext cx="393" cy="321"/>
            </a:xfrm>
            <a:prstGeom prst="roundRect">
              <a:avLst>
                <a:gd name="adj" fmla="val 31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8410" name="Line 16">
              <a:extLst>
                <a:ext uri="{FF2B5EF4-FFF2-40B4-BE49-F238E27FC236}">
                  <a16:creationId xmlns:a16="http://schemas.microsoft.com/office/drawing/2014/main" id="{9823AB47-130F-4BA8-962A-527C522D0B5A}"/>
                </a:ext>
              </a:extLst>
            </p:cNvPr>
            <p:cNvSpPr>
              <a:spLocks noChangeShapeType="1"/>
            </p:cNvSpPr>
            <p:nvPr/>
          </p:nvSpPr>
          <p:spPr bwMode="auto">
            <a:xfrm rot="10800000" flipH="1">
              <a:off x="0" y="0"/>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8411" name="Line 17">
              <a:extLst>
                <a:ext uri="{FF2B5EF4-FFF2-40B4-BE49-F238E27FC236}">
                  <a16:creationId xmlns:a16="http://schemas.microsoft.com/office/drawing/2014/main" id="{B3E212FC-183A-42DF-A17C-1EF47DA2495C}"/>
                </a:ext>
              </a:extLst>
            </p:cNvPr>
            <p:cNvSpPr>
              <a:spLocks noChangeShapeType="1"/>
            </p:cNvSpPr>
            <p:nvPr/>
          </p:nvSpPr>
          <p:spPr bwMode="auto">
            <a:xfrm rot="10800000" flipH="1">
              <a:off x="392" y="0"/>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8412" name="Line 18">
              <a:extLst>
                <a:ext uri="{FF2B5EF4-FFF2-40B4-BE49-F238E27FC236}">
                  <a16:creationId xmlns:a16="http://schemas.microsoft.com/office/drawing/2014/main" id="{5ED986D2-C8D3-4560-AA15-ECB8FA9F2C12}"/>
                </a:ext>
              </a:extLst>
            </p:cNvPr>
            <p:cNvSpPr>
              <a:spLocks noChangeShapeType="1"/>
            </p:cNvSpPr>
            <p:nvPr/>
          </p:nvSpPr>
          <p:spPr bwMode="auto">
            <a:xfrm rot="10800000" flipH="1">
              <a:off x="392" y="321"/>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8413" name="Line 19">
              <a:extLst>
                <a:ext uri="{FF2B5EF4-FFF2-40B4-BE49-F238E27FC236}">
                  <a16:creationId xmlns:a16="http://schemas.microsoft.com/office/drawing/2014/main" id="{7A5EAC6A-FDF7-448A-93E0-F5C761C57957}"/>
                </a:ext>
              </a:extLst>
            </p:cNvPr>
            <p:cNvSpPr>
              <a:spLocks noChangeShapeType="1"/>
            </p:cNvSpPr>
            <p:nvPr/>
          </p:nvSpPr>
          <p:spPr bwMode="auto">
            <a:xfrm>
              <a:off x="187" y="1"/>
              <a:ext cx="392"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8414" name="Line 20">
              <a:extLst>
                <a:ext uri="{FF2B5EF4-FFF2-40B4-BE49-F238E27FC236}">
                  <a16:creationId xmlns:a16="http://schemas.microsoft.com/office/drawing/2014/main" id="{D0DF3CE1-37CD-4AE6-ADF7-20306A697DC0}"/>
                </a:ext>
              </a:extLst>
            </p:cNvPr>
            <p:cNvSpPr>
              <a:spLocks noChangeShapeType="1"/>
            </p:cNvSpPr>
            <p:nvPr/>
          </p:nvSpPr>
          <p:spPr bwMode="auto">
            <a:xfrm>
              <a:off x="579" y="1"/>
              <a:ext cx="1" cy="32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8415" name="Rectangle 21">
              <a:extLst>
                <a:ext uri="{FF2B5EF4-FFF2-40B4-BE49-F238E27FC236}">
                  <a16:creationId xmlns:a16="http://schemas.microsoft.com/office/drawing/2014/main" id="{4AF99AB7-B01C-4754-9D9F-D6B27067530F}"/>
                </a:ext>
              </a:extLst>
            </p:cNvPr>
            <p:cNvSpPr>
              <a:spLocks/>
            </p:cNvSpPr>
            <p:nvPr/>
          </p:nvSpPr>
          <p:spPr bwMode="auto">
            <a:xfrm>
              <a:off x="190" y="175"/>
              <a:ext cx="155"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888">
                  <a:solidFill>
                    <a:srgbClr val="008000"/>
                  </a:solidFill>
                  <a:latin typeface="Helvetica" panose="020B0604020202020204" pitchFamily="34" charset="0"/>
                  <a:ea typeface="ＭＳ Ｐゴシック" panose="020B0600070205080204" pitchFamily="34" charset="-128"/>
                  <a:sym typeface="Helvetica" panose="020B0604020202020204" pitchFamily="34" charset="0"/>
                </a:rPr>
                <a:t>B</a:t>
              </a:r>
            </a:p>
          </p:txBody>
        </p:sp>
      </p:grpSp>
      <p:grpSp>
        <p:nvGrpSpPr>
          <p:cNvPr id="58372" name="Group 22">
            <a:extLst>
              <a:ext uri="{FF2B5EF4-FFF2-40B4-BE49-F238E27FC236}">
                <a16:creationId xmlns:a16="http://schemas.microsoft.com/office/drawing/2014/main" id="{15CBD2E5-4907-4474-97BC-F2F07EF5E1BA}"/>
              </a:ext>
            </a:extLst>
          </p:cNvPr>
          <p:cNvGrpSpPr>
            <a:grpSpLocks/>
          </p:cNvGrpSpPr>
          <p:nvPr/>
        </p:nvGrpSpPr>
        <p:grpSpPr bwMode="auto">
          <a:xfrm>
            <a:off x="4518335" y="5964702"/>
            <a:ext cx="921173" cy="725267"/>
            <a:chOff x="0" y="0"/>
            <a:chExt cx="581" cy="495"/>
          </a:xfrm>
        </p:grpSpPr>
        <p:sp>
          <p:nvSpPr>
            <p:cNvPr id="58402" name="AutoShape 23">
              <a:extLst>
                <a:ext uri="{FF2B5EF4-FFF2-40B4-BE49-F238E27FC236}">
                  <a16:creationId xmlns:a16="http://schemas.microsoft.com/office/drawing/2014/main" id="{42B17EA8-CD3F-4183-9C5B-FFD507BFB77F}"/>
                </a:ext>
              </a:extLst>
            </p:cNvPr>
            <p:cNvSpPr>
              <a:spLocks/>
            </p:cNvSpPr>
            <p:nvPr/>
          </p:nvSpPr>
          <p:spPr bwMode="auto">
            <a:xfrm>
              <a:off x="0" y="172"/>
              <a:ext cx="393" cy="322"/>
            </a:xfrm>
            <a:prstGeom prst="roundRect">
              <a:avLst>
                <a:gd name="adj" fmla="val 31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8403" name="Line 24">
              <a:extLst>
                <a:ext uri="{FF2B5EF4-FFF2-40B4-BE49-F238E27FC236}">
                  <a16:creationId xmlns:a16="http://schemas.microsoft.com/office/drawing/2014/main" id="{80502FA5-A580-4BEA-84D2-2A32AA1344B1}"/>
                </a:ext>
              </a:extLst>
            </p:cNvPr>
            <p:cNvSpPr>
              <a:spLocks noChangeShapeType="1"/>
            </p:cNvSpPr>
            <p:nvPr/>
          </p:nvSpPr>
          <p:spPr bwMode="auto">
            <a:xfrm rot="10800000" flipH="1">
              <a:off x="0" y="0"/>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8404" name="Line 25">
              <a:extLst>
                <a:ext uri="{FF2B5EF4-FFF2-40B4-BE49-F238E27FC236}">
                  <a16:creationId xmlns:a16="http://schemas.microsoft.com/office/drawing/2014/main" id="{3CB64471-078E-439F-B338-483858433EA3}"/>
                </a:ext>
              </a:extLst>
            </p:cNvPr>
            <p:cNvSpPr>
              <a:spLocks noChangeShapeType="1"/>
            </p:cNvSpPr>
            <p:nvPr/>
          </p:nvSpPr>
          <p:spPr bwMode="auto">
            <a:xfrm rot="10800000" flipH="1">
              <a:off x="392" y="0"/>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8405" name="Line 26">
              <a:extLst>
                <a:ext uri="{FF2B5EF4-FFF2-40B4-BE49-F238E27FC236}">
                  <a16:creationId xmlns:a16="http://schemas.microsoft.com/office/drawing/2014/main" id="{687D4D1C-D772-4693-80F7-8E1CCD6AA3CD}"/>
                </a:ext>
              </a:extLst>
            </p:cNvPr>
            <p:cNvSpPr>
              <a:spLocks noChangeShapeType="1"/>
            </p:cNvSpPr>
            <p:nvPr/>
          </p:nvSpPr>
          <p:spPr bwMode="auto">
            <a:xfrm rot="10800000" flipH="1">
              <a:off x="392" y="321"/>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8406" name="Line 27">
              <a:extLst>
                <a:ext uri="{FF2B5EF4-FFF2-40B4-BE49-F238E27FC236}">
                  <a16:creationId xmlns:a16="http://schemas.microsoft.com/office/drawing/2014/main" id="{8CF571F9-0015-4F4C-9475-6745E6EEB961}"/>
                </a:ext>
              </a:extLst>
            </p:cNvPr>
            <p:cNvSpPr>
              <a:spLocks noChangeShapeType="1"/>
            </p:cNvSpPr>
            <p:nvPr/>
          </p:nvSpPr>
          <p:spPr bwMode="auto">
            <a:xfrm>
              <a:off x="187" y="1"/>
              <a:ext cx="392"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8407" name="Line 28">
              <a:extLst>
                <a:ext uri="{FF2B5EF4-FFF2-40B4-BE49-F238E27FC236}">
                  <a16:creationId xmlns:a16="http://schemas.microsoft.com/office/drawing/2014/main" id="{5F843B8A-D09C-4F21-8DE1-7C973295F957}"/>
                </a:ext>
              </a:extLst>
            </p:cNvPr>
            <p:cNvSpPr>
              <a:spLocks noChangeShapeType="1"/>
            </p:cNvSpPr>
            <p:nvPr/>
          </p:nvSpPr>
          <p:spPr bwMode="auto">
            <a:xfrm>
              <a:off x="580" y="1"/>
              <a:ext cx="1" cy="32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8408" name="Rectangle 29">
              <a:extLst>
                <a:ext uri="{FF2B5EF4-FFF2-40B4-BE49-F238E27FC236}">
                  <a16:creationId xmlns:a16="http://schemas.microsoft.com/office/drawing/2014/main" id="{A01937EA-E738-4EF7-A58C-55AD2542A5C3}"/>
                </a:ext>
              </a:extLst>
            </p:cNvPr>
            <p:cNvSpPr>
              <a:spLocks/>
            </p:cNvSpPr>
            <p:nvPr/>
          </p:nvSpPr>
          <p:spPr bwMode="auto">
            <a:xfrm>
              <a:off x="183" y="176"/>
              <a:ext cx="169"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C</a:t>
              </a:r>
            </a:p>
          </p:txBody>
        </p:sp>
      </p:grpSp>
      <p:grpSp>
        <p:nvGrpSpPr>
          <p:cNvPr id="58373" name="Group 30">
            <a:extLst>
              <a:ext uri="{FF2B5EF4-FFF2-40B4-BE49-F238E27FC236}">
                <a16:creationId xmlns:a16="http://schemas.microsoft.com/office/drawing/2014/main" id="{12546A6B-A8E7-4363-AFF7-6C573A289EB5}"/>
              </a:ext>
            </a:extLst>
          </p:cNvPr>
          <p:cNvGrpSpPr>
            <a:grpSpLocks/>
          </p:cNvGrpSpPr>
          <p:nvPr/>
        </p:nvGrpSpPr>
        <p:grpSpPr bwMode="auto">
          <a:xfrm>
            <a:off x="8040468" y="5964702"/>
            <a:ext cx="923258" cy="725267"/>
            <a:chOff x="0" y="0"/>
            <a:chExt cx="581" cy="495"/>
          </a:xfrm>
        </p:grpSpPr>
        <p:sp>
          <p:nvSpPr>
            <p:cNvPr id="58395" name="AutoShape 31">
              <a:extLst>
                <a:ext uri="{FF2B5EF4-FFF2-40B4-BE49-F238E27FC236}">
                  <a16:creationId xmlns:a16="http://schemas.microsoft.com/office/drawing/2014/main" id="{15CA86C8-82AA-43B6-B744-EF3A782FEA49}"/>
                </a:ext>
              </a:extLst>
            </p:cNvPr>
            <p:cNvSpPr>
              <a:spLocks/>
            </p:cNvSpPr>
            <p:nvPr/>
          </p:nvSpPr>
          <p:spPr bwMode="auto">
            <a:xfrm>
              <a:off x="0" y="172"/>
              <a:ext cx="393" cy="322"/>
            </a:xfrm>
            <a:prstGeom prst="roundRect">
              <a:avLst>
                <a:gd name="adj" fmla="val 31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8396" name="Line 32">
              <a:extLst>
                <a:ext uri="{FF2B5EF4-FFF2-40B4-BE49-F238E27FC236}">
                  <a16:creationId xmlns:a16="http://schemas.microsoft.com/office/drawing/2014/main" id="{0759841B-0C96-4A19-8DFF-E07D2C82C7E5}"/>
                </a:ext>
              </a:extLst>
            </p:cNvPr>
            <p:cNvSpPr>
              <a:spLocks noChangeShapeType="1"/>
            </p:cNvSpPr>
            <p:nvPr/>
          </p:nvSpPr>
          <p:spPr bwMode="auto">
            <a:xfrm rot="10800000" flipH="1">
              <a:off x="0" y="0"/>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8397" name="Line 33">
              <a:extLst>
                <a:ext uri="{FF2B5EF4-FFF2-40B4-BE49-F238E27FC236}">
                  <a16:creationId xmlns:a16="http://schemas.microsoft.com/office/drawing/2014/main" id="{D4590FE7-4759-47C7-92AF-56B4EC25BEA7}"/>
                </a:ext>
              </a:extLst>
            </p:cNvPr>
            <p:cNvSpPr>
              <a:spLocks noChangeShapeType="1"/>
            </p:cNvSpPr>
            <p:nvPr/>
          </p:nvSpPr>
          <p:spPr bwMode="auto">
            <a:xfrm rot="10800000" flipH="1">
              <a:off x="392" y="0"/>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8398" name="Line 34">
              <a:extLst>
                <a:ext uri="{FF2B5EF4-FFF2-40B4-BE49-F238E27FC236}">
                  <a16:creationId xmlns:a16="http://schemas.microsoft.com/office/drawing/2014/main" id="{3CEF3CF7-C1CF-4995-9892-50D6B5A35E08}"/>
                </a:ext>
              </a:extLst>
            </p:cNvPr>
            <p:cNvSpPr>
              <a:spLocks noChangeShapeType="1"/>
            </p:cNvSpPr>
            <p:nvPr/>
          </p:nvSpPr>
          <p:spPr bwMode="auto">
            <a:xfrm rot="10800000" flipH="1">
              <a:off x="392" y="321"/>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8399" name="Line 35">
              <a:extLst>
                <a:ext uri="{FF2B5EF4-FFF2-40B4-BE49-F238E27FC236}">
                  <a16:creationId xmlns:a16="http://schemas.microsoft.com/office/drawing/2014/main" id="{544F6C8A-2038-4382-8311-900313B6237C}"/>
                </a:ext>
              </a:extLst>
            </p:cNvPr>
            <p:cNvSpPr>
              <a:spLocks noChangeShapeType="1"/>
            </p:cNvSpPr>
            <p:nvPr/>
          </p:nvSpPr>
          <p:spPr bwMode="auto">
            <a:xfrm>
              <a:off x="184" y="1"/>
              <a:ext cx="392"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8400" name="Line 36">
              <a:extLst>
                <a:ext uri="{FF2B5EF4-FFF2-40B4-BE49-F238E27FC236}">
                  <a16:creationId xmlns:a16="http://schemas.microsoft.com/office/drawing/2014/main" id="{A8A8FBCD-C0F3-4A20-9CA6-89BCC876DAB7}"/>
                </a:ext>
              </a:extLst>
            </p:cNvPr>
            <p:cNvSpPr>
              <a:spLocks noChangeShapeType="1"/>
            </p:cNvSpPr>
            <p:nvPr/>
          </p:nvSpPr>
          <p:spPr bwMode="auto">
            <a:xfrm>
              <a:off x="580" y="1"/>
              <a:ext cx="1" cy="32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8401" name="Rectangle 37">
              <a:extLst>
                <a:ext uri="{FF2B5EF4-FFF2-40B4-BE49-F238E27FC236}">
                  <a16:creationId xmlns:a16="http://schemas.microsoft.com/office/drawing/2014/main" id="{0CC8EB13-DBF2-46B2-B582-C10C6F554D53}"/>
                </a:ext>
              </a:extLst>
            </p:cNvPr>
            <p:cNvSpPr>
              <a:spLocks/>
            </p:cNvSpPr>
            <p:nvPr/>
          </p:nvSpPr>
          <p:spPr bwMode="auto">
            <a:xfrm>
              <a:off x="182" y="176"/>
              <a:ext cx="168"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D</a:t>
              </a:r>
            </a:p>
          </p:txBody>
        </p:sp>
      </p:grpSp>
      <p:grpSp>
        <p:nvGrpSpPr>
          <p:cNvPr id="58374" name="Group 38">
            <a:extLst>
              <a:ext uri="{FF2B5EF4-FFF2-40B4-BE49-F238E27FC236}">
                <a16:creationId xmlns:a16="http://schemas.microsoft.com/office/drawing/2014/main" id="{F8122339-F25D-418D-9BAD-E53E961BDDF3}"/>
              </a:ext>
            </a:extLst>
          </p:cNvPr>
          <p:cNvGrpSpPr>
            <a:grpSpLocks/>
          </p:cNvGrpSpPr>
          <p:nvPr/>
        </p:nvGrpSpPr>
        <p:grpSpPr bwMode="auto">
          <a:xfrm>
            <a:off x="5212341" y="6289821"/>
            <a:ext cx="2832295" cy="258429"/>
            <a:chOff x="0" y="0"/>
            <a:chExt cx="1784" cy="176"/>
          </a:xfrm>
        </p:grpSpPr>
        <p:sp>
          <p:nvSpPr>
            <p:cNvPr id="58393" name="Line 39">
              <a:extLst>
                <a:ext uri="{FF2B5EF4-FFF2-40B4-BE49-F238E27FC236}">
                  <a16:creationId xmlns:a16="http://schemas.microsoft.com/office/drawing/2014/main" id="{FE479B4D-C8A9-47CF-A8D3-28F678B408E3}"/>
                </a:ext>
              </a:extLst>
            </p:cNvPr>
            <p:cNvSpPr>
              <a:spLocks noChangeShapeType="1"/>
            </p:cNvSpPr>
            <p:nvPr/>
          </p:nvSpPr>
          <p:spPr bwMode="auto">
            <a:xfrm>
              <a:off x="1" y="82"/>
              <a:ext cx="1781"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8394" name="Rectangle 40">
              <a:extLst>
                <a:ext uri="{FF2B5EF4-FFF2-40B4-BE49-F238E27FC236}">
                  <a16:creationId xmlns:a16="http://schemas.microsoft.com/office/drawing/2014/main" id="{9709E3B7-7AD6-4E67-9B13-52AF9BC0EE8F}"/>
                </a:ext>
              </a:extLst>
            </p:cNvPr>
            <p:cNvSpPr>
              <a:spLocks/>
            </p:cNvSpPr>
            <p:nvPr/>
          </p:nvSpPr>
          <p:spPr bwMode="auto">
            <a:xfrm>
              <a:off x="0" y="0"/>
              <a:ext cx="1784"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100</a:t>
              </a:r>
            </a:p>
            <a:p>
              <a:pPr eaLnBrk="1" hangingPunct="1">
                <a:lnSpc>
                  <a:spcPct val="84000"/>
                </a:lnSpc>
              </a:pPr>
              <a:endPar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endParaRPr>
            </a:p>
          </p:txBody>
        </p:sp>
      </p:grpSp>
      <p:sp>
        <p:nvSpPr>
          <p:cNvPr id="58375" name="Line 41">
            <a:extLst>
              <a:ext uri="{FF2B5EF4-FFF2-40B4-BE49-F238E27FC236}">
                <a16:creationId xmlns:a16="http://schemas.microsoft.com/office/drawing/2014/main" id="{83E45B46-542B-4E1A-87F1-029D2D78C372}"/>
              </a:ext>
            </a:extLst>
          </p:cNvPr>
          <p:cNvSpPr>
            <a:spLocks noChangeShapeType="1"/>
          </p:cNvSpPr>
          <p:nvPr/>
        </p:nvSpPr>
        <p:spPr bwMode="auto">
          <a:xfrm>
            <a:off x="5443676" y="4680894"/>
            <a:ext cx="2828128" cy="208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sp>
        <p:nvSpPr>
          <p:cNvPr id="58376" name="Line 42">
            <a:extLst>
              <a:ext uri="{FF2B5EF4-FFF2-40B4-BE49-F238E27FC236}">
                <a16:creationId xmlns:a16="http://schemas.microsoft.com/office/drawing/2014/main" id="{F503AA6E-5098-4603-B8FF-888F8F3545F4}"/>
              </a:ext>
            </a:extLst>
          </p:cNvPr>
          <p:cNvSpPr>
            <a:spLocks noChangeShapeType="1"/>
          </p:cNvSpPr>
          <p:nvPr/>
        </p:nvSpPr>
        <p:spPr bwMode="auto">
          <a:xfrm>
            <a:off x="4878886" y="5008100"/>
            <a:ext cx="2083" cy="113792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sp>
        <p:nvSpPr>
          <p:cNvPr id="58377" name="Line 43">
            <a:extLst>
              <a:ext uri="{FF2B5EF4-FFF2-40B4-BE49-F238E27FC236}">
                <a16:creationId xmlns:a16="http://schemas.microsoft.com/office/drawing/2014/main" id="{28D128B1-52D4-41E9-B57D-5A8DCE267835}"/>
              </a:ext>
            </a:extLst>
          </p:cNvPr>
          <p:cNvSpPr>
            <a:spLocks noChangeShapeType="1"/>
          </p:cNvSpPr>
          <p:nvPr/>
        </p:nvSpPr>
        <p:spPr bwMode="auto">
          <a:xfrm>
            <a:off x="8513561" y="4933072"/>
            <a:ext cx="2083" cy="117960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grpSp>
        <p:nvGrpSpPr>
          <p:cNvPr id="58378" name="Group 44">
            <a:extLst>
              <a:ext uri="{FF2B5EF4-FFF2-40B4-BE49-F238E27FC236}">
                <a16:creationId xmlns:a16="http://schemas.microsoft.com/office/drawing/2014/main" id="{6D8D3466-AB5F-433A-8B0F-A0138ADDB2E1}"/>
              </a:ext>
            </a:extLst>
          </p:cNvPr>
          <p:cNvGrpSpPr>
            <a:grpSpLocks/>
          </p:cNvGrpSpPr>
          <p:nvPr/>
        </p:nvGrpSpPr>
        <p:grpSpPr bwMode="auto">
          <a:xfrm>
            <a:off x="823221" y="4064001"/>
            <a:ext cx="2792697" cy="1871524"/>
            <a:chOff x="0" y="0"/>
            <a:chExt cx="1759" cy="1278"/>
          </a:xfrm>
        </p:grpSpPr>
        <p:sp>
          <p:nvSpPr>
            <p:cNvPr id="58391" name="AutoShape 45">
              <a:extLst>
                <a:ext uri="{FF2B5EF4-FFF2-40B4-BE49-F238E27FC236}">
                  <a16:creationId xmlns:a16="http://schemas.microsoft.com/office/drawing/2014/main" id="{6653FE3C-C706-4946-A263-1F2D1DB29C67}"/>
                </a:ext>
              </a:extLst>
            </p:cNvPr>
            <p:cNvSpPr>
              <a:spLocks/>
            </p:cNvSpPr>
            <p:nvPr/>
          </p:nvSpPr>
          <p:spPr bwMode="auto">
            <a:xfrm>
              <a:off x="0" y="0"/>
              <a:ext cx="1759" cy="1278"/>
            </a:xfrm>
            <a:prstGeom prst="roundRect">
              <a:avLst>
                <a:gd name="adj" fmla="val 74"/>
              </a:avLst>
            </a:prstGeom>
            <a:noFill/>
            <a:ln w="127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8392" name="Rectangle 46">
              <a:extLst>
                <a:ext uri="{FF2B5EF4-FFF2-40B4-BE49-F238E27FC236}">
                  <a16:creationId xmlns:a16="http://schemas.microsoft.com/office/drawing/2014/main" id="{CB87582E-FF4D-4605-AF1B-F85E61CFEBF0}"/>
                </a:ext>
              </a:extLst>
            </p:cNvPr>
            <p:cNvSpPr>
              <a:spLocks/>
            </p:cNvSpPr>
            <p:nvPr/>
          </p:nvSpPr>
          <p:spPr bwMode="auto">
            <a:xfrm>
              <a:off x="2" y="131"/>
              <a:ext cx="175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888" b="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A's FIB</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 : </a:t>
              </a:r>
              <a:r>
                <a:rPr lang="en-US" altLang="fr-FR" sz="2888">
                  <a:solidFill>
                    <a:srgbClr val="FF0000"/>
                  </a:solidFill>
                  <a:latin typeface="Helvetica" panose="020B0604020202020204" pitchFamily="34" charset="0"/>
                  <a:ea typeface="ＭＳ Ｐゴシック" panose="020B0600070205080204" pitchFamily="34" charset="-128"/>
                  <a:sym typeface="Helvetica" panose="020B0604020202020204" pitchFamily="34" charset="0"/>
                </a:rPr>
                <a:t>South</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  C : South</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D : </a:t>
              </a:r>
              <a:r>
                <a:rPr lang="en-US" altLang="fr-FR" sz="2888">
                  <a:solidFill>
                    <a:srgbClr val="FF0000"/>
                  </a:solidFill>
                  <a:latin typeface="Helvetica" panose="020B0604020202020204" pitchFamily="34" charset="0"/>
                  <a:ea typeface="ＭＳ Ｐゴシック" panose="020B0600070205080204" pitchFamily="34" charset="-128"/>
                  <a:sym typeface="Helvetica" panose="020B0604020202020204" pitchFamily="34" charset="0"/>
                </a:rPr>
                <a:t>South</a:t>
              </a:r>
            </a:p>
          </p:txBody>
        </p:sp>
      </p:grpSp>
      <p:grpSp>
        <p:nvGrpSpPr>
          <p:cNvPr id="58379" name="Group 47">
            <a:extLst>
              <a:ext uri="{FF2B5EF4-FFF2-40B4-BE49-F238E27FC236}">
                <a16:creationId xmlns:a16="http://schemas.microsoft.com/office/drawing/2014/main" id="{EF7ED230-2961-43CD-824F-2CC6957EA38C}"/>
              </a:ext>
            </a:extLst>
          </p:cNvPr>
          <p:cNvGrpSpPr>
            <a:grpSpLocks/>
          </p:cNvGrpSpPr>
          <p:nvPr/>
        </p:nvGrpSpPr>
        <p:grpSpPr bwMode="auto">
          <a:xfrm>
            <a:off x="9059595" y="6354430"/>
            <a:ext cx="2467577" cy="1875692"/>
            <a:chOff x="0" y="0"/>
            <a:chExt cx="1553" cy="1278"/>
          </a:xfrm>
        </p:grpSpPr>
        <p:sp>
          <p:nvSpPr>
            <p:cNvPr id="58389" name="AutoShape 48">
              <a:extLst>
                <a:ext uri="{FF2B5EF4-FFF2-40B4-BE49-F238E27FC236}">
                  <a16:creationId xmlns:a16="http://schemas.microsoft.com/office/drawing/2014/main" id="{79C89B9A-C259-4EF3-BEFE-57D1292941D7}"/>
                </a:ext>
              </a:extLst>
            </p:cNvPr>
            <p:cNvSpPr>
              <a:spLocks/>
            </p:cNvSpPr>
            <p:nvPr/>
          </p:nvSpPr>
          <p:spPr bwMode="auto">
            <a:xfrm>
              <a:off x="0" y="0"/>
              <a:ext cx="1551" cy="1278"/>
            </a:xfrm>
            <a:prstGeom prst="roundRect">
              <a:avLst>
                <a:gd name="adj" fmla="val 74"/>
              </a:avLst>
            </a:prstGeom>
            <a:noFill/>
            <a:ln w="127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8390" name="Rectangle 49">
              <a:extLst>
                <a:ext uri="{FF2B5EF4-FFF2-40B4-BE49-F238E27FC236}">
                  <a16:creationId xmlns:a16="http://schemas.microsoft.com/office/drawing/2014/main" id="{16E0B6F4-D68E-417C-A1B3-89B7DFFF6A76}"/>
                </a:ext>
              </a:extLst>
            </p:cNvPr>
            <p:cNvSpPr>
              <a:spLocks/>
            </p:cNvSpPr>
            <p:nvPr/>
          </p:nvSpPr>
          <p:spPr bwMode="auto">
            <a:xfrm>
              <a:off x="1" y="131"/>
              <a:ext cx="155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888" b="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D's FIB</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 : North</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 : North</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C : North</a:t>
              </a:r>
            </a:p>
          </p:txBody>
        </p:sp>
      </p:grpSp>
      <p:grpSp>
        <p:nvGrpSpPr>
          <p:cNvPr id="58380" name="Group 50">
            <a:extLst>
              <a:ext uri="{FF2B5EF4-FFF2-40B4-BE49-F238E27FC236}">
                <a16:creationId xmlns:a16="http://schemas.microsoft.com/office/drawing/2014/main" id="{4F8F50DD-CE1A-4061-A1AC-8E2EE675FBB0}"/>
              </a:ext>
            </a:extLst>
          </p:cNvPr>
          <p:cNvGrpSpPr>
            <a:grpSpLocks/>
          </p:cNvGrpSpPr>
          <p:nvPr/>
        </p:nvGrpSpPr>
        <p:grpSpPr bwMode="auto">
          <a:xfrm>
            <a:off x="881577" y="6337756"/>
            <a:ext cx="2488418" cy="1873608"/>
            <a:chOff x="0" y="0"/>
            <a:chExt cx="1568" cy="1278"/>
          </a:xfrm>
        </p:grpSpPr>
        <p:sp>
          <p:nvSpPr>
            <p:cNvPr id="58387" name="AutoShape 51">
              <a:extLst>
                <a:ext uri="{FF2B5EF4-FFF2-40B4-BE49-F238E27FC236}">
                  <a16:creationId xmlns:a16="http://schemas.microsoft.com/office/drawing/2014/main" id="{B6B23730-EE88-48F3-A362-3EEFCFF3DAFD}"/>
                </a:ext>
              </a:extLst>
            </p:cNvPr>
            <p:cNvSpPr>
              <a:spLocks/>
            </p:cNvSpPr>
            <p:nvPr/>
          </p:nvSpPr>
          <p:spPr bwMode="auto">
            <a:xfrm>
              <a:off x="1" y="0"/>
              <a:ext cx="1565" cy="1278"/>
            </a:xfrm>
            <a:prstGeom prst="roundRect">
              <a:avLst>
                <a:gd name="adj" fmla="val 74"/>
              </a:avLst>
            </a:prstGeom>
            <a:noFill/>
            <a:ln w="127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8388" name="Rectangle 52">
              <a:extLst>
                <a:ext uri="{FF2B5EF4-FFF2-40B4-BE49-F238E27FC236}">
                  <a16:creationId xmlns:a16="http://schemas.microsoft.com/office/drawing/2014/main" id="{B38288DC-D0A5-4253-8619-CDEBB612407C}"/>
                </a:ext>
              </a:extLst>
            </p:cNvPr>
            <p:cNvSpPr>
              <a:spLocks/>
            </p:cNvSpPr>
            <p:nvPr/>
          </p:nvSpPr>
          <p:spPr bwMode="auto">
            <a:xfrm>
              <a:off x="0" y="131"/>
              <a:ext cx="1568"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888" b="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C's FIB</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 A : North</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 : </a:t>
              </a:r>
              <a:r>
                <a:rPr lang="en-US" altLang="fr-FR" sz="2888">
                  <a:solidFill>
                    <a:srgbClr val="FF0000"/>
                  </a:solidFill>
                  <a:latin typeface="Helvetica" panose="020B0604020202020204" pitchFamily="34" charset="0"/>
                  <a:ea typeface="ＭＳ Ｐゴシック" panose="020B0600070205080204" pitchFamily="34" charset="-128"/>
                  <a:sym typeface="Helvetica" panose="020B0604020202020204" pitchFamily="34" charset="0"/>
                </a:rPr>
                <a:t>East</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D : </a:t>
              </a:r>
              <a:r>
                <a:rPr lang="en-US" altLang="fr-FR" sz="2888">
                  <a:solidFill>
                    <a:srgbClr val="FF0000"/>
                  </a:solidFill>
                  <a:latin typeface="Helvetica" panose="020B0604020202020204" pitchFamily="34" charset="0"/>
                  <a:ea typeface="ＭＳ Ｐゴシック" panose="020B0600070205080204" pitchFamily="34" charset="-128"/>
                  <a:sym typeface="Helvetica" panose="020B0604020202020204" pitchFamily="34" charset="0"/>
                </a:rPr>
                <a:t>East</a:t>
              </a:r>
            </a:p>
          </p:txBody>
        </p:sp>
      </p:grpSp>
      <p:grpSp>
        <p:nvGrpSpPr>
          <p:cNvPr id="58381" name="Group 53">
            <a:extLst>
              <a:ext uri="{FF2B5EF4-FFF2-40B4-BE49-F238E27FC236}">
                <a16:creationId xmlns:a16="http://schemas.microsoft.com/office/drawing/2014/main" id="{B16089F6-56FC-4C46-BE9D-734F2E139AAD}"/>
              </a:ext>
            </a:extLst>
          </p:cNvPr>
          <p:cNvGrpSpPr>
            <a:grpSpLocks/>
          </p:cNvGrpSpPr>
          <p:nvPr/>
        </p:nvGrpSpPr>
        <p:grpSpPr bwMode="auto">
          <a:xfrm>
            <a:off x="9161715" y="4218224"/>
            <a:ext cx="2319607" cy="1873609"/>
            <a:chOff x="0" y="0"/>
            <a:chExt cx="1460" cy="1278"/>
          </a:xfrm>
        </p:grpSpPr>
        <p:sp>
          <p:nvSpPr>
            <p:cNvPr id="58385" name="AutoShape 54">
              <a:extLst>
                <a:ext uri="{FF2B5EF4-FFF2-40B4-BE49-F238E27FC236}">
                  <a16:creationId xmlns:a16="http://schemas.microsoft.com/office/drawing/2014/main" id="{6AA29965-F73A-4980-B90D-F849801106E7}"/>
                </a:ext>
              </a:extLst>
            </p:cNvPr>
            <p:cNvSpPr>
              <a:spLocks/>
            </p:cNvSpPr>
            <p:nvPr/>
          </p:nvSpPr>
          <p:spPr bwMode="auto">
            <a:xfrm>
              <a:off x="0" y="0"/>
              <a:ext cx="1460" cy="1278"/>
            </a:xfrm>
            <a:prstGeom prst="roundRect">
              <a:avLst>
                <a:gd name="adj" fmla="val 74"/>
              </a:avLst>
            </a:prstGeom>
            <a:noFill/>
            <a:ln w="127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8386" name="Rectangle 55">
              <a:extLst>
                <a:ext uri="{FF2B5EF4-FFF2-40B4-BE49-F238E27FC236}">
                  <a16:creationId xmlns:a16="http://schemas.microsoft.com/office/drawing/2014/main" id="{2C68CE66-ED5B-4202-A929-17AA6FE327F9}"/>
                </a:ext>
              </a:extLst>
            </p:cNvPr>
            <p:cNvSpPr>
              <a:spLocks/>
            </p:cNvSpPr>
            <p:nvPr/>
          </p:nvSpPr>
          <p:spPr bwMode="auto">
            <a:xfrm>
              <a:off x="2" y="131"/>
              <a:ext cx="1456"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888" b="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B's FIB</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 : </a:t>
              </a:r>
              <a:r>
                <a:rPr lang="en-US" altLang="fr-FR" sz="2888">
                  <a:solidFill>
                    <a:srgbClr val="FF0000"/>
                  </a:solidFill>
                  <a:latin typeface="Helvetica" panose="020B0604020202020204" pitchFamily="34" charset="0"/>
                  <a:ea typeface="ＭＳ Ｐゴシック" panose="020B0600070205080204" pitchFamily="34" charset="-128"/>
                  <a:sym typeface="Helvetica" panose="020B0604020202020204" pitchFamily="34" charset="0"/>
                </a:rPr>
                <a:t>South</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C : </a:t>
              </a:r>
              <a:r>
                <a:rPr lang="en-US" altLang="fr-FR" sz="2888">
                  <a:solidFill>
                    <a:srgbClr val="FF0000"/>
                  </a:solidFill>
                  <a:latin typeface="Helvetica" panose="020B0604020202020204" pitchFamily="34" charset="0"/>
                  <a:ea typeface="ＭＳ Ｐゴシック" panose="020B0600070205080204" pitchFamily="34" charset="-128"/>
                  <a:sym typeface="Helvetica" panose="020B0604020202020204" pitchFamily="34" charset="0"/>
                </a:rPr>
                <a:t>South</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D : South</a:t>
              </a:r>
            </a:p>
          </p:txBody>
        </p:sp>
      </p:grpSp>
      <p:sp>
        <p:nvSpPr>
          <p:cNvPr id="58382" name="Line 44">
            <a:extLst>
              <a:ext uri="{FF2B5EF4-FFF2-40B4-BE49-F238E27FC236}">
                <a16:creationId xmlns:a16="http://schemas.microsoft.com/office/drawing/2014/main" id="{C144D656-D94E-47F1-89D0-9224A262EAE2}"/>
              </a:ext>
            </a:extLst>
          </p:cNvPr>
          <p:cNvSpPr>
            <a:spLocks noChangeShapeType="1"/>
          </p:cNvSpPr>
          <p:nvPr/>
        </p:nvSpPr>
        <p:spPr bwMode="auto">
          <a:xfrm>
            <a:off x="6544083" y="4464148"/>
            <a:ext cx="598138" cy="418905"/>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sp>
        <p:nvSpPr>
          <p:cNvPr id="58383" name="Line 45">
            <a:extLst>
              <a:ext uri="{FF2B5EF4-FFF2-40B4-BE49-F238E27FC236}">
                <a16:creationId xmlns:a16="http://schemas.microsoft.com/office/drawing/2014/main" id="{EAC943F8-8E40-4368-B5E8-89932F90F71E}"/>
              </a:ext>
            </a:extLst>
          </p:cNvPr>
          <p:cNvSpPr>
            <a:spLocks noChangeShapeType="1"/>
          </p:cNvSpPr>
          <p:nvPr/>
        </p:nvSpPr>
        <p:spPr bwMode="auto">
          <a:xfrm rot="10800000" flipH="1">
            <a:off x="6573259" y="4478737"/>
            <a:ext cx="500185" cy="406399"/>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sp>
        <p:nvSpPr>
          <p:cNvPr id="58384" name="ZoneTexte 55">
            <a:extLst>
              <a:ext uri="{FF2B5EF4-FFF2-40B4-BE49-F238E27FC236}">
                <a16:creationId xmlns:a16="http://schemas.microsoft.com/office/drawing/2014/main" id="{04DFF59E-6A77-4F93-AC0C-D52E40A7486A}"/>
              </a:ext>
            </a:extLst>
          </p:cNvPr>
          <p:cNvSpPr txBox="1">
            <a:spLocks noChangeArrowheads="1"/>
          </p:cNvSpPr>
          <p:nvPr/>
        </p:nvSpPr>
        <p:spPr bwMode="auto">
          <a:xfrm>
            <a:off x="3478368" y="7204744"/>
            <a:ext cx="5363266" cy="178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425" tIns="44212" rIns="88425" bIns="44212" anchor="t">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algn="l" eaLnBrk="1" hangingPunct="1"/>
            <a:r>
              <a:rPr lang="en-GB" altLang="fr-FR" sz="3676">
                <a:latin typeface="Gill Sans"/>
                <a:ea typeface="Heiti SC Light"/>
              </a:rPr>
              <a:t>B loops towards A/C</a:t>
            </a:r>
          </a:p>
          <a:p>
            <a:pPr algn="l" eaLnBrk="1" hangingPunct="1"/>
            <a:r>
              <a:rPr lang="en-GB" altLang="fr-FR" sz="3676">
                <a:latin typeface="Gill Sans"/>
                <a:ea typeface="Heiti SC Light"/>
              </a:rPr>
              <a:t>A can reach everyone</a:t>
            </a:r>
          </a:p>
          <a:p>
            <a:pPr algn="l" eaLnBrk="1" hangingPunct="1"/>
            <a:r>
              <a:rPr lang="en-GB" altLang="fr-FR" sz="3676">
                <a:latin typeface="Gill Sans"/>
                <a:ea typeface="Heiti SC Light"/>
              </a:rPr>
              <a:t>Packets continue to be lost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3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8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D7CF92-7399-4057-977E-2C1F7D8A060B}"/>
              </a:ext>
            </a:extLst>
          </p:cNvPr>
          <p:cNvSpPr>
            <a:spLocks noGrp="1"/>
          </p:cNvSpPr>
          <p:nvPr>
            <p:ph type="title"/>
          </p:nvPr>
        </p:nvSpPr>
        <p:spPr>
          <a:xfrm>
            <a:off x="1395295" y="-985280"/>
            <a:ext cx="10464800" cy="3302000"/>
          </a:xfrm>
        </p:spPr>
        <p:txBody>
          <a:bodyPr/>
          <a:lstStyle/>
          <a:p>
            <a:pPr eaLnBrk="1" hangingPunct="1">
              <a:defRPr/>
            </a:pPr>
            <a:r>
              <a:rPr lang="en-GB">
                <a:sym typeface="Gill Sans" charset="0"/>
              </a:rPr>
              <a:t>D </a:t>
            </a:r>
            <a:r>
              <a:rPr lang="en-GB" err="1">
                <a:sym typeface="Gill Sans" charset="0"/>
              </a:rPr>
              <a:t>recomputes</a:t>
            </a:r>
            <a:r>
              <a:rPr lang="en-GB">
                <a:sym typeface="Gill Sans" charset="0"/>
              </a:rPr>
              <a:t> </a:t>
            </a:r>
            <a:r>
              <a:rPr lang="en-GB" err="1">
                <a:sym typeface="Gill Sans" charset="0"/>
              </a:rPr>
              <a:t>Dijkstra</a:t>
            </a:r>
            <a:endParaRPr lang="en-GB">
              <a:sym typeface="Gill Sans" charset="0"/>
            </a:endParaRPr>
          </a:p>
        </p:txBody>
      </p:sp>
      <p:grpSp>
        <p:nvGrpSpPr>
          <p:cNvPr id="59394" name="Group 6">
            <a:extLst>
              <a:ext uri="{FF2B5EF4-FFF2-40B4-BE49-F238E27FC236}">
                <a16:creationId xmlns:a16="http://schemas.microsoft.com/office/drawing/2014/main" id="{64E6DAF9-6DD3-40BA-93E4-EF22C8C2BFF8}"/>
              </a:ext>
            </a:extLst>
          </p:cNvPr>
          <p:cNvGrpSpPr>
            <a:grpSpLocks/>
          </p:cNvGrpSpPr>
          <p:nvPr/>
        </p:nvGrpSpPr>
        <p:grpSpPr bwMode="auto">
          <a:xfrm>
            <a:off x="4630877" y="4278664"/>
            <a:ext cx="923258" cy="725267"/>
            <a:chOff x="0" y="0"/>
            <a:chExt cx="582" cy="495"/>
          </a:xfrm>
        </p:grpSpPr>
        <p:sp>
          <p:nvSpPr>
            <p:cNvPr id="59440" name="AutoShape 7">
              <a:extLst>
                <a:ext uri="{FF2B5EF4-FFF2-40B4-BE49-F238E27FC236}">
                  <a16:creationId xmlns:a16="http://schemas.microsoft.com/office/drawing/2014/main" id="{14C0B4C4-2D9D-44A9-BC37-32471978A1D9}"/>
                </a:ext>
              </a:extLst>
            </p:cNvPr>
            <p:cNvSpPr>
              <a:spLocks/>
            </p:cNvSpPr>
            <p:nvPr/>
          </p:nvSpPr>
          <p:spPr bwMode="auto">
            <a:xfrm>
              <a:off x="0" y="172"/>
              <a:ext cx="393" cy="322"/>
            </a:xfrm>
            <a:prstGeom prst="roundRect">
              <a:avLst>
                <a:gd name="adj" fmla="val 31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9441" name="Line 8">
              <a:extLst>
                <a:ext uri="{FF2B5EF4-FFF2-40B4-BE49-F238E27FC236}">
                  <a16:creationId xmlns:a16="http://schemas.microsoft.com/office/drawing/2014/main" id="{B982E559-5C61-495B-87BF-3BA71507A4D9}"/>
                </a:ext>
              </a:extLst>
            </p:cNvPr>
            <p:cNvSpPr>
              <a:spLocks noChangeShapeType="1"/>
            </p:cNvSpPr>
            <p:nvPr/>
          </p:nvSpPr>
          <p:spPr bwMode="auto">
            <a:xfrm rot="10800000" flipH="1">
              <a:off x="0" y="0"/>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9442" name="Line 9">
              <a:extLst>
                <a:ext uri="{FF2B5EF4-FFF2-40B4-BE49-F238E27FC236}">
                  <a16:creationId xmlns:a16="http://schemas.microsoft.com/office/drawing/2014/main" id="{9EEF04EA-FDDE-4E07-B01D-CCF0668051F5}"/>
                </a:ext>
              </a:extLst>
            </p:cNvPr>
            <p:cNvSpPr>
              <a:spLocks noChangeShapeType="1"/>
            </p:cNvSpPr>
            <p:nvPr/>
          </p:nvSpPr>
          <p:spPr bwMode="auto">
            <a:xfrm rot="10800000" flipH="1">
              <a:off x="392" y="0"/>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9443" name="Line 10">
              <a:extLst>
                <a:ext uri="{FF2B5EF4-FFF2-40B4-BE49-F238E27FC236}">
                  <a16:creationId xmlns:a16="http://schemas.microsoft.com/office/drawing/2014/main" id="{1A38929B-9E79-4970-9260-830A92F635AF}"/>
                </a:ext>
              </a:extLst>
            </p:cNvPr>
            <p:cNvSpPr>
              <a:spLocks noChangeShapeType="1"/>
            </p:cNvSpPr>
            <p:nvPr/>
          </p:nvSpPr>
          <p:spPr bwMode="auto">
            <a:xfrm rot="10800000" flipH="1">
              <a:off x="392" y="321"/>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9444" name="Line 11">
              <a:extLst>
                <a:ext uri="{FF2B5EF4-FFF2-40B4-BE49-F238E27FC236}">
                  <a16:creationId xmlns:a16="http://schemas.microsoft.com/office/drawing/2014/main" id="{3675F52A-76E8-49E4-9942-7F31430D76DD}"/>
                </a:ext>
              </a:extLst>
            </p:cNvPr>
            <p:cNvSpPr>
              <a:spLocks noChangeShapeType="1"/>
            </p:cNvSpPr>
            <p:nvPr/>
          </p:nvSpPr>
          <p:spPr bwMode="auto">
            <a:xfrm>
              <a:off x="187" y="2"/>
              <a:ext cx="392"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9445" name="Line 12">
              <a:extLst>
                <a:ext uri="{FF2B5EF4-FFF2-40B4-BE49-F238E27FC236}">
                  <a16:creationId xmlns:a16="http://schemas.microsoft.com/office/drawing/2014/main" id="{AA1EF817-974E-43A3-863A-C023BF0E21CE}"/>
                </a:ext>
              </a:extLst>
            </p:cNvPr>
            <p:cNvSpPr>
              <a:spLocks noChangeShapeType="1"/>
            </p:cNvSpPr>
            <p:nvPr/>
          </p:nvSpPr>
          <p:spPr bwMode="auto">
            <a:xfrm>
              <a:off x="580" y="2"/>
              <a:ext cx="2" cy="32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9446" name="Rectangle 13">
              <a:extLst>
                <a:ext uri="{FF2B5EF4-FFF2-40B4-BE49-F238E27FC236}">
                  <a16:creationId xmlns:a16="http://schemas.microsoft.com/office/drawing/2014/main" id="{3D6BC9CC-7E42-4C61-B951-46123CE8076A}"/>
                </a:ext>
              </a:extLst>
            </p:cNvPr>
            <p:cNvSpPr>
              <a:spLocks/>
            </p:cNvSpPr>
            <p:nvPr/>
          </p:nvSpPr>
          <p:spPr bwMode="auto">
            <a:xfrm>
              <a:off x="189" y="176"/>
              <a:ext cx="156"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888">
                  <a:solidFill>
                    <a:srgbClr val="0000FF"/>
                  </a:solidFill>
                  <a:latin typeface="Helvetica" panose="020B0604020202020204" pitchFamily="34" charset="0"/>
                  <a:ea typeface="ＭＳ Ｐゴシック" panose="020B0600070205080204" pitchFamily="34" charset="-128"/>
                  <a:sym typeface="Helvetica" panose="020B0604020202020204" pitchFamily="34" charset="0"/>
                </a:rPr>
                <a:t>A</a:t>
              </a:r>
            </a:p>
          </p:txBody>
        </p:sp>
      </p:grpSp>
      <p:grpSp>
        <p:nvGrpSpPr>
          <p:cNvPr id="59395" name="Group 14">
            <a:extLst>
              <a:ext uri="{FF2B5EF4-FFF2-40B4-BE49-F238E27FC236}">
                <a16:creationId xmlns:a16="http://schemas.microsoft.com/office/drawing/2014/main" id="{B199D88D-92C8-42CA-B10F-568EC6F07CD5}"/>
              </a:ext>
            </a:extLst>
          </p:cNvPr>
          <p:cNvGrpSpPr>
            <a:grpSpLocks/>
          </p:cNvGrpSpPr>
          <p:nvPr/>
        </p:nvGrpSpPr>
        <p:grpSpPr bwMode="auto">
          <a:xfrm>
            <a:off x="8267636" y="4203636"/>
            <a:ext cx="921173" cy="727352"/>
            <a:chOff x="0" y="0"/>
            <a:chExt cx="580" cy="495"/>
          </a:xfrm>
        </p:grpSpPr>
        <p:sp>
          <p:nvSpPr>
            <p:cNvPr id="59433" name="AutoShape 15">
              <a:extLst>
                <a:ext uri="{FF2B5EF4-FFF2-40B4-BE49-F238E27FC236}">
                  <a16:creationId xmlns:a16="http://schemas.microsoft.com/office/drawing/2014/main" id="{E4B72C02-F533-4880-A439-ED36A1A74E6D}"/>
                </a:ext>
              </a:extLst>
            </p:cNvPr>
            <p:cNvSpPr>
              <a:spLocks/>
            </p:cNvSpPr>
            <p:nvPr/>
          </p:nvSpPr>
          <p:spPr bwMode="auto">
            <a:xfrm>
              <a:off x="0" y="173"/>
              <a:ext cx="393" cy="321"/>
            </a:xfrm>
            <a:prstGeom prst="roundRect">
              <a:avLst>
                <a:gd name="adj" fmla="val 31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9434" name="Line 16">
              <a:extLst>
                <a:ext uri="{FF2B5EF4-FFF2-40B4-BE49-F238E27FC236}">
                  <a16:creationId xmlns:a16="http://schemas.microsoft.com/office/drawing/2014/main" id="{62FC5E21-93D3-422D-A88D-2BBB6CE66263}"/>
                </a:ext>
              </a:extLst>
            </p:cNvPr>
            <p:cNvSpPr>
              <a:spLocks noChangeShapeType="1"/>
            </p:cNvSpPr>
            <p:nvPr/>
          </p:nvSpPr>
          <p:spPr bwMode="auto">
            <a:xfrm rot="10800000" flipH="1">
              <a:off x="0" y="0"/>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9435" name="Line 17">
              <a:extLst>
                <a:ext uri="{FF2B5EF4-FFF2-40B4-BE49-F238E27FC236}">
                  <a16:creationId xmlns:a16="http://schemas.microsoft.com/office/drawing/2014/main" id="{BE75E4B0-28EA-46C9-8977-EFE9704C6A84}"/>
                </a:ext>
              </a:extLst>
            </p:cNvPr>
            <p:cNvSpPr>
              <a:spLocks noChangeShapeType="1"/>
            </p:cNvSpPr>
            <p:nvPr/>
          </p:nvSpPr>
          <p:spPr bwMode="auto">
            <a:xfrm rot="10800000" flipH="1">
              <a:off x="392" y="0"/>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9436" name="Line 18">
              <a:extLst>
                <a:ext uri="{FF2B5EF4-FFF2-40B4-BE49-F238E27FC236}">
                  <a16:creationId xmlns:a16="http://schemas.microsoft.com/office/drawing/2014/main" id="{EAFE9A40-3636-4FA4-AB0E-043ED485B05C}"/>
                </a:ext>
              </a:extLst>
            </p:cNvPr>
            <p:cNvSpPr>
              <a:spLocks noChangeShapeType="1"/>
            </p:cNvSpPr>
            <p:nvPr/>
          </p:nvSpPr>
          <p:spPr bwMode="auto">
            <a:xfrm rot="10800000" flipH="1">
              <a:off x="392" y="321"/>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9437" name="Line 19">
              <a:extLst>
                <a:ext uri="{FF2B5EF4-FFF2-40B4-BE49-F238E27FC236}">
                  <a16:creationId xmlns:a16="http://schemas.microsoft.com/office/drawing/2014/main" id="{538B7B9D-3950-482F-B205-2B15D5ED5376}"/>
                </a:ext>
              </a:extLst>
            </p:cNvPr>
            <p:cNvSpPr>
              <a:spLocks noChangeShapeType="1"/>
            </p:cNvSpPr>
            <p:nvPr/>
          </p:nvSpPr>
          <p:spPr bwMode="auto">
            <a:xfrm>
              <a:off x="187" y="1"/>
              <a:ext cx="392"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9438" name="Line 20">
              <a:extLst>
                <a:ext uri="{FF2B5EF4-FFF2-40B4-BE49-F238E27FC236}">
                  <a16:creationId xmlns:a16="http://schemas.microsoft.com/office/drawing/2014/main" id="{B2D30450-41F4-42D4-933F-EC6A38C9231F}"/>
                </a:ext>
              </a:extLst>
            </p:cNvPr>
            <p:cNvSpPr>
              <a:spLocks noChangeShapeType="1"/>
            </p:cNvSpPr>
            <p:nvPr/>
          </p:nvSpPr>
          <p:spPr bwMode="auto">
            <a:xfrm>
              <a:off x="579" y="1"/>
              <a:ext cx="1" cy="32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9439" name="Rectangle 21">
              <a:extLst>
                <a:ext uri="{FF2B5EF4-FFF2-40B4-BE49-F238E27FC236}">
                  <a16:creationId xmlns:a16="http://schemas.microsoft.com/office/drawing/2014/main" id="{C3C8A3A6-6E04-4516-97E4-709FB2CB37A8}"/>
                </a:ext>
              </a:extLst>
            </p:cNvPr>
            <p:cNvSpPr>
              <a:spLocks/>
            </p:cNvSpPr>
            <p:nvPr/>
          </p:nvSpPr>
          <p:spPr bwMode="auto">
            <a:xfrm>
              <a:off x="190" y="175"/>
              <a:ext cx="155"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888">
                  <a:solidFill>
                    <a:srgbClr val="008000"/>
                  </a:solidFill>
                  <a:latin typeface="Helvetica" panose="020B0604020202020204" pitchFamily="34" charset="0"/>
                  <a:ea typeface="ＭＳ Ｐゴシック" panose="020B0600070205080204" pitchFamily="34" charset="-128"/>
                  <a:sym typeface="Helvetica" panose="020B0604020202020204" pitchFamily="34" charset="0"/>
                </a:rPr>
                <a:t>B</a:t>
              </a:r>
            </a:p>
          </p:txBody>
        </p:sp>
      </p:grpSp>
      <p:grpSp>
        <p:nvGrpSpPr>
          <p:cNvPr id="59396" name="Group 22">
            <a:extLst>
              <a:ext uri="{FF2B5EF4-FFF2-40B4-BE49-F238E27FC236}">
                <a16:creationId xmlns:a16="http://schemas.microsoft.com/office/drawing/2014/main" id="{CFD519D4-BD38-4474-A7EC-6C7571A556E5}"/>
              </a:ext>
            </a:extLst>
          </p:cNvPr>
          <p:cNvGrpSpPr>
            <a:grpSpLocks/>
          </p:cNvGrpSpPr>
          <p:nvPr/>
        </p:nvGrpSpPr>
        <p:grpSpPr bwMode="auto">
          <a:xfrm>
            <a:off x="4518335" y="5964702"/>
            <a:ext cx="921173" cy="725267"/>
            <a:chOff x="0" y="0"/>
            <a:chExt cx="581" cy="495"/>
          </a:xfrm>
        </p:grpSpPr>
        <p:sp>
          <p:nvSpPr>
            <p:cNvPr id="59426" name="AutoShape 23">
              <a:extLst>
                <a:ext uri="{FF2B5EF4-FFF2-40B4-BE49-F238E27FC236}">
                  <a16:creationId xmlns:a16="http://schemas.microsoft.com/office/drawing/2014/main" id="{8B3DC22F-8183-4C19-8D81-DD88DD6D63CE}"/>
                </a:ext>
              </a:extLst>
            </p:cNvPr>
            <p:cNvSpPr>
              <a:spLocks/>
            </p:cNvSpPr>
            <p:nvPr/>
          </p:nvSpPr>
          <p:spPr bwMode="auto">
            <a:xfrm>
              <a:off x="0" y="172"/>
              <a:ext cx="393" cy="322"/>
            </a:xfrm>
            <a:prstGeom prst="roundRect">
              <a:avLst>
                <a:gd name="adj" fmla="val 31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9427" name="Line 24">
              <a:extLst>
                <a:ext uri="{FF2B5EF4-FFF2-40B4-BE49-F238E27FC236}">
                  <a16:creationId xmlns:a16="http://schemas.microsoft.com/office/drawing/2014/main" id="{1CFCD4D2-0E45-4216-A015-19BD54A43D41}"/>
                </a:ext>
              </a:extLst>
            </p:cNvPr>
            <p:cNvSpPr>
              <a:spLocks noChangeShapeType="1"/>
            </p:cNvSpPr>
            <p:nvPr/>
          </p:nvSpPr>
          <p:spPr bwMode="auto">
            <a:xfrm rot="10800000" flipH="1">
              <a:off x="0" y="0"/>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9428" name="Line 25">
              <a:extLst>
                <a:ext uri="{FF2B5EF4-FFF2-40B4-BE49-F238E27FC236}">
                  <a16:creationId xmlns:a16="http://schemas.microsoft.com/office/drawing/2014/main" id="{646EF362-5337-4D2E-93CD-6015F896CD83}"/>
                </a:ext>
              </a:extLst>
            </p:cNvPr>
            <p:cNvSpPr>
              <a:spLocks noChangeShapeType="1"/>
            </p:cNvSpPr>
            <p:nvPr/>
          </p:nvSpPr>
          <p:spPr bwMode="auto">
            <a:xfrm rot="10800000" flipH="1">
              <a:off x="392" y="0"/>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9429" name="Line 26">
              <a:extLst>
                <a:ext uri="{FF2B5EF4-FFF2-40B4-BE49-F238E27FC236}">
                  <a16:creationId xmlns:a16="http://schemas.microsoft.com/office/drawing/2014/main" id="{5B90C824-1A4C-4320-801E-0A4D737D2E42}"/>
                </a:ext>
              </a:extLst>
            </p:cNvPr>
            <p:cNvSpPr>
              <a:spLocks noChangeShapeType="1"/>
            </p:cNvSpPr>
            <p:nvPr/>
          </p:nvSpPr>
          <p:spPr bwMode="auto">
            <a:xfrm rot="10800000" flipH="1">
              <a:off x="392" y="321"/>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9430" name="Line 27">
              <a:extLst>
                <a:ext uri="{FF2B5EF4-FFF2-40B4-BE49-F238E27FC236}">
                  <a16:creationId xmlns:a16="http://schemas.microsoft.com/office/drawing/2014/main" id="{87369F50-DFD2-4E61-A3C3-A9D749C5AD56}"/>
                </a:ext>
              </a:extLst>
            </p:cNvPr>
            <p:cNvSpPr>
              <a:spLocks noChangeShapeType="1"/>
            </p:cNvSpPr>
            <p:nvPr/>
          </p:nvSpPr>
          <p:spPr bwMode="auto">
            <a:xfrm>
              <a:off x="187" y="1"/>
              <a:ext cx="392"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9431" name="Line 28">
              <a:extLst>
                <a:ext uri="{FF2B5EF4-FFF2-40B4-BE49-F238E27FC236}">
                  <a16:creationId xmlns:a16="http://schemas.microsoft.com/office/drawing/2014/main" id="{AA2B3A19-CFA8-4329-B154-04EDBA0C1A03}"/>
                </a:ext>
              </a:extLst>
            </p:cNvPr>
            <p:cNvSpPr>
              <a:spLocks noChangeShapeType="1"/>
            </p:cNvSpPr>
            <p:nvPr/>
          </p:nvSpPr>
          <p:spPr bwMode="auto">
            <a:xfrm>
              <a:off x="580" y="1"/>
              <a:ext cx="1" cy="32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9432" name="Rectangle 29">
              <a:extLst>
                <a:ext uri="{FF2B5EF4-FFF2-40B4-BE49-F238E27FC236}">
                  <a16:creationId xmlns:a16="http://schemas.microsoft.com/office/drawing/2014/main" id="{EDB734A7-FAA5-49AD-9412-C38BF389D05D}"/>
                </a:ext>
              </a:extLst>
            </p:cNvPr>
            <p:cNvSpPr>
              <a:spLocks/>
            </p:cNvSpPr>
            <p:nvPr/>
          </p:nvSpPr>
          <p:spPr bwMode="auto">
            <a:xfrm>
              <a:off x="183" y="176"/>
              <a:ext cx="169"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C</a:t>
              </a:r>
            </a:p>
          </p:txBody>
        </p:sp>
      </p:grpSp>
      <p:grpSp>
        <p:nvGrpSpPr>
          <p:cNvPr id="59397" name="Group 30">
            <a:extLst>
              <a:ext uri="{FF2B5EF4-FFF2-40B4-BE49-F238E27FC236}">
                <a16:creationId xmlns:a16="http://schemas.microsoft.com/office/drawing/2014/main" id="{6DFA9F4B-0B4D-47E2-91A0-E59D4E91A598}"/>
              </a:ext>
            </a:extLst>
          </p:cNvPr>
          <p:cNvGrpSpPr>
            <a:grpSpLocks/>
          </p:cNvGrpSpPr>
          <p:nvPr/>
        </p:nvGrpSpPr>
        <p:grpSpPr bwMode="auto">
          <a:xfrm>
            <a:off x="8040468" y="5964702"/>
            <a:ext cx="923258" cy="725267"/>
            <a:chOff x="0" y="0"/>
            <a:chExt cx="581" cy="495"/>
          </a:xfrm>
        </p:grpSpPr>
        <p:sp>
          <p:nvSpPr>
            <p:cNvPr id="59419" name="AutoShape 31">
              <a:extLst>
                <a:ext uri="{FF2B5EF4-FFF2-40B4-BE49-F238E27FC236}">
                  <a16:creationId xmlns:a16="http://schemas.microsoft.com/office/drawing/2014/main" id="{B4CA535F-AFB3-4BD8-863E-86BECACA21EF}"/>
                </a:ext>
              </a:extLst>
            </p:cNvPr>
            <p:cNvSpPr>
              <a:spLocks/>
            </p:cNvSpPr>
            <p:nvPr/>
          </p:nvSpPr>
          <p:spPr bwMode="auto">
            <a:xfrm>
              <a:off x="0" y="172"/>
              <a:ext cx="393" cy="322"/>
            </a:xfrm>
            <a:prstGeom prst="roundRect">
              <a:avLst>
                <a:gd name="adj" fmla="val 31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9420" name="Line 32">
              <a:extLst>
                <a:ext uri="{FF2B5EF4-FFF2-40B4-BE49-F238E27FC236}">
                  <a16:creationId xmlns:a16="http://schemas.microsoft.com/office/drawing/2014/main" id="{97022D27-FA37-433B-AC54-AF5E3EEC6406}"/>
                </a:ext>
              </a:extLst>
            </p:cNvPr>
            <p:cNvSpPr>
              <a:spLocks noChangeShapeType="1"/>
            </p:cNvSpPr>
            <p:nvPr/>
          </p:nvSpPr>
          <p:spPr bwMode="auto">
            <a:xfrm rot="10800000" flipH="1">
              <a:off x="0" y="0"/>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9421" name="Line 33">
              <a:extLst>
                <a:ext uri="{FF2B5EF4-FFF2-40B4-BE49-F238E27FC236}">
                  <a16:creationId xmlns:a16="http://schemas.microsoft.com/office/drawing/2014/main" id="{3F74D1DF-BA56-4BC0-B7E2-7799A05C77E4}"/>
                </a:ext>
              </a:extLst>
            </p:cNvPr>
            <p:cNvSpPr>
              <a:spLocks noChangeShapeType="1"/>
            </p:cNvSpPr>
            <p:nvPr/>
          </p:nvSpPr>
          <p:spPr bwMode="auto">
            <a:xfrm rot="10800000" flipH="1">
              <a:off x="392" y="0"/>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9422" name="Line 34">
              <a:extLst>
                <a:ext uri="{FF2B5EF4-FFF2-40B4-BE49-F238E27FC236}">
                  <a16:creationId xmlns:a16="http://schemas.microsoft.com/office/drawing/2014/main" id="{B11690C1-DE85-4E19-99F6-2B7C9565E91E}"/>
                </a:ext>
              </a:extLst>
            </p:cNvPr>
            <p:cNvSpPr>
              <a:spLocks noChangeShapeType="1"/>
            </p:cNvSpPr>
            <p:nvPr/>
          </p:nvSpPr>
          <p:spPr bwMode="auto">
            <a:xfrm rot="10800000" flipH="1">
              <a:off x="392" y="321"/>
              <a:ext cx="187"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9423" name="Line 35">
              <a:extLst>
                <a:ext uri="{FF2B5EF4-FFF2-40B4-BE49-F238E27FC236}">
                  <a16:creationId xmlns:a16="http://schemas.microsoft.com/office/drawing/2014/main" id="{5E905991-1991-46D4-BCA1-39EB1DB4D6EB}"/>
                </a:ext>
              </a:extLst>
            </p:cNvPr>
            <p:cNvSpPr>
              <a:spLocks noChangeShapeType="1"/>
            </p:cNvSpPr>
            <p:nvPr/>
          </p:nvSpPr>
          <p:spPr bwMode="auto">
            <a:xfrm>
              <a:off x="184" y="1"/>
              <a:ext cx="392"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9424" name="Line 36">
              <a:extLst>
                <a:ext uri="{FF2B5EF4-FFF2-40B4-BE49-F238E27FC236}">
                  <a16:creationId xmlns:a16="http://schemas.microsoft.com/office/drawing/2014/main" id="{65EE21B4-9283-423E-83CA-704FA7DE5922}"/>
                </a:ext>
              </a:extLst>
            </p:cNvPr>
            <p:cNvSpPr>
              <a:spLocks noChangeShapeType="1"/>
            </p:cNvSpPr>
            <p:nvPr/>
          </p:nvSpPr>
          <p:spPr bwMode="auto">
            <a:xfrm>
              <a:off x="580" y="1"/>
              <a:ext cx="1" cy="32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9425" name="Rectangle 37">
              <a:extLst>
                <a:ext uri="{FF2B5EF4-FFF2-40B4-BE49-F238E27FC236}">
                  <a16:creationId xmlns:a16="http://schemas.microsoft.com/office/drawing/2014/main" id="{2ABA7E54-28FD-415B-A7DC-7181FF70C5FC}"/>
                </a:ext>
              </a:extLst>
            </p:cNvPr>
            <p:cNvSpPr>
              <a:spLocks/>
            </p:cNvSpPr>
            <p:nvPr/>
          </p:nvSpPr>
          <p:spPr bwMode="auto">
            <a:xfrm>
              <a:off x="182" y="176"/>
              <a:ext cx="168"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D</a:t>
              </a:r>
            </a:p>
          </p:txBody>
        </p:sp>
      </p:grpSp>
      <p:grpSp>
        <p:nvGrpSpPr>
          <p:cNvPr id="59398" name="Group 38">
            <a:extLst>
              <a:ext uri="{FF2B5EF4-FFF2-40B4-BE49-F238E27FC236}">
                <a16:creationId xmlns:a16="http://schemas.microsoft.com/office/drawing/2014/main" id="{AF77679D-0D04-4438-AB99-30E82AC4550C}"/>
              </a:ext>
            </a:extLst>
          </p:cNvPr>
          <p:cNvGrpSpPr>
            <a:grpSpLocks/>
          </p:cNvGrpSpPr>
          <p:nvPr/>
        </p:nvGrpSpPr>
        <p:grpSpPr bwMode="auto">
          <a:xfrm>
            <a:off x="5212341" y="6289821"/>
            <a:ext cx="2832295" cy="258429"/>
            <a:chOff x="0" y="0"/>
            <a:chExt cx="1784" cy="176"/>
          </a:xfrm>
        </p:grpSpPr>
        <p:sp>
          <p:nvSpPr>
            <p:cNvPr id="59417" name="Line 39">
              <a:extLst>
                <a:ext uri="{FF2B5EF4-FFF2-40B4-BE49-F238E27FC236}">
                  <a16:creationId xmlns:a16="http://schemas.microsoft.com/office/drawing/2014/main" id="{C8EFC99D-BA28-48B5-ADB9-E3D21E5B640C}"/>
                </a:ext>
              </a:extLst>
            </p:cNvPr>
            <p:cNvSpPr>
              <a:spLocks noChangeShapeType="1"/>
            </p:cNvSpPr>
            <p:nvPr/>
          </p:nvSpPr>
          <p:spPr bwMode="auto">
            <a:xfrm>
              <a:off x="1" y="82"/>
              <a:ext cx="1781"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59418" name="Rectangle 40">
              <a:extLst>
                <a:ext uri="{FF2B5EF4-FFF2-40B4-BE49-F238E27FC236}">
                  <a16:creationId xmlns:a16="http://schemas.microsoft.com/office/drawing/2014/main" id="{14E7B4C2-79AB-42DE-ADF3-2A4D8189EE46}"/>
                </a:ext>
              </a:extLst>
            </p:cNvPr>
            <p:cNvSpPr>
              <a:spLocks/>
            </p:cNvSpPr>
            <p:nvPr/>
          </p:nvSpPr>
          <p:spPr bwMode="auto">
            <a:xfrm>
              <a:off x="0" y="0"/>
              <a:ext cx="1784"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100</a:t>
              </a:r>
            </a:p>
            <a:p>
              <a:pPr eaLnBrk="1" hangingPunct="1">
                <a:lnSpc>
                  <a:spcPct val="84000"/>
                </a:lnSpc>
              </a:pPr>
              <a:endPar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endParaRPr>
            </a:p>
          </p:txBody>
        </p:sp>
      </p:grpSp>
      <p:sp>
        <p:nvSpPr>
          <p:cNvPr id="59399" name="Line 41">
            <a:extLst>
              <a:ext uri="{FF2B5EF4-FFF2-40B4-BE49-F238E27FC236}">
                <a16:creationId xmlns:a16="http://schemas.microsoft.com/office/drawing/2014/main" id="{2A973962-D418-4E11-A358-6B8FF23A37AE}"/>
              </a:ext>
            </a:extLst>
          </p:cNvPr>
          <p:cNvSpPr>
            <a:spLocks noChangeShapeType="1"/>
          </p:cNvSpPr>
          <p:nvPr/>
        </p:nvSpPr>
        <p:spPr bwMode="auto">
          <a:xfrm>
            <a:off x="5443676" y="4680894"/>
            <a:ext cx="2828128" cy="208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sp>
        <p:nvSpPr>
          <p:cNvPr id="59400" name="Line 42">
            <a:extLst>
              <a:ext uri="{FF2B5EF4-FFF2-40B4-BE49-F238E27FC236}">
                <a16:creationId xmlns:a16="http://schemas.microsoft.com/office/drawing/2014/main" id="{2665B546-A532-4BA2-BFBE-ABFF17804A78}"/>
              </a:ext>
            </a:extLst>
          </p:cNvPr>
          <p:cNvSpPr>
            <a:spLocks noChangeShapeType="1"/>
          </p:cNvSpPr>
          <p:nvPr/>
        </p:nvSpPr>
        <p:spPr bwMode="auto">
          <a:xfrm>
            <a:off x="4878886" y="5008100"/>
            <a:ext cx="2083" cy="113792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sp>
        <p:nvSpPr>
          <p:cNvPr id="59401" name="Line 43">
            <a:extLst>
              <a:ext uri="{FF2B5EF4-FFF2-40B4-BE49-F238E27FC236}">
                <a16:creationId xmlns:a16="http://schemas.microsoft.com/office/drawing/2014/main" id="{1E894409-FA97-489D-BDF4-AFED2936EC0F}"/>
              </a:ext>
            </a:extLst>
          </p:cNvPr>
          <p:cNvSpPr>
            <a:spLocks noChangeShapeType="1"/>
          </p:cNvSpPr>
          <p:nvPr/>
        </p:nvSpPr>
        <p:spPr bwMode="auto">
          <a:xfrm>
            <a:off x="8513561" y="4933072"/>
            <a:ext cx="2083" cy="117960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grpSp>
        <p:nvGrpSpPr>
          <p:cNvPr id="59402" name="Group 44">
            <a:extLst>
              <a:ext uri="{FF2B5EF4-FFF2-40B4-BE49-F238E27FC236}">
                <a16:creationId xmlns:a16="http://schemas.microsoft.com/office/drawing/2014/main" id="{C27E4B61-89BF-4CA5-A890-830C147A80AF}"/>
              </a:ext>
            </a:extLst>
          </p:cNvPr>
          <p:cNvGrpSpPr>
            <a:grpSpLocks/>
          </p:cNvGrpSpPr>
          <p:nvPr/>
        </p:nvGrpSpPr>
        <p:grpSpPr bwMode="auto">
          <a:xfrm>
            <a:off x="823221" y="4064001"/>
            <a:ext cx="2792697" cy="1871524"/>
            <a:chOff x="0" y="0"/>
            <a:chExt cx="1759" cy="1278"/>
          </a:xfrm>
        </p:grpSpPr>
        <p:sp>
          <p:nvSpPr>
            <p:cNvPr id="59415" name="AutoShape 45">
              <a:extLst>
                <a:ext uri="{FF2B5EF4-FFF2-40B4-BE49-F238E27FC236}">
                  <a16:creationId xmlns:a16="http://schemas.microsoft.com/office/drawing/2014/main" id="{16622294-E79A-4D9E-B67B-9471DBFB4E3F}"/>
                </a:ext>
              </a:extLst>
            </p:cNvPr>
            <p:cNvSpPr>
              <a:spLocks/>
            </p:cNvSpPr>
            <p:nvPr/>
          </p:nvSpPr>
          <p:spPr bwMode="auto">
            <a:xfrm>
              <a:off x="0" y="0"/>
              <a:ext cx="1759" cy="1278"/>
            </a:xfrm>
            <a:prstGeom prst="roundRect">
              <a:avLst>
                <a:gd name="adj" fmla="val 74"/>
              </a:avLst>
            </a:prstGeom>
            <a:noFill/>
            <a:ln w="127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9416" name="Rectangle 46">
              <a:extLst>
                <a:ext uri="{FF2B5EF4-FFF2-40B4-BE49-F238E27FC236}">
                  <a16:creationId xmlns:a16="http://schemas.microsoft.com/office/drawing/2014/main" id="{50973158-603A-42AF-B320-85FAE21F5F53}"/>
                </a:ext>
              </a:extLst>
            </p:cNvPr>
            <p:cNvSpPr>
              <a:spLocks/>
            </p:cNvSpPr>
            <p:nvPr/>
          </p:nvSpPr>
          <p:spPr bwMode="auto">
            <a:xfrm>
              <a:off x="2" y="131"/>
              <a:ext cx="175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888" b="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A's FIB</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 : </a:t>
              </a:r>
              <a:r>
                <a:rPr lang="en-US" altLang="fr-FR" sz="2888">
                  <a:solidFill>
                    <a:srgbClr val="FF0000"/>
                  </a:solidFill>
                  <a:latin typeface="Helvetica" panose="020B0604020202020204" pitchFamily="34" charset="0"/>
                  <a:ea typeface="ＭＳ Ｐゴシック" panose="020B0600070205080204" pitchFamily="34" charset="-128"/>
                  <a:sym typeface="Helvetica" panose="020B0604020202020204" pitchFamily="34" charset="0"/>
                </a:rPr>
                <a:t>South</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  C : South</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D : </a:t>
              </a:r>
              <a:r>
                <a:rPr lang="en-US" altLang="fr-FR" sz="2888">
                  <a:solidFill>
                    <a:srgbClr val="FF0000"/>
                  </a:solidFill>
                  <a:latin typeface="Helvetica" panose="020B0604020202020204" pitchFamily="34" charset="0"/>
                  <a:ea typeface="ＭＳ Ｐゴシック" panose="020B0600070205080204" pitchFamily="34" charset="-128"/>
                  <a:sym typeface="Helvetica" panose="020B0604020202020204" pitchFamily="34" charset="0"/>
                </a:rPr>
                <a:t>South</a:t>
              </a:r>
            </a:p>
          </p:txBody>
        </p:sp>
      </p:grpSp>
      <p:grpSp>
        <p:nvGrpSpPr>
          <p:cNvPr id="59403" name="Group 47">
            <a:extLst>
              <a:ext uri="{FF2B5EF4-FFF2-40B4-BE49-F238E27FC236}">
                <a16:creationId xmlns:a16="http://schemas.microsoft.com/office/drawing/2014/main" id="{AA4C33D7-041C-46AB-9763-1547B0E7B48F}"/>
              </a:ext>
            </a:extLst>
          </p:cNvPr>
          <p:cNvGrpSpPr>
            <a:grpSpLocks/>
          </p:cNvGrpSpPr>
          <p:nvPr/>
        </p:nvGrpSpPr>
        <p:grpSpPr bwMode="auto">
          <a:xfrm>
            <a:off x="9059595" y="6354430"/>
            <a:ext cx="2467577" cy="1875692"/>
            <a:chOff x="0" y="0"/>
            <a:chExt cx="1553" cy="1278"/>
          </a:xfrm>
        </p:grpSpPr>
        <p:sp>
          <p:nvSpPr>
            <p:cNvPr id="59413" name="AutoShape 48">
              <a:extLst>
                <a:ext uri="{FF2B5EF4-FFF2-40B4-BE49-F238E27FC236}">
                  <a16:creationId xmlns:a16="http://schemas.microsoft.com/office/drawing/2014/main" id="{54C3727A-1DE6-4C98-BC3B-C6425FC4CF7E}"/>
                </a:ext>
              </a:extLst>
            </p:cNvPr>
            <p:cNvSpPr>
              <a:spLocks/>
            </p:cNvSpPr>
            <p:nvPr/>
          </p:nvSpPr>
          <p:spPr bwMode="auto">
            <a:xfrm>
              <a:off x="0" y="0"/>
              <a:ext cx="1551" cy="1278"/>
            </a:xfrm>
            <a:prstGeom prst="roundRect">
              <a:avLst>
                <a:gd name="adj" fmla="val 74"/>
              </a:avLst>
            </a:prstGeom>
            <a:noFill/>
            <a:ln w="127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9414" name="Rectangle 49">
              <a:extLst>
                <a:ext uri="{FF2B5EF4-FFF2-40B4-BE49-F238E27FC236}">
                  <a16:creationId xmlns:a16="http://schemas.microsoft.com/office/drawing/2014/main" id="{A3298DCC-362E-4D7C-9324-1F552C37C765}"/>
                </a:ext>
              </a:extLst>
            </p:cNvPr>
            <p:cNvSpPr>
              <a:spLocks/>
            </p:cNvSpPr>
            <p:nvPr/>
          </p:nvSpPr>
          <p:spPr bwMode="auto">
            <a:xfrm>
              <a:off x="1" y="131"/>
              <a:ext cx="155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888" b="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D's FIB</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 : </a:t>
              </a:r>
              <a:r>
                <a:rPr lang="en-US" altLang="fr-FR" sz="2888">
                  <a:solidFill>
                    <a:srgbClr val="FF0000"/>
                  </a:solidFill>
                  <a:latin typeface="Helvetica" panose="020B0604020202020204" pitchFamily="34" charset="0"/>
                  <a:ea typeface="ＭＳ Ｐゴシック" panose="020B0600070205080204" pitchFamily="34" charset="-128"/>
                  <a:sym typeface="Helvetica" panose="020B0604020202020204" pitchFamily="34" charset="0"/>
                </a:rPr>
                <a:t>West</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 : North</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C : </a:t>
              </a:r>
              <a:r>
                <a:rPr lang="en-US" altLang="fr-FR" sz="2888">
                  <a:solidFill>
                    <a:srgbClr val="FF0000"/>
                  </a:solidFill>
                  <a:latin typeface="Helvetica" panose="020B0604020202020204" pitchFamily="34" charset="0"/>
                  <a:ea typeface="ＭＳ Ｐゴシック" panose="020B0600070205080204" pitchFamily="34" charset="-128"/>
                  <a:sym typeface="Helvetica" panose="020B0604020202020204" pitchFamily="34" charset="0"/>
                </a:rPr>
                <a:t>West</a:t>
              </a:r>
            </a:p>
          </p:txBody>
        </p:sp>
      </p:grpSp>
      <p:grpSp>
        <p:nvGrpSpPr>
          <p:cNvPr id="59404" name="Group 50">
            <a:extLst>
              <a:ext uri="{FF2B5EF4-FFF2-40B4-BE49-F238E27FC236}">
                <a16:creationId xmlns:a16="http://schemas.microsoft.com/office/drawing/2014/main" id="{67B9E9FA-F59F-4AE4-A2FE-E961ABE5F0F8}"/>
              </a:ext>
            </a:extLst>
          </p:cNvPr>
          <p:cNvGrpSpPr>
            <a:grpSpLocks/>
          </p:cNvGrpSpPr>
          <p:nvPr/>
        </p:nvGrpSpPr>
        <p:grpSpPr bwMode="auto">
          <a:xfrm>
            <a:off x="881577" y="6337756"/>
            <a:ext cx="2488418" cy="1873608"/>
            <a:chOff x="0" y="0"/>
            <a:chExt cx="1568" cy="1278"/>
          </a:xfrm>
        </p:grpSpPr>
        <p:sp>
          <p:nvSpPr>
            <p:cNvPr id="59411" name="AutoShape 51">
              <a:extLst>
                <a:ext uri="{FF2B5EF4-FFF2-40B4-BE49-F238E27FC236}">
                  <a16:creationId xmlns:a16="http://schemas.microsoft.com/office/drawing/2014/main" id="{DCA2890B-2FD8-4BA6-BD34-204F18465818}"/>
                </a:ext>
              </a:extLst>
            </p:cNvPr>
            <p:cNvSpPr>
              <a:spLocks/>
            </p:cNvSpPr>
            <p:nvPr/>
          </p:nvSpPr>
          <p:spPr bwMode="auto">
            <a:xfrm>
              <a:off x="1" y="0"/>
              <a:ext cx="1565" cy="1278"/>
            </a:xfrm>
            <a:prstGeom prst="roundRect">
              <a:avLst>
                <a:gd name="adj" fmla="val 74"/>
              </a:avLst>
            </a:prstGeom>
            <a:noFill/>
            <a:ln w="127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9412" name="Rectangle 52">
              <a:extLst>
                <a:ext uri="{FF2B5EF4-FFF2-40B4-BE49-F238E27FC236}">
                  <a16:creationId xmlns:a16="http://schemas.microsoft.com/office/drawing/2014/main" id="{536E8201-CEE1-41C5-B592-7A2A67A76A80}"/>
                </a:ext>
              </a:extLst>
            </p:cNvPr>
            <p:cNvSpPr>
              <a:spLocks/>
            </p:cNvSpPr>
            <p:nvPr/>
          </p:nvSpPr>
          <p:spPr bwMode="auto">
            <a:xfrm>
              <a:off x="0" y="131"/>
              <a:ext cx="1568"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888" b="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C's FIB</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 A : North</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 : </a:t>
              </a:r>
              <a:r>
                <a:rPr lang="en-US" altLang="fr-FR" sz="2888">
                  <a:solidFill>
                    <a:srgbClr val="FF0000"/>
                  </a:solidFill>
                  <a:latin typeface="Helvetica" panose="020B0604020202020204" pitchFamily="34" charset="0"/>
                  <a:ea typeface="ＭＳ Ｐゴシック" panose="020B0600070205080204" pitchFamily="34" charset="-128"/>
                  <a:sym typeface="Helvetica" panose="020B0604020202020204" pitchFamily="34" charset="0"/>
                </a:rPr>
                <a:t>East</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D : </a:t>
              </a:r>
              <a:r>
                <a:rPr lang="en-US" altLang="fr-FR" sz="2888">
                  <a:solidFill>
                    <a:srgbClr val="FF0000"/>
                  </a:solidFill>
                  <a:latin typeface="Helvetica" panose="020B0604020202020204" pitchFamily="34" charset="0"/>
                  <a:ea typeface="ＭＳ Ｐゴシック" panose="020B0600070205080204" pitchFamily="34" charset="-128"/>
                  <a:sym typeface="Helvetica" panose="020B0604020202020204" pitchFamily="34" charset="0"/>
                </a:rPr>
                <a:t>East</a:t>
              </a:r>
            </a:p>
          </p:txBody>
        </p:sp>
      </p:grpSp>
      <p:grpSp>
        <p:nvGrpSpPr>
          <p:cNvPr id="59405" name="Group 53">
            <a:extLst>
              <a:ext uri="{FF2B5EF4-FFF2-40B4-BE49-F238E27FC236}">
                <a16:creationId xmlns:a16="http://schemas.microsoft.com/office/drawing/2014/main" id="{2D796EB3-766B-4C60-A0EC-46014E9DC5E5}"/>
              </a:ext>
            </a:extLst>
          </p:cNvPr>
          <p:cNvGrpSpPr>
            <a:grpSpLocks/>
          </p:cNvGrpSpPr>
          <p:nvPr/>
        </p:nvGrpSpPr>
        <p:grpSpPr bwMode="auto">
          <a:xfrm>
            <a:off x="9161715" y="4218224"/>
            <a:ext cx="2319607" cy="1873609"/>
            <a:chOff x="0" y="0"/>
            <a:chExt cx="1460" cy="1278"/>
          </a:xfrm>
        </p:grpSpPr>
        <p:sp>
          <p:nvSpPr>
            <p:cNvPr id="59409" name="AutoShape 54">
              <a:extLst>
                <a:ext uri="{FF2B5EF4-FFF2-40B4-BE49-F238E27FC236}">
                  <a16:creationId xmlns:a16="http://schemas.microsoft.com/office/drawing/2014/main" id="{0712F108-7476-47DF-BDDC-D9D0ECCE6BA2}"/>
                </a:ext>
              </a:extLst>
            </p:cNvPr>
            <p:cNvSpPr>
              <a:spLocks/>
            </p:cNvSpPr>
            <p:nvPr/>
          </p:nvSpPr>
          <p:spPr bwMode="auto">
            <a:xfrm>
              <a:off x="0" y="0"/>
              <a:ext cx="1460" cy="1278"/>
            </a:xfrm>
            <a:prstGeom prst="roundRect">
              <a:avLst>
                <a:gd name="adj" fmla="val 74"/>
              </a:avLst>
            </a:prstGeom>
            <a:noFill/>
            <a:ln w="127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59410" name="Rectangle 55">
              <a:extLst>
                <a:ext uri="{FF2B5EF4-FFF2-40B4-BE49-F238E27FC236}">
                  <a16:creationId xmlns:a16="http://schemas.microsoft.com/office/drawing/2014/main" id="{06590C3D-8F27-46E4-82DB-5513735F49B8}"/>
                </a:ext>
              </a:extLst>
            </p:cNvPr>
            <p:cNvSpPr>
              <a:spLocks/>
            </p:cNvSpPr>
            <p:nvPr/>
          </p:nvSpPr>
          <p:spPr bwMode="auto">
            <a:xfrm>
              <a:off x="2" y="131"/>
              <a:ext cx="1456"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888" b="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B's FIB</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 : </a:t>
              </a:r>
              <a:r>
                <a:rPr lang="en-US" altLang="fr-FR" sz="2888">
                  <a:solidFill>
                    <a:srgbClr val="FF0000"/>
                  </a:solidFill>
                  <a:latin typeface="Helvetica" panose="020B0604020202020204" pitchFamily="34" charset="0"/>
                  <a:ea typeface="ＭＳ Ｐゴシック" panose="020B0600070205080204" pitchFamily="34" charset="-128"/>
                  <a:sym typeface="Helvetica" panose="020B0604020202020204" pitchFamily="34" charset="0"/>
                </a:rPr>
                <a:t>South</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C : </a:t>
              </a:r>
              <a:r>
                <a:rPr lang="en-US" altLang="fr-FR" sz="2888">
                  <a:solidFill>
                    <a:srgbClr val="FF0000"/>
                  </a:solidFill>
                  <a:latin typeface="Helvetica" panose="020B0604020202020204" pitchFamily="34" charset="0"/>
                  <a:ea typeface="ＭＳ Ｐゴシック" panose="020B0600070205080204" pitchFamily="34" charset="-128"/>
                  <a:sym typeface="Helvetica" panose="020B0604020202020204" pitchFamily="34" charset="0"/>
                </a:rPr>
                <a:t>South</a:t>
              </a:r>
            </a:p>
            <a:p>
              <a:pPr eaLnBrk="1" hangingPunct="1">
                <a:lnSpc>
                  <a:spcPct val="84000"/>
                </a:lnSpc>
              </a:pPr>
              <a:r>
                <a:rPr lang="en-US" altLang="fr-FR" sz="2888">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D : South</a:t>
              </a:r>
            </a:p>
          </p:txBody>
        </p:sp>
      </p:grpSp>
      <p:sp>
        <p:nvSpPr>
          <p:cNvPr id="59406" name="Line 44">
            <a:extLst>
              <a:ext uri="{FF2B5EF4-FFF2-40B4-BE49-F238E27FC236}">
                <a16:creationId xmlns:a16="http://schemas.microsoft.com/office/drawing/2014/main" id="{0FAF38D6-EC60-423B-8284-E7BD54FFB483}"/>
              </a:ext>
            </a:extLst>
          </p:cNvPr>
          <p:cNvSpPr>
            <a:spLocks noChangeShapeType="1"/>
          </p:cNvSpPr>
          <p:nvPr/>
        </p:nvSpPr>
        <p:spPr bwMode="auto">
          <a:xfrm>
            <a:off x="6544083" y="4464148"/>
            <a:ext cx="598138" cy="418905"/>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sp>
        <p:nvSpPr>
          <p:cNvPr id="59407" name="Line 45">
            <a:extLst>
              <a:ext uri="{FF2B5EF4-FFF2-40B4-BE49-F238E27FC236}">
                <a16:creationId xmlns:a16="http://schemas.microsoft.com/office/drawing/2014/main" id="{B7B82510-144D-4DA6-B023-230E60C2BDB0}"/>
              </a:ext>
            </a:extLst>
          </p:cNvPr>
          <p:cNvSpPr>
            <a:spLocks noChangeShapeType="1"/>
          </p:cNvSpPr>
          <p:nvPr/>
        </p:nvSpPr>
        <p:spPr bwMode="auto">
          <a:xfrm rot="10800000" flipH="1">
            <a:off x="6573259" y="4478737"/>
            <a:ext cx="500185" cy="406399"/>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sp>
        <p:nvSpPr>
          <p:cNvPr id="59408" name="ZoneTexte 55">
            <a:extLst>
              <a:ext uri="{FF2B5EF4-FFF2-40B4-BE49-F238E27FC236}">
                <a16:creationId xmlns:a16="http://schemas.microsoft.com/office/drawing/2014/main" id="{F27B6CB9-A1E0-49D8-8E37-0240E5E0CF39}"/>
              </a:ext>
            </a:extLst>
          </p:cNvPr>
          <p:cNvSpPr txBox="1">
            <a:spLocks noChangeArrowheads="1"/>
          </p:cNvSpPr>
          <p:nvPr/>
        </p:nvSpPr>
        <p:spPr bwMode="auto">
          <a:xfrm>
            <a:off x="3478368" y="7204744"/>
            <a:ext cx="5406162" cy="178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425" tIns="44212" rIns="88425" bIns="44212" anchor="t">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algn="l" eaLnBrk="1" hangingPunct="1"/>
            <a:r>
              <a:rPr lang="en-GB" altLang="fr-FR" sz="3676">
                <a:latin typeface="Gill Sans"/>
                <a:ea typeface="Heiti SC Light"/>
              </a:rPr>
              <a:t>B can reach everyone</a:t>
            </a:r>
          </a:p>
          <a:p>
            <a:pPr algn="l" eaLnBrk="1" hangingPunct="1"/>
            <a:r>
              <a:rPr lang="en-GB" altLang="fr-FR" sz="3676">
                <a:latin typeface="Gill Sans"/>
                <a:ea typeface="Heiti SC Light"/>
              </a:rPr>
              <a:t>A can reach everyone</a:t>
            </a:r>
          </a:p>
          <a:p>
            <a:pPr algn="l" eaLnBrk="1" hangingPunct="1"/>
            <a:r>
              <a:rPr lang="en-GB" altLang="fr-FR" sz="3676">
                <a:latin typeface="Gill Sans"/>
                <a:ea typeface="Heiti SC Light"/>
              </a:rPr>
              <a:t>Network has been updated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4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0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a:extLst>
              <a:ext uri="{FF2B5EF4-FFF2-40B4-BE49-F238E27FC236}">
                <a16:creationId xmlns:a16="http://schemas.microsoft.com/office/drawing/2014/main" id="{48D689DF-3E15-44C3-B91B-F18FB9AD594A}"/>
              </a:ext>
            </a:extLst>
          </p:cNvPr>
          <p:cNvSpPr>
            <a:spLocks noGrp="1" noChangeArrowheads="1"/>
          </p:cNvSpPr>
          <p:nvPr>
            <p:ph type="title"/>
          </p:nvPr>
        </p:nvSpPr>
        <p:spPr>
          <a:xfrm>
            <a:off x="1270000" y="-1387896"/>
            <a:ext cx="10464800" cy="3302000"/>
          </a:xfrm>
        </p:spPr>
        <p:txBody>
          <a:bodyPr/>
          <a:lstStyle/>
          <a:p>
            <a:pPr eaLnBrk="1" hangingPunct="1">
              <a:defRPr/>
            </a:pPr>
            <a:r>
              <a:rPr lang="en-US">
                <a:sym typeface="Gill Sans" charset="0"/>
              </a:rPr>
              <a:t>Router failures</a:t>
            </a:r>
          </a:p>
        </p:txBody>
      </p:sp>
      <p:sp>
        <p:nvSpPr>
          <p:cNvPr id="66562" name="Rectangle 2">
            <a:extLst>
              <a:ext uri="{FF2B5EF4-FFF2-40B4-BE49-F238E27FC236}">
                <a16:creationId xmlns:a16="http://schemas.microsoft.com/office/drawing/2014/main" id="{146B454E-AACE-4C1E-9475-97372F9486F6}"/>
              </a:ext>
            </a:extLst>
          </p:cNvPr>
          <p:cNvSpPr>
            <a:spLocks noGrp="1" noChangeArrowheads="1"/>
          </p:cNvSpPr>
          <p:nvPr>
            <p:ph type="body" idx="1"/>
          </p:nvPr>
        </p:nvSpPr>
        <p:spPr>
          <a:xfrm>
            <a:off x="1238131" y="2716560"/>
            <a:ext cx="10464800" cy="1130300"/>
          </a:xfrm>
        </p:spPr>
        <p:txBody>
          <a:bodyPr/>
          <a:lstStyle/>
          <a:p>
            <a:pPr marL="859670" indent="-552645" algn="l">
              <a:spcBef>
                <a:spcPts val="2321"/>
              </a:spcBef>
              <a:buFont typeface="Gill Sans" charset="0"/>
              <a:buChar char="•"/>
              <a:defRPr/>
            </a:pPr>
            <a:r>
              <a:rPr lang="en-US">
                <a:sym typeface="Gill Sans" charset="0"/>
              </a:rPr>
              <a:t>Planned failures</a:t>
            </a:r>
          </a:p>
          <a:p>
            <a:pPr marL="1289506" lvl="1" indent="-552645" algn="l">
              <a:spcBef>
                <a:spcPts val="2321"/>
              </a:spcBef>
              <a:buFont typeface="Gill Sans" charset="0"/>
              <a:buChar char="•"/>
              <a:defRPr/>
            </a:pPr>
            <a:r>
              <a:rPr lang="en-US">
                <a:sym typeface="Gill Sans" charset="0"/>
              </a:rPr>
              <a:t>Router reboot to upgrade OS</a:t>
            </a:r>
          </a:p>
          <a:p>
            <a:pPr marL="859670" indent="-552645" algn="l">
              <a:spcBef>
                <a:spcPts val="2321"/>
              </a:spcBef>
              <a:buFont typeface="Gill Sans" charset="0"/>
              <a:buChar char="•"/>
              <a:defRPr/>
            </a:pPr>
            <a:r>
              <a:rPr lang="en-US">
                <a:sym typeface="Gill Sans" charset="0"/>
              </a:rPr>
              <a:t>Sudden failure </a:t>
            </a:r>
          </a:p>
          <a:p>
            <a:pPr marL="1289506" lvl="1" indent="-552645" algn="l">
              <a:spcBef>
                <a:spcPts val="2321"/>
              </a:spcBef>
              <a:buFont typeface="Gill Sans" charset="0"/>
              <a:buChar char="•"/>
              <a:defRPr/>
            </a:pPr>
            <a:r>
              <a:rPr lang="en-US">
                <a:sym typeface="Gill Sans" charset="0"/>
              </a:rPr>
              <a:t>due to power outage, software or hardware crash</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F54F9083-536C-48C8-9E8B-69C20E5712C7}"/>
              </a:ext>
            </a:extLst>
          </p:cNvPr>
          <p:cNvSpPr>
            <a:spLocks noGrp="1"/>
          </p:cNvSpPr>
          <p:nvPr>
            <p:ph type="title"/>
          </p:nvPr>
        </p:nvSpPr>
        <p:spPr>
          <a:xfrm>
            <a:off x="1270000" y="0"/>
            <a:ext cx="10464800" cy="3302000"/>
          </a:xfrm>
        </p:spPr>
        <p:txBody>
          <a:bodyPr/>
          <a:lstStyle/>
          <a:p>
            <a:pPr>
              <a:defRPr/>
            </a:pPr>
            <a:r>
              <a:rPr lang="en-GB">
                <a:sym typeface="Gill Sans" charset="0"/>
              </a:rPr>
              <a:t>Comparing routing protocols</a:t>
            </a:r>
          </a:p>
        </p:txBody>
      </p:sp>
      <p:sp>
        <p:nvSpPr>
          <p:cNvPr id="5" name="Espace réservé du contenu 4">
            <a:extLst>
              <a:ext uri="{FF2B5EF4-FFF2-40B4-BE49-F238E27FC236}">
                <a16:creationId xmlns:a16="http://schemas.microsoft.com/office/drawing/2014/main" id="{C60B2236-3B79-4BF1-BBE4-A7301384416B}"/>
              </a:ext>
            </a:extLst>
          </p:cNvPr>
          <p:cNvSpPr>
            <a:spLocks noGrp="1"/>
          </p:cNvSpPr>
          <p:nvPr>
            <p:ph sz="half" idx="1"/>
          </p:nvPr>
        </p:nvSpPr>
        <p:spPr>
          <a:xfrm>
            <a:off x="1302566" y="3553395"/>
            <a:ext cx="8257214" cy="5274863"/>
          </a:xfrm>
        </p:spPr>
        <p:txBody>
          <a:bodyPr>
            <a:normAutofit/>
          </a:bodyPr>
          <a:lstStyle/>
          <a:p>
            <a:pPr algn="l">
              <a:buFont typeface="Gill Sans" charset="0"/>
              <a:buChar char="•"/>
              <a:defRPr/>
            </a:pPr>
            <a:r>
              <a:rPr lang="en-GB" sz="4201"/>
              <a:t>Neighbour detection</a:t>
            </a:r>
          </a:p>
          <a:p>
            <a:pPr algn="l">
              <a:buFont typeface="Gill Sans" charset="0"/>
              <a:buChar char="•"/>
              <a:defRPr/>
            </a:pPr>
            <a:r>
              <a:rPr lang="en-GB" sz="4201"/>
              <a:t>Detecting link failures</a:t>
            </a:r>
          </a:p>
          <a:p>
            <a:pPr algn="l">
              <a:buFont typeface="Gill Sans" charset="0"/>
              <a:buChar char="•"/>
              <a:defRPr/>
            </a:pPr>
            <a:r>
              <a:rPr lang="en-GB" sz="4201"/>
              <a:t>Detecting router failures</a:t>
            </a:r>
          </a:p>
          <a:p>
            <a:pPr algn="l">
              <a:buFont typeface="Gill Sans" charset="0"/>
              <a:buChar char="•"/>
              <a:defRPr/>
            </a:pPr>
            <a:r>
              <a:rPr lang="en-GB" sz="4201"/>
              <a:t>Link weights</a:t>
            </a:r>
          </a:p>
          <a:p>
            <a:pPr algn="l">
              <a:buFont typeface="Gill Sans" charset="0"/>
              <a:buChar char="•"/>
              <a:defRPr/>
            </a:pPr>
            <a:r>
              <a:rPr lang="en-GB" sz="4201"/>
              <a:t>What information is distributed ?</a:t>
            </a:r>
          </a:p>
          <a:p>
            <a:pPr lvl="1" algn="l">
              <a:buFont typeface="Gill Sans" charset="0"/>
              <a:buChar char="•"/>
              <a:defRPr/>
            </a:pPr>
            <a:r>
              <a:rPr lang="en-GB" sz="3807"/>
              <a:t>How often ?</a:t>
            </a:r>
          </a:p>
          <a:p>
            <a:pPr algn="l">
              <a:buFont typeface="Gill Sans" charset="0"/>
              <a:buChar char="•"/>
              <a:defRPr/>
            </a:pPr>
            <a:r>
              <a:rPr lang="en-GB" sz="4201"/>
              <a:t>How are forwarding tables built ?</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ChangeArrowheads="1"/>
          </p:cNvSpPr>
          <p:nvPr>
            <p:ph type="title"/>
          </p:nvPr>
        </p:nvSpPr>
        <p:spPr>
          <a:ln/>
        </p:spPr>
        <p:txBody>
          <a:bodyPr/>
          <a:lstStyle/>
          <a:p>
            <a:r>
              <a:rPr lang="en-US"/>
              <a:t>Agenda</a:t>
            </a:r>
          </a:p>
        </p:txBody>
      </p:sp>
      <p:sp>
        <p:nvSpPr>
          <p:cNvPr id="38914" name="Rectangle 2"/>
          <p:cNvSpPr>
            <a:spLocks noGrp="1" noChangeArrowheads="1"/>
          </p:cNvSpPr>
          <p:nvPr>
            <p:ph type="body" idx="1"/>
          </p:nvPr>
        </p:nvSpPr>
        <p:spPr>
          <a:xfrm>
            <a:off x="1270000" y="2768600"/>
            <a:ext cx="10769600" cy="6870700"/>
          </a:xfrm>
          <a:ln/>
        </p:spPr>
        <p:txBody>
          <a:bodyPr/>
          <a:lstStyle/>
          <a:p>
            <a:pPr marL="889000"/>
            <a:r>
              <a:rPr lang="en-US"/>
              <a:t>Routing protocols</a:t>
            </a:r>
          </a:p>
          <a:p>
            <a:pPr marL="1333500" lvl="1"/>
            <a:r>
              <a:rPr lang="en-US"/>
              <a:t>Distance Vector routing</a:t>
            </a:r>
          </a:p>
          <a:p>
            <a:pPr marL="1333500" lvl="1"/>
            <a:r>
              <a:rPr lang="en-US"/>
              <a:t>Link state routing</a:t>
            </a:r>
          </a:p>
          <a:p>
            <a:pPr marL="889000"/>
            <a:r>
              <a:rPr lang="en-US">
                <a:solidFill>
                  <a:srgbClr val="FF0000"/>
                </a:solidFill>
              </a:rPr>
              <a:t>Routing in IP networks</a:t>
            </a:r>
          </a:p>
          <a:p>
            <a:pPr marL="889000"/>
            <a:r>
              <a:rPr lang="en-US"/>
              <a:t>Interdomain routing</a:t>
            </a:r>
          </a:p>
        </p:txBody>
      </p:sp>
    </p:spTree>
    <p:extLst>
      <p:ext uri="{BB962C8B-B14F-4D97-AF65-F5344CB8AC3E}">
        <p14:creationId xmlns:p14="http://schemas.microsoft.com/office/powerpoint/2010/main" val="1272653261"/>
      </p:ext>
    </p:extLst>
  </p:cSld>
  <p:clrMapOvr>
    <a:masterClrMapping/>
  </p:clrMapOvr>
  <p:transition advTm="159"/>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xfrm>
            <a:off x="4395788" y="0"/>
            <a:ext cx="7778750" cy="1717675"/>
          </a:xfrm>
          <a:ln/>
        </p:spPr>
        <p:txBody>
          <a:bodyPr/>
          <a:lstStyle/>
          <a:p>
            <a:pPr>
              <a:lnSpc>
                <a:spcPct val="84000"/>
              </a:lnSpc>
              <a:tabLst>
                <a:tab pos="939800" algn="l"/>
                <a:tab pos="1866900" algn="l"/>
                <a:tab pos="2806700" algn="l"/>
                <a:tab pos="3733800" algn="l"/>
                <a:tab pos="4673600" algn="l"/>
                <a:tab pos="5600700" algn="l"/>
                <a:tab pos="6540500" algn="l"/>
                <a:tab pos="7467600" algn="l"/>
                <a:tab pos="8356600" algn="l"/>
              </a:tabLst>
            </a:pPr>
            <a:r>
              <a:rPr lang="en-US"/>
              <a:t>Internet routing</a:t>
            </a:r>
          </a:p>
        </p:txBody>
      </p:sp>
      <p:sp>
        <p:nvSpPr>
          <p:cNvPr id="39938" name="Rectangle 2"/>
          <p:cNvSpPr>
            <a:spLocks noGrp="1" noChangeArrowheads="1"/>
          </p:cNvSpPr>
          <p:nvPr>
            <p:ph type="body" idx="1"/>
          </p:nvPr>
        </p:nvSpPr>
        <p:spPr>
          <a:xfrm>
            <a:off x="903288" y="7188200"/>
            <a:ext cx="11099800" cy="2565400"/>
          </a:xfrm>
          <a:ln/>
        </p:spPr>
        <p:txBody>
          <a:bodyPr/>
          <a:lstStyle/>
          <a:p>
            <a:pPr marL="930275" lvl="1">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Lst>
            </a:pPr>
            <a:r>
              <a:rPr lang="en-US">
                <a:solidFill>
                  <a:srgbClr val="0000FF"/>
                </a:solidFill>
              </a:rPr>
              <a:t>Exterior Gateway Protocol (EGP)</a:t>
            </a:r>
          </a:p>
          <a:p>
            <a:pPr marL="1219200" lvl="2">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Lst>
            </a:pPr>
            <a:r>
              <a:rPr lang="en-US"/>
              <a:t>Routing of IP packets </a:t>
            </a:r>
            <a:r>
              <a:rPr lang="en-US">
                <a:solidFill>
                  <a:srgbClr val="0000FF"/>
                </a:solidFill>
              </a:rPr>
              <a:t>between domains</a:t>
            </a:r>
          </a:p>
          <a:p>
            <a:pPr marL="1506538" lvl="3">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Lst>
            </a:pPr>
            <a:r>
              <a:rPr lang="en-US"/>
              <a:t>Each domain is considered as a </a:t>
            </a:r>
            <a:r>
              <a:rPr lang="en-US" err="1"/>
              <a:t>blackbox</a:t>
            </a:r>
            <a:endParaRPr lang="en-US"/>
          </a:p>
        </p:txBody>
      </p:sp>
      <p:sp>
        <p:nvSpPr>
          <p:cNvPr id="39939" name="AutoShape 3"/>
          <p:cNvSpPr>
            <a:spLocks/>
          </p:cNvSpPr>
          <p:nvPr/>
        </p:nvSpPr>
        <p:spPr bwMode="auto">
          <a:xfrm>
            <a:off x="3749675" y="3257550"/>
            <a:ext cx="4040188" cy="2206625"/>
          </a:xfrm>
          <a:custGeom>
            <a:avLst/>
            <a:gdLst/>
            <a:ahLst/>
            <a:cxnLst/>
            <a:rect l="0" t="0" r="r" b="b"/>
            <a:pathLst>
              <a:path w="20605" h="20420">
                <a:moveTo>
                  <a:pt x="5941" y="1659"/>
                </a:moveTo>
                <a:cubicBezTo>
                  <a:pt x="4714" y="2239"/>
                  <a:pt x="3345" y="2475"/>
                  <a:pt x="2334" y="3764"/>
                </a:cubicBezTo>
                <a:cubicBezTo>
                  <a:pt x="1005" y="5466"/>
                  <a:pt x="-288" y="8241"/>
                  <a:pt x="55" y="10996"/>
                </a:cubicBezTo>
                <a:cubicBezTo>
                  <a:pt x="342" y="13294"/>
                  <a:pt x="610" y="15623"/>
                  <a:pt x="2523" y="16719"/>
                </a:cubicBezTo>
                <a:cubicBezTo>
                  <a:pt x="3956" y="17540"/>
                  <a:pt x="5249" y="17372"/>
                  <a:pt x="6701" y="17625"/>
                </a:cubicBezTo>
                <a:cubicBezTo>
                  <a:pt x="8181" y="17879"/>
                  <a:pt x="9659" y="17613"/>
                  <a:pt x="11069" y="18227"/>
                </a:cubicBezTo>
                <a:cubicBezTo>
                  <a:pt x="12175" y="18708"/>
                  <a:pt x="13330" y="18751"/>
                  <a:pt x="14297" y="19735"/>
                </a:cubicBezTo>
                <a:cubicBezTo>
                  <a:pt x="16120" y="21600"/>
                  <a:pt x="17856" y="19271"/>
                  <a:pt x="18854" y="17325"/>
                </a:cubicBezTo>
                <a:cubicBezTo>
                  <a:pt x="19574" y="15920"/>
                  <a:pt x="19806" y="14278"/>
                  <a:pt x="20374" y="12504"/>
                </a:cubicBezTo>
                <a:cubicBezTo>
                  <a:pt x="21312" y="9578"/>
                  <a:pt x="19140" y="9161"/>
                  <a:pt x="18285" y="8589"/>
                </a:cubicBezTo>
                <a:cubicBezTo>
                  <a:pt x="17001" y="7726"/>
                  <a:pt x="15848" y="6634"/>
                  <a:pt x="14486" y="6174"/>
                </a:cubicBezTo>
                <a:cubicBezTo>
                  <a:pt x="13037" y="5685"/>
                  <a:pt x="11694" y="4679"/>
                  <a:pt x="10311" y="3764"/>
                </a:cubicBezTo>
                <a:cubicBezTo>
                  <a:pt x="9013" y="2909"/>
                  <a:pt x="8357" y="1130"/>
                  <a:pt x="7272" y="0"/>
                </a:cubicBezTo>
                <a:lnTo>
                  <a:pt x="6322" y="1353"/>
                </a:lnTo>
                <a:lnTo>
                  <a:pt x="6133" y="1809"/>
                </a:lnTo>
                <a:lnTo>
                  <a:pt x="5941" y="1659"/>
                </a:lnTo>
              </a:path>
            </a:pathLst>
          </a:custGeom>
          <a:noFill/>
          <a:ln w="25400">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39940" name="AutoShape 4"/>
          <p:cNvSpPr>
            <a:spLocks/>
          </p:cNvSpPr>
          <p:nvPr/>
        </p:nvSpPr>
        <p:spPr bwMode="auto">
          <a:xfrm>
            <a:off x="6999288" y="5159375"/>
            <a:ext cx="3789362" cy="2081213"/>
          </a:xfrm>
          <a:custGeom>
            <a:avLst/>
            <a:gdLst/>
            <a:ahLst/>
            <a:cxnLst/>
            <a:rect l="0" t="0" r="r" b="b"/>
            <a:pathLst>
              <a:path w="20213" h="20519">
                <a:moveTo>
                  <a:pt x="301" y="6914"/>
                </a:moveTo>
                <a:cubicBezTo>
                  <a:pt x="-296" y="9459"/>
                  <a:pt x="-26" y="12883"/>
                  <a:pt x="1195" y="14622"/>
                </a:cubicBezTo>
                <a:cubicBezTo>
                  <a:pt x="2755" y="16847"/>
                  <a:pt x="4650" y="18142"/>
                  <a:pt x="6555" y="19026"/>
                </a:cubicBezTo>
                <a:cubicBezTo>
                  <a:pt x="7796" y="19602"/>
                  <a:pt x="9133" y="20120"/>
                  <a:pt x="10329" y="19392"/>
                </a:cubicBezTo>
                <a:cubicBezTo>
                  <a:pt x="11650" y="18586"/>
                  <a:pt x="12903" y="18701"/>
                  <a:pt x="14102" y="19026"/>
                </a:cubicBezTo>
                <a:cubicBezTo>
                  <a:pt x="15612" y="19433"/>
                  <a:pt x="17103" y="20216"/>
                  <a:pt x="18669" y="20495"/>
                </a:cubicBezTo>
                <a:cubicBezTo>
                  <a:pt x="21304" y="20971"/>
                  <a:pt x="19786" y="13959"/>
                  <a:pt x="19662" y="11867"/>
                </a:cubicBezTo>
                <a:cubicBezTo>
                  <a:pt x="19503" y="9180"/>
                  <a:pt x="19637" y="6246"/>
                  <a:pt x="18669" y="4163"/>
                </a:cubicBezTo>
                <a:cubicBezTo>
                  <a:pt x="17723" y="2131"/>
                  <a:pt x="16630" y="-629"/>
                  <a:pt x="14797" y="126"/>
                </a:cubicBezTo>
                <a:cubicBezTo>
                  <a:pt x="13403" y="698"/>
                  <a:pt x="12068" y="1628"/>
                  <a:pt x="10825" y="3060"/>
                </a:cubicBezTo>
                <a:cubicBezTo>
                  <a:pt x="9742" y="4305"/>
                  <a:pt x="8606" y="5321"/>
                  <a:pt x="7251" y="5628"/>
                </a:cubicBezTo>
                <a:cubicBezTo>
                  <a:pt x="5713" y="5976"/>
                  <a:pt x="4140" y="6150"/>
                  <a:pt x="2684" y="5262"/>
                </a:cubicBezTo>
                <a:lnTo>
                  <a:pt x="1591" y="4896"/>
                </a:lnTo>
                <a:lnTo>
                  <a:pt x="598" y="6548"/>
                </a:lnTo>
                <a:lnTo>
                  <a:pt x="301" y="6731"/>
                </a:lnTo>
                <a:lnTo>
                  <a:pt x="301" y="6914"/>
                </a:lnTo>
              </a:path>
            </a:pathLst>
          </a:custGeom>
          <a:noFill/>
          <a:ln w="25400">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39941" name="AutoShape 5"/>
          <p:cNvSpPr>
            <a:spLocks/>
          </p:cNvSpPr>
          <p:nvPr/>
        </p:nvSpPr>
        <p:spPr bwMode="auto">
          <a:xfrm>
            <a:off x="1225550" y="5129213"/>
            <a:ext cx="4257675" cy="2035175"/>
          </a:xfrm>
          <a:custGeom>
            <a:avLst/>
            <a:gdLst/>
            <a:ahLst/>
            <a:cxnLst/>
            <a:rect l="0" t="0" r="r" b="b"/>
            <a:pathLst>
              <a:path w="21268" h="19981">
                <a:moveTo>
                  <a:pt x="661" y="6292"/>
                </a:moveTo>
                <a:cubicBezTo>
                  <a:pt x="1172" y="3315"/>
                  <a:pt x="2573" y="962"/>
                  <a:pt x="4196" y="442"/>
                </a:cubicBezTo>
                <a:cubicBezTo>
                  <a:pt x="5704" y="-41"/>
                  <a:pt x="7291" y="-374"/>
                  <a:pt x="8659" y="807"/>
                </a:cubicBezTo>
                <a:cubicBezTo>
                  <a:pt x="10012" y="1974"/>
                  <a:pt x="11357" y="2544"/>
                  <a:pt x="12751" y="3000"/>
                </a:cubicBezTo>
                <a:cubicBezTo>
                  <a:pt x="13869" y="3365"/>
                  <a:pt x="14841" y="2312"/>
                  <a:pt x="16005" y="3000"/>
                </a:cubicBezTo>
                <a:cubicBezTo>
                  <a:pt x="17114" y="3657"/>
                  <a:pt x="17989" y="4934"/>
                  <a:pt x="19167" y="5198"/>
                </a:cubicBezTo>
                <a:cubicBezTo>
                  <a:pt x="20331" y="5458"/>
                  <a:pt x="21540" y="7920"/>
                  <a:pt x="21213" y="10314"/>
                </a:cubicBezTo>
                <a:cubicBezTo>
                  <a:pt x="20805" y="13296"/>
                  <a:pt x="19035" y="14518"/>
                  <a:pt x="17492" y="14701"/>
                </a:cubicBezTo>
                <a:cubicBezTo>
                  <a:pt x="16056" y="14870"/>
                  <a:pt x="14630" y="15111"/>
                  <a:pt x="13215" y="14701"/>
                </a:cubicBezTo>
                <a:cubicBezTo>
                  <a:pt x="11661" y="14254"/>
                  <a:pt x="10650" y="16529"/>
                  <a:pt x="9497" y="17993"/>
                </a:cubicBezTo>
                <a:cubicBezTo>
                  <a:pt x="8098" y="19771"/>
                  <a:pt x="6129" y="21226"/>
                  <a:pt x="4660" y="18358"/>
                </a:cubicBezTo>
                <a:cubicBezTo>
                  <a:pt x="3419" y="15937"/>
                  <a:pt x="1441" y="14915"/>
                  <a:pt x="569" y="11778"/>
                </a:cubicBezTo>
                <a:cubicBezTo>
                  <a:pt x="-60" y="9516"/>
                  <a:pt x="-14" y="6808"/>
                  <a:pt x="12" y="4282"/>
                </a:cubicBezTo>
                <a:lnTo>
                  <a:pt x="847" y="5381"/>
                </a:lnTo>
                <a:lnTo>
                  <a:pt x="661" y="6292"/>
                </a:lnTo>
              </a:path>
            </a:pathLst>
          </a:custGeom>
          <a:noFill/>
          <a:ln w="25400">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39942" name="AutoShape 6"/>
          <p:cNvSpPr>
            <a:spLocks/>
          </p:cNvSpPr>
          <p:nvPr/>
        </p:nvSpPr>
        <p:spPr bwMode="auto">
          <a:xfrm>
            <a:off x="8435975" y="2613025"/>
            <a:ext cx="3790950" cy="2081213"/>
          </a:xfrm>
          <a:custGeom>
            <a:avLst/>
            <a:gdLst/>
            <a:ahLst/>
            <a:cxnLst/>
            <a:rect l="0" t="0" r="r" b="b"/>
            <a:pathLst>
              <a:path w="20213" h="20519">
                <a:moveTo>
                  <a:pt x="301" y="6914"/>
                </a:moveTo>
                <a:cubicBezTo>
                  <a:pt x="-296" y="9459"/>
                  <a:pt x="-26" y="12883"/>
                  <a:pt x="1195" y="14622"/>
                </a:cubicBezTo>
                <a:cubicBezTo>
                  <a:pt x="2755" y="16847"/>
                  <a:pt x="4650" y="18142"/>
                  <a:pt x="6555" y="19026"/>
                </a:cubicBezTo>
                <a:cubicBezTo>
                  <a:pt x="7796" y="19602"/>
                  <a:pt x="9133" y="20120"/>
                  <a:pt x="10329" y="19392"/>
                </a:cubicBezTo>
                <a:cubicBezTo>
                  <a:pt x="11650" y="18586"/>
                  <a:pt x="12903" y="18701"/>
                  <a:pt x="14102" y="19026"/>
                </a:cubicBezTo>
                <a:cubicBezTo>
                  <a:pt x="15612" y="19433"/>
                  <a:pt x="17103" y="20216"/>
                  <a:pt x="18669" y="20495"/>
                </a:cubicBezTo>
                <a:cubicBezTo>
                  <a:pt x="21304" y="20971"/>
                  <a:pt x="19786" y="13959"/>
                  <a:pt x="19662" y="11867"/>
                </a:cubicBezTo>
                <a:cubicBezTo>
                  <a:pt x="19503" y="9180"/>
                  <a:pt x="19637" y="6246"/>
                  <a:pt x="18669" y="4163"/>
                </a:cubicBezTo>
                <a:cubicBezTo>
                  <a:pt x="17723" y="2131"/>
                  <a:pt x="16630" y="-629"/>
                  <a:pt x="14797" y="126"/>
                </a:cubicBezTo>
                <a:cubicBezTo>
                  <a:pt x="13403" y="698"/>
                  <a:pt x="12068" y="1628"/>
                  <a:pt x="10825" y="3060"/>
                </a:cubicBezTo>
                <a:cubicBezTo>
                  <a:pt x="9742" y="4305"/>
                  <a:pt x="8606" y="5321"/>
                  <a:pt x="7251" y="5628"/>
                </a:cubicBezTo>
                <a:cubicBezTo>
                  <a:pt x="5713" y="5976"/>
                  <a:pt x="4140" y="6150"/>
                  <a:pt x="2684" y="5262"/>
                </a:cubicBezTo>
                <a:lnTo>
                  <a:pt x="1591" y="4896"/>
                </a:lnTo>
                <a:lnTo>
                  <a:pt x="598" y="6548"/>
                </a:lnTo>
                <a:lnTo>
                  <a:pt x="301" y="6731"/>
                </a:lnTo>
                <a:lnTo>
                  <a:pt x="301" y="6914"/>
                </a:lnTo>
              </a:path>
            </a:pathLst>
          </a:custGeom>
          <a:noFill/>
          <a:ln w="25400">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39943" name="Line 7"/>
          <p:cNvSpPr>
            <a:spLocks noChangeShapeType="1"/>
          </p:cNvSpPr>
          <p:nvPr/>
        </p:nvSpPr>
        <p:spPr bwMode="auto">
          <a:xfrm rot="10800000" flipH="1">
            <a:off x="3184525" y="4651375"/>
            <a:ext cx="1506538" cy="990600"/>
          </a:xfrm>
          <a:prstGeom prst="line">
            <a:avLst/>
          </a:prstGeom>
          <a:noFill/>
          <a:ln w="508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39944" name="Line 8"/>
          <p:cNvSpPr>
            <a:spLocks noChangeShapeType="1"/>
          </p:cNvSpPr>
          <p:nvPr/>
        </p:nvSpPr>
        <p:spPr bwMode="auto">
          <a:xfrm flipH="1">
            <a:off x="3630613" y="5067300"/>
            <a:ext cx="412750" cy="2698750"/>
          </a:xfrm>
          <a:prstGeom prst="line">
            <a:avLst/>
          </a:prstGeom>
          <a:noFill/>
          <a:ln w="38100">
            <a:solidFill>
              <a:schemeClr val="tx1"/>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39945" name="Line 9"/>
          <p:cNvSpPr>
            <a:spLocks noChangeShapeType="1"/>
          </p:cNvSpPr>
          <p:nvPr/>
        </p:nvSpPr>
        <p:spPr bwMode="auto">
          <a:xfrm>
            <a:off x="4879975" y="6180138"/>
            <a:ext cx="2774950" cy="76200"/>
          </a:xfrm>
          <a:prstGeom prst="line">
            <a:avLst/>
          </a:prstGeom>
          <a:noFill/>
          <a:ln w="508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39946" name="Line 10"/>
          <p:cNvSpPr>
            <a:spLocks noChangeShapeType="1"/>
          </p:cNvSpPr>
          <p:nvPr/>
        </p:nvSpPr>
        <p:spPr bwMode="auto">
          <a:xfrm>
            <a:off x="7150100" y="4970463"/>
            <a:ext cx="1693863" cy="949325"/>
          </a:xfrm>
          <a:prstGeom prst="line">
            <a:avLst/>
          </a:prstGeom>
          <a:noFill/>
          <a:ln w="508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39947" name="Line 11"/>
          <p:cNvSpPr>
            <a:spLocks noChangeShapeType="1"/>
          </p:cNvSpPr>
          <p:nvPr/>
        </p:nvSpPr>
        <p:spPr bwMode="auto">
          <a:xfrm rot="10800000">
            <a:off x="10013950" y="4316413"/>
            <a:ext cx="153988" cy="1252537"/>
          </a:xfrm>
          <a:prstGeom prst="line">
            <a:avLst/>
          </a:prstGeom>
          <a:noFill/>
          <a:ln w="508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39948" name="Line 12"/>
          <p:cNvSpPr>
            <a:spLocks noChangeShapeType="1"/>
          </p:cNvSpPr>
          <p:nvPr/>
        </p:nvSpPr>
        <p:spPr bwMode="auto">
          <a:xfrm rot="10800000" flipH="1">
            <a:off x="7132638" y="3813175"/>
            <a:ext cx="1711325" cy="358775"/>
          </a:xfrm>
          <a:prstGeom prst="line">
            <a:avLst/>
          </a:prstGeom>
          <a:noFill/>
          <a:ln w="508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39949" name="Rectangle 13"/>
          <p:cNvSpPr>
            <a:spLocks/>
          </p:cNvSpPr>
          <p:nvPr/>
        </p:nvSpPr>
        <p:spPr bwMode="auto">
          <a:xfrm>
            <a:off x="695325" y="1790700"/>
            <a:ext cx="11112500" cy="130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marL="930275" indent="-571500" algn="l">
              <a:lnSpc>
                <a:spcPct val="84000"/>
              </a:lnSpc>
              <a:buClr>
                <a:srgbClr val="000000"/>
              </a:buClr>
              <a:buSzPct val="75000"/>
              <a:buFont typeface="Arial"/>
              <a:buChar char="•"/>
              <a:tabLst>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Lst>
            </a:pPr>
            <a:r>
              <a:rPr lang="en-US" sz="3600">
                <a:solidFill>
                  <a:srgbClr val="FF0000"/>
                </a:solidFill>
                <a:latin typeface="Helvetica" charset="0"/>
                <a:ea typeface="ＭＳ Ｐゴシック" charset="0"/>
                <a:cs typeface="Helvetica" charset="0"/>
                <a:sym typeface="Helvetica" charset="0"/>
              </a:rPr>
              <a:t>Interior Gateway Protocol (IGP)</a:t>
            </a:r>
          </a:p>
          <a:p>
            <a:pPr marL="815975" indent="-457200" algn="l">
              <a:lnSpc>
                <a:spcPct val="84000"/>
              </a:lnSpc>
              <a:buClr>
                <a:srgbClr val="000000"/>
              </a:buClr>
              <a:buSzPct val="75000"/>
              <a:buFont typeface="Arial"/>
              <a:buChar char="•"/>
              <a:tabLst>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Lst>
            </a:pPr>
            <a:r>
              <a:rPr lang="en-US" sz="3000">
                <a:solidFill>
                  <a:schemeClr val="tx1"/>
                </a:solidFill>
                <a:latin typeface="Helvetica" charset="0"/>
                <a:ea typeface="ＭＳ Ｐゴシック" charset="0"/>
                <a:cs typeface="Helvetica" charset="0"/>
                <a:sym typeface="Helvetica" charset="0"/>
              </a:rPr>
              <a:t>Routing of IP packets </a:t>
            </a:r>
            <a:r>
              <a:rPr lang="en-US" sz="3000">
                <a:solidFill>
                  <a:srgbClr val="FF0000"/>
                </a:solidFill>
                <a:latin typeface="Helvetica" charset="0"/>
                <a:ea typeface="ＭＳ Ｐゴシック" charset="0"/>
                <a:cs typeface="Helvetica" charset="0"/>
                <a:sym typeface="Helvetica" charset="0"/>
              </a:rPr>
              <a:t>inside each domain</a:t>
            </a:r>
          </a:p>
          <a:p>
            <a:pPr marL="815975" indent="-457200" algn="l">
              <a:lnSpc>
                <a:spcPct val="84000"/>
              </a:lnSpc>
              <a:buClr>
                <a:srgbClr val="000000"/>
              </a:buClr>
              <a:buSzPct val="75000"/>
              <a:buFont typeface="Arial"/>
              <a:buChar char="•"/>
              <a:tabLst>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Lst>
            </a:pPr>
            <a:r>
              <a:rPr lang="en-US" sz="3000">
                <a:solidFill>
                  <a:schemeClr val="tx1"/>
                </a:solidFill>
                <a:latin typeface="Helvetica" charset="0"/>
                <a:ea typeface="ＭＳ Ｐゴシック" charset="0"/>
                <a:cs typeface="Helvetica" charset="0"/>
                <a:sym typeface="Helvetica" charset="0"/>
              </a:rPr>
              <a:t>Only knows topology of its domain</a:t>
            </a:r>
          </a:p>
        </p:txBody>
      </p:sp>
      <p:sp>
        <p:nvSpPr>
          <p:cNvPr id="39950" name="Line 14"/>
          <p:cNvSpPr>
            <a:spLocks noChangeShapeType="1"/>
          </p:cNvSpPr>
          <p:nvPr/>
        </p:nvSpPr>
        <p:spPr bwMode="auto">
          <a:xfrm rot="10800000">
            <a:off x="3611563" y="3181350"/>
            <a:ext cx="1250950" cy="1120775"/>
          </a:xfrm>
          <a:prstGeom prst="line">
            <a:avLst/>
          </a:prstGeom>
          <a:noFill/>
          <a:ln w="38100">
            <a:solidFill>
              <a:schemeClr val="tx1"/>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39951" name="Rectangle 15"/>
          <p:cNvSpPr>
            <a:spLocks/>
          </p:cNvSpPr>
          <p:nvPr/>
        </p:nvSpPr>
        <p:spPr bwMode="auto">
          <a:xfrm>
            <a:off x="2032000" y="5957888"/>
            <a:ext cx="15367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54200" algn="l"/>
              </a:tabLst>
            </a:pPr>
            <a:r>
              <a:rPr lang="en-US" sz="3000">
                <a:solidFill>
                  <a:schemeClr val="tx1"/>
                </a:solidFill>
                <a:latin typeface="Helvetica" charset="0"/>
                <a:ea typeface="ＭＳ Ｐゴシック" charset="0"/>
                <a:cs typeface="Helvetica" charset="0"/>
                <a:sym typeface="Helvetica" charset="0"/>
              </a:rPr>
              <a:t>Domain1</a:t>
            </a:r>
          </a:p>
        </p:txBody>
      </p:sp>
      <p:sp>
        <p:nvSpPr>
          <p:cNvPr id="39952" name="Rectangle 16"/>
          <p:cNvSpPr>
            <a:spLocks/>
          </p:cNvSpPr>
          <p:nvPr/>
        </p:nvSpPr>
        <p:spPr bwMode="auto">
          <a:xfrm>
            <a:off x="5418138" y="4151313"/>
            <a:ext cx="153828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54200" algn="l"/>
              </a:tabLst>
            </a:pPr>
            <a:r>
              <a:rPr lang="en-US" sz="3000">
                <a:solidFill>
                  <a:schemeClr val="tx1"/>
                </a:solidFill>
                <a:latin typeface="Helvetica" charset="0"/>
                <a:ea typeface="ＭＳ Ｐゴシック" charset="0"/>
                <a:cs typeface="Helvetica" charset="0"/>
                <a:sym typeface="Helvetica" charset="0"/>
              </a:rPr>
              <a:t>Domain2</a:t>
            </a:r>
          </a:p>
        </p:txBody>
      </p:sp>
      <p:sp>
        <p:nvSpPr>
          <p:cNvPr id="39953" name="Rectangle 17"/>
          <p:cNvSpPr>
            <a:spLocks/>
          </p:cNvSpPr>
          <p:nvPr/>
        </p:nvSpPr>
        <p:spPr bwMode="auto">
          <a:xfrm>
            <a:off x="8491538" y="6199188"/>
            <a:ext cx="153828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54200" algn="l"/>
              </a:tabLst>
            </a:pPr>
            <a:r>
              <a:rPr lang="en-US" sz="3000">
                <a:solidFill>
                  <a:schemeClr val="tx1"/>
                </a:solidFill>
                <a:latin typeface="Helvetica" charset="0"/>
                <a:ea typeface="ＭＳ Ｐゴシック" charset="0"/>
                <a:cs typeface="Helvetica" charset="0"/>
                <a:sym typeface="Helvetica" charset="0"/>
              </a:rPr>
              <a:t>Domain3</a:t>
            </a:r>
          </a:p>
        </p:txBody>
      </p:sp>
      <p:sp>
        <p:nvSpPr>
          <p:cNvPr id="39954" name="Rectangle 18"/>
          <p:cNvSpPr>
            <a:spLocks/>
          </p:cNvSpPr>
          <p:nvPr/>
        </p:nvSpPr>
        <p:spPr bwMode="auto">
          <a:xfrm>
            <a:off x="9613900" y="3382963"/>
            <a:ext cx="15367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54200" algn="l"/>
              </a:tabLst>
            </a:pPr>
            <a:r>
              <a:rPr lang="en-US" sz="3000">
                <a:solidFill>
                  <a:schemeClr val="tx1"/>
                </a:solidFill>
                <a:latin typeface="Helvetica" charset="0"/>
                <a:ea typeface="ＭＳ Ｐゴシック" charset="0"/>
                <a:cs typeface="Helvetica" charset="0"/>
                <a:sym typeface="Helvetica" charset="0"/>
              </a:rPr>
              <a:t>Domain4</a:t>
            </a:r>
          </a:p>
        </p:txBody>
      </p:sp>
    </p:spTree>
  </p:cSld>
  <p:clrMapOvr>
    <a:masterClrMapping/>
  </p:clrMapOvr>
  <p:transition advTm="148"/>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a:xfrm>
            <a:off x="2027238" y="1588"/>
            <a:ext cx="10147300" cy="1714500"/>
          </a:xfrm>
          <a:ln/>
        </p:spPr>
        <p:txBody>
          <a:bodyPr/>
          <a:lstStyle/>
          <a:p>
            <a:pPr>
              <a:lnSpc>
                <a:spcPct val="84000"/>
              </a:lnSpc>
              <a:tabLst>
                <a:tab pos="939800" algn="l"/>
                <a:tab pos="1866900" algn="l"/>
                <a:tab pos="2806700" algn="l"/>
                <a:tab pos="3733800" algn="l"/>
                <a:tab pos="4673600" algn="l"/>
                <a:tab pos="5600700" algn="l"/>
                <a:tab pos="6540500" algn="l"/>
                <a:tab pos="7467600" algn="l"/>
                <a:tab pos="8356600" algn="l"/>
              </a:tabLst>
            </a:pPr>
            <a:r>
              <a:rPr lang="en-US"/>
              <a:t>Intradomain routing</a:t>
            </a:r>
          </a:p>
        </p:txBody>
      </p:sp>
      <p:sp>
        <p:nvSpPr>
          <p:cNvPr id="40962" name="Rectangle 2"/>
          <p:cNvSpPr>
            <a:spLocks noGrp="1" noChangeArrowheads="1"/>
          </p:cNvSpPr>
          <p:nvPr>
            <p:ph type="body" idx="1"/>
          </p:nvPr>
        </p:nvSpPr>
        <p:spPr>
          <a:xfrm>
            <a:off x="914400" y="1820863"/>
            <a:ext cx="11102975" cy="7932737"/>
          </a:xfrm>
          <a:ln/>
        </p:spPr>
        <p:txBody>
          <a:bodyPr/>
          <a:lstStyle/>
          <a:p>
            <a:pPr marL="642938">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Lst>
            </a:pPr>
            <a:r>
              <a:rPr lang="en-US"/>
              <a:t>Goal </a:t>
            </a:r>
          </a:p>
          <a:p>
            <a:pPr marL="930275" lvl="1">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Lst>
            </a:pPr>
            <a:r>
              <a:rPr lang="en-US"/>
              <a:t>Allow routers to transmit IP packets along the best path towards their destination </a:t>
            </a:r>
          </a:p>
          <a:p>
            <a:pPr marL="1219200" lvl="2">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Lst>
            </a:pPr>
            <a:r>
              <a:rPr lang="en-US">
                <a:solidFill>
                  <a:srgbClr val="FF0000"/>
                </a:solidFill>
              </a:rPr>
              <a:t>best</a:t>
            </a:r>
            <a:r>
              <a:rPr lang="en-US"/>
              <a:t> usually means the shortest path</a:t>
            </a:r>
          </a:p>
          <a:p>
            <a:pPr marL="1506538" lvl="3">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Lst>
            </a:pPr>
            <a:r>
              <a:rPr lang="en-US"/>
              <a:t>Shortest measured in seconds or hops</a:t>
            </a:r>
          </a:p>
          <a:p>
            <a:pPr marL="1219200" lvl="2">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Lst>
            </a:pPr>
            <a:r>
              <a:rPr lang="en-US"/>
              <a:t>sometimes </a:t>
            </a:r>
            <a:r>
              <a:rPr lang="en-US">
                <a:solidFill>
                  <a:srgbClr val="FF0000"/>
                </a:solidFill>
              </a:rPr>
              <a:t>best</a:t>
            </a:r>
            <a:r>
              <a:rPr lang="en-US"/>
              <a:t> means the less loaded path</a:t>
            </a:r>
          </a:p>
          <a:p>
            <a:pPr marL="930275" lvl="1">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Lst>
            </a:pPr>
            <a:r>
              <a:rPr lang="en-US"/>
              <a:t>Alternate routes in case of failures</a:t>
            </a:r>
          </a:p>
          <a:p>
            <a:pPr marL="642938">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Lst>
            </a:pPr>
            <a:r>
              <a:rPr lang="en-US"/>
              <a:t>Behavior</a:t>
            </a:r>
          </a:p>
          <a:p>
            <a:pPr marL="930275" lvl="1">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Lst>
            </a:pPr>
            <a:r>
              <a:rPr lang="en-US"/>
              <a:t>All routers exchange routing information</a:t>
            </a:r>
          </a:p>
        </p:txBody>
      </p:sp>
    </p:spTree>
  </p:cSld>
  <p:clrMapOvr>
    <a:masterClrMapping/>
  </p:clrMapOvr>
  <p:transition advTm="254"/>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0698A-49B8-0D44-A599-09BBF1E5297C}"/>
              </a:ext>
            </a:extLst>
          </p:cNvPr>
          <p:cNvSpPr>
            <a:spLocks noGrp="1"/>
          </p:cNvSpPr>
          <p:nvPr>
            <p:ph type="title"/>
          </p:nvPr>
        </p:nvSpPr>
        <p:spPr>
          <a:xfrm>
            <a:off x="1270000" y="1638300"/>
            <a:ext cx="10464800" cy="934244"/>
          </a:xfrm>
        </p:spPr>
        <p:txBody>
          <a:bodyPr/>
          <a:lstStyle/>
          <a:p>
            <a:r>
              <a:rPr lang="en-BE">
                <a:solidFill>
                  <a:srgbClr val="00B0F0"/>
                </a:solidFill>
              </a:rPr>
              <a:t>Question</a:t>
            </a:r>
          </a:p>
        </p:txBody>
      </p:sp>
      <p:sp>
        <p:nvSpPr>
          <p:cNvPr id="3" name="Content Placeholder 2">
            <a:extLst>
              <a:ext uri="{FF2B5EF4-FFF2-40B4-BE49-F238E27FC236}">
                <a16:creationId xmlns:a16="http://schemas.microsoft.com/office/drawing/2014/main" id="{6288C04E-893A-D143-8301-EB5FC5D2F54A}"/>
              </a:ext>
            </a:extLst>
          </p:cNvPr>
          <p:cNvSpPr>
            <a:spLocks noGrp="1"/>
          </p:cNvSpPr>
          <p:nvPr>
            <p:ph idx="1"/>
          </p:nvPr>
        </p:nvSpPr>
        <p:spPr>
          <a:xfrm>
            <a:off x="816968" y="2873051"/>
            <a:ext cx="11735581" cy="6011496"/>
          </a:xfrm>
        </p:spPr>
        <p:txBody>
          <a:bodyPr/>
          <a:lstStyle/>
          <a:p>
            <a:pPr algn="l"/>
            <a:r>
              <a:rPr lang="en-BE"/>
              <a:t>A distance vector router accepts a route towards destination </a:t>
            </a:r>
            <a:r>
              <a:rPr lang="en-BE" b="1" i="1"/>
              <a:t>d</a:t>
            </a:r>
            <a:r>
              <a:rPr lang="en-BE"/>
              <a:t> on link </a:t>
            </a:r>
            <a:r>
              <a:rPr lang="en-BE" b="1" i="1"/>
              <a:t>l</a:t>
            </a:r>
            <a:r>
              <a:rPr lang="en-BE"/>
              <a:t> if any of three conditions is met. What are these three conditions ?</a:t>
            </a:r>
          </a:p>
          <a:p>
            <a:pPr lvl="1" algn="l">
              <a:spcBef>
                <a:spcPts val="0"/>
              </a:spcBef>
            </a:pPr>
            <a:r>
              <a:rPr lang="en-BE" sz="3151" b="1" i="1"/>
              <a:t>1. d</a:t>
            </a:r>
            <a:r>
              <a:rPr lang="en-BE" sz="3151"/>
              <a:t> is </a:t>
            </a:r>
            <a:r>
              <a:rPr lang="en-BE" sz="3151">
                <a:solidFill>
                  <a:srgbClr val="FF0000"/>
                </a:solidFill>
              </a:rPr>
              <a:t>not</a:t>
            </a:r>
            <a:r>
              <a:rPr lang="en-BE" sz="3151"/>
              <a:t> already in the routing table</a:t>
            </a:r>
          </a:p>
          <a:p>
            <a:pPr lvl="1" algn="l">
              <a:spcBef>
                <a:spcPts val="0"/>
              </a:spcBef>
            </a:pPr>
            <a:r>
              <a:rPr lang="en-BE" sz="3151" b="1" i="1"/>
              <a:t>2. d</a:t>
            </a:r>
            <a:r>
              <a:rPr lang="en-BE" sz="3151"/>
              <a:t> is already in the routing table, but with a </a:t>
            </a:r>
            <a:r>
              <a:rPr lang="en-BE" sz="3151" b="1"/>
              <a:t>shorter</a:t>
            </a:r>
            <a:r>
              <a:rPr lang="en-BE" sz="3151"/>
              <a:t> path</a:t>
            </a:r>
          </a:p>
          <a:p>
            <a:pPr lvl="1" algn="l">
              <a:spcBef>
                <a:spcPts val="0"/>
              </a:spcBef>
            </a:pPr>
            <a:r>
              <a:rPr lang="en-BE" sz="3151" b="1" i="1"/>
              <a:t>3. d</a:t>
            </a:r>
            <a:r>
              <a:rPr lang="en-BE" sz="3151"/>
              <a:t> is already in the routing table, but with a </a:t>
            </a:r>
            <a:r>
              <a:rPr lang="en-BE" sz="3151" b="1"/>
              <a:t>longer</a:t>
            </a:r>
            <a:r>
              <a:rPr lang="en-BE" sz="3151"/>
              <a:t> path</a:t>
            </a:r>
            <a:endParaRPr lang="nl-BE" sz="3151" dirty="0"/>
          </a:p>
          <a:p>
            <a:pPr lvl="1" algn="l">
              <a:spcBef>
                <a:spcPts val="0"/>
              </a:spcBef>
            </a:pPr>
            <a:r>
              <a:rPr lang="nl-BE" sz="3151" b="1" dirty="0"/>
              <a:t>4. </a:t>
            </a:r>
            <a:r>
              <a:rPr lang="en-BE" sz="3151"/>
              <a:t>the sequence number of the distance vector is larger than the previous one</a:t>
            </a:r>
          </a:p>
          <a:p>
            <a:pPr lvl="1" algn="l">
              <a:spcBef>
                <a:spcPts val="0"/>
              </a:spcBef>
            </a:pPr>
            <a:r>
              <a:rPr lang="nl-BE" sz="3151" b="1" i="1" dirty="0"/>
              <a:t>5</a:t>
            </a:r>
            <a:r>
              <a:rPr lang="en-BE" sz="3151" b="1" i="1"/>
              <a:t>. d</a:t>
            </a:r>
            <a:r>
              <a:rPr lang="en-BE" sz="3151"/>
              <a:t> is already in the routing table, but the route was learned from </a:t>
            </a:r>
            <a:r>
              <a:rPr lang="en-BE" sz="3151" b="1"/>
              <a:t>another link than </a:t>
            </a:r>
            <a:r>
              <a:rPr lang="en-BE" sz="3151" b="1" i="1"/>
              <a:t>l</a:t>
            </a:r>
          </a:p>
          <a:p>
            <a:pPr lvl="1" algn="l">
              <a:spcBef>
                <a:spcPts val="0"/>
              </a:spcBef>
            </a:pPr>
            <a:r>
              <a:rPr lang="nl-BE" sz="3151" b="1" i="1" dirty="0"/>
              <a:t>6</a:t>
            </a:r>
            <a:r>
              <a:rPr lang="en-BE" sz="3151" b="1" i="1"/>
              <a:t>. d</a:t>
            </a:r>
            <a:r>
              <a:rPr lang="en-BE" sz="3151"/>
              <a:t> is already in the routing table, and the route was learned </a:t>
            </a:r>
            <a:r>
              <a:rPr lang="en-BE" sz="3151" b="1"/>
              <a:t>on link</a:t>
            </a:r>
            <a:r>
              <a:rPr lang="en-BE" sz="3151"/>
              <a:t> </a:t>
            </a:r>
            <a:r>
              <a:rPr lang="en-BE" sz="3151" b="1" i="1"/>
              <a:t>l</a:t>
            </a:r>
            <a:endParaRPr lang="en-BE"/>
          </a:p>
          <a:p>
            <a:pPr lvl="1" algn="l"/>
            <a:endParaRPr lang="en-BE"/>
          </a:p>
          <a:p>
            <a:pPr lvl="1" algn="l"/>
            <a:endParaRPr lang="en-BE"/>
          </a:p>
          <a:p>
            <a:pPr lvl="1" algn="l"/>
            <a:endParaRPr lang="en-BE"/>
          </a:p>
          <a:p>
            <a:pPr lvl="1" algn="l"/>
            <a:endParaRPr lang="en-BE"/>
          </a:p>
          <a:p>
            <a:pPr lvl="1" algn="l"/>
            <a:endParaRPr lang="en-BE"/>
          </a:p>
        </p:txBody>
      </p:sp>
      <p:pic>
        <p:nvPicPr>
          <p:cNvPr id="4" name="Picture 2">
            <a:extLst>
              <a:ext uri="{FF2B5EF4-FFF2-40B4-BE49-F238E27FC236}">
                <a16:creationId xmlns:a16="http://schemas.microsoft.com/office/drawing/2014/main" id="{65FD9730-F12E-4A40-9C5A-3D805D9C07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393537">
            <a:off x="349234" y="1307437"/>
            <a:ext cx="3163821" cy="707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521524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xfrm>
            <a:off x="808038" y="-860425"/>
            <a:ext cx="11366500" cy="2932113"/>
          </a:xfrm>
          <a:ln/>
        </p:spPr>
        <p:txBody>
          <a:bodyPr/>
          <a:lstStyle/>
          <a:p>
            <a:pPr>
              <a:lnSpc>
                <a:spcPct val="84000"/>
              </a:lnSpc>
              <a:tabLst>
                <a:tab pos="939800" algn="l"/>
                <a:tab pos="1866900" algn="l"/>
                <a:tab pos="2806700" algn="l"/>
                <a:tab pos="3733800" algn="l"/>
                <a:tab pos="4673600" algn="l"/>
                <a:tab pos="5600700" algn="l"/>
                <a:tab pos="6540500" algn="l"/>
                <a:tab pos="7467600" algn="l"/>
                <a:tab pos="8356600" algn="l"/>
              </a:tabLst>
            </a:pPr>
            <a:r>
              <a:rPr lang="en-US"/>
              <a:t>Intradomain routing</a:t>
            </a:r>
          </a:p>
        </p:txBody>
      </p:sp>
      <p:sp>
        <p:nvSpPr>
          <p:cNvPr id="41986" name="Rectangle 2"/>
          <p:cNvSpPr>
            <a:spLocks noGrp="1" noChangeArrowheads="1"/>
          </p:cNvSpPr>
          <p:nvPr>
            <p:ph type="body" idx="1"/>
          </p:nvPr>
        </p:nvSpPr>
        <p:spPr>
          <a:xfrm>
            <a:off x="885776" y="1420416"/>
            <a:ext cx="11785600" cy="7932737"/>
          </a:xfrm>
          <a:ln/>
        </p:spPr>
        <p:txBody>
          <a:bodyPr/>
          <a:lstStyle/>
          <a:p>
            <a:pPr marL="642938">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Lst>
            </a:pPr>
            <a:r>
              <a:rPr lang="en-US"/>
              <a:t>Static routing</a:t>
            </a:r>
          </a:p>
          <a:p>
            <a:pPr marL="930275" lvl="1">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Lst>
            </a:pPr>
            <a:r>
              <a:rPr lang="en-US"/>
              <a:t>Only useful in very small domains</a:t>
            </a:r>
          </a:p>
          <a:p>
            <a:pPr marL="642938">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Lst>
            </a:pPr>
            <a:r>
              <a:rPr lang="en-US"/>
              <a:t>Distance vector routing</a:t>
            </a:r>
          </a:p>
          <a:p>
            <a:pPr marL="930275" lvl="1">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Lst>
            </a:pPr>
            <a:r>
              <a:rPr lang="en-US"/>
              <a:t>Routing Information Protocol (RIP)</a:t>
            </a:r>
          </a:p>
          <a:p>
            <a:pPr marL="1219200" lvl="2">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Lst>
            </a:pPr>
            <a:r>
              <a:rPr lang="en-US"/>
              <a:t>Still widely used in small domains despite its limitations</a:t>
            </a:r>
          </a:p>
          <a:p>
            <a:pPr marL="642938">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Lst>
            </a:pPr>
            <a:r>
              <a:rPr lang="en-US"/>
              <a:t>Link-state routing</a:t>
            </a:r>
          </a:p>
          <a:p>
            <a:pPr marL="930275" lvl="1">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Lst>
            </a:pPr>
            <a:r>
              <a:rPr lang="en-US"/>
              <a:t>Open Shortest Path First (OSPF)</a:t>
            </a:r>
          </a:p>
          <a:p>
            <a:pPr marL="1219200" lvl="2">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Lst>
            </a:pPr>
            <a:r>
              <a:rPr lang="en-US"/>
              <a:t>Widely used in enterprise networks</a:t>
            </a:r>
          </a:p>
          <a:p>
            <a:pPr marL="930275" lvl="1">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Lst>
            </a:pPr>
            <a:r>
              <a:rPr lang="en-US"/>
              <a:t>Intermediate System- Intermediate-System (IS-IS)</a:t>
            </a:r>
          </a:p>
          <a:p>
            <a:pPr marL="1219200" lvl="2">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Lst>
            </a:pPr>
            <a:r>
              <a:rPr lang="en-US"/>
              <a:t>Widely used by ISPs</a:t>
            </a:r>
          </a:p>
        </p:txBody>
      </p:sp>
    </p:spTree>
  </p:cSld>
  <p:clrMapOvr>
    <a:masterClrMapping/>
  </p:clrMapOvr>
  <p:transition advTm="184"/>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ChangeArrowheads="1"/>
          </p:cNvSpPr>
          <p:nvPr>
            <p:ph type="title"/>
          </p:nvPr>
        </p:nvSpPr>
        <p:spPr>
          <a:ln/>
        </p:spPr>
        <p:txBody>
          <a:bodyPr/>
          <a:lstStyle/>
          <a:p>
            <a:r>
              <a:rPr lang="en-US"/>
              <a:t>Agenda</a:t>
            </a:r>
          </a:p>
        </p:txBody>
      </p:sp>
      <p:sp>
        <p:nvSpPr>
          <p:cNvPr id="43010" name="Rectangle 2"/>
          <p:cNvSpPr>
            <a:spLocks noGrp="1" noChangeArrowheads="1"/>
          </p:cNvSpPr>
          <p:nvPr>
            <p:ph type="body" idx="1"/>
          </p:nvPr>
        </p:nvSpPr>
        <p:spPr>
          <a:xfrm>
            <a:off x="1270000" y="2260600"/>
            <a:ext cx="10769600" cy="6870700"/>
          </a:xfrm>
          <a:ln/>
        </p:spPr>
        <p:txBody>
          <a:bodyPr/>
          <a:lstStyle/>
          <a:p>
            <a:pPr marL="317500" indent="0">
              <a:buNone/>
            </a:pPr>
            <a:endParaRPr lang="en-US"/>
          </a:p>
          <a:p>
            <a:pPr marL="889000"/>
            <a:r>
              <a:rPr lang="en-US"/>
              <a:t>Routing Protocols</a:t>
            </a:r>
          </a:p>
          <a:p>
            <a:pPr marL="889000"/>
            <a:r>
              <a:rPr lang="en-US">
                <a:solidFill>
                  <a:srgbClr val="FF0000"/>
                </a:solidFill>
              </a:rPr>
              <a:t>Routing in IP networks</a:t>
            </a:r>
          </a:p>
          <a:p>
            <a:pPr marL="1333500" lvl="1"/>
            <a:r>
              <a:rPr lang="en-US"/>
              <a:t>Routing organization</a:t>
            </a:r>
          </a:p>
          <a:p>
            <a:pPr marL="1333500" lvl="1"/>
            <a:r>
              <a:rPr lang="en-US">
                <a:solidFill>
                  <a:srgbClr val="FF2712"/>
                </a:solidFill>
              </a:rPr>
              <a:t>RIP and OSPF</a:t>
            </a:r>
            <a:endParaRPr lang="en-US"/>
          </a:p>
          <a:p>
            <a:pPr marL="889000"/>
            <a:r>
              <a:rPr lang="en-US"/>
              <a:t>Interdomain routing	</a:t>
            </a:r>
          </a:p>
        </p:txBody>
      </p:sp>
    </p:spTree>
  </p:cSld>
  <p:clrMapOvr>
    <a:masterClrMapping/>
  </p:clrMapOvr>
  <p:transition advTm="55922"/>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Grp="1" noChangeArrowheads="1"/>
          </p:cNvSpPr>
          <p:nvPr>
            <p:ph type="title"/>
          </p:nvPr>
        </p:nvSpPr>
        <p:spPr>
          <a:xfrm>
            <a:off x="1709738" y="1588"/>
            <a:ext cx="10464800" cy="2971800"/>
          </a:xfrm>
          <a:ln/>
        </p:spPr>
        <p:txBody>
          <a:bodyPr/>
          <a:lstStyle/>
          <a:p>
            <a:pPr>
              <a:lnSpc>
                <a:spcPct val="84000"/>
              </a:lnSpc>
              <a:tabLst>
                <a:tab pos="939800" algn="l"/>
                <a:tab pos="1866900" algn="l"/>
                <a:tab pos="2806700" algn="l"/>
                <a:tab pos="3733800" algn="l"/>
                <a:tab pos="4673600" algn="l"/>
                <a:tab pos="5600700" algn="l"/>
                <a:tab pos="6540500" algn="l"/>
                <a:tab pos="7467600" algn="l"/>
                <a:tab pos="8356600" algn="l"/>
              </a:tabLst>
            </a:pPr>
            <a:r>
              <a:rPr lang="en-US"/>
              <a:t>RIP</a:t>
            </a:r>
          </a:p>
        </p:txBody>
      </p:sp>
      <p:sp>
        <p:nvSpPr>
          <p:cNvPr id="44034" name="Rectangle 2"/>
          <p:cNvSpPr>
            <a:spLocks noGrp="1" noChangeArrowheads="1"/>
          </p:cNvSpPr>
          <p:nvPr>
            <p:ph type="body" idx="1"/>
          </p:nvPr>
        </p:nvSpPr>
        <p:spPr>
          <a:xfrm>
            <a:off x="912813" y="1820863"/>
            <a:ext cx="11633200" cy="8229600"/>
          </a:xfrm>
          <a:ln/>
        </p:spPr>
        <p:txBody>
          <a:bodyPr/>
          <a:lstStyle/>
          <a:p>
            <a:pPr marL="930275" lvl="1">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Lst>
            </a:pPr>
            <a:r>
              <a:rPr lang="en-US"/>
              <a:t>Distance vector</a:t>
            </a:r>
          </a:p>
          <a:p>
            <a:pPr marL="1219200" lvl="2">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Lst>
            </a:pPr>
            <a:r>
              <a:rPr lang="en-US"/>
              <a:t>default period : 30 seconds (with jitter)</a:t>
            </a:r>
          </a:p>
          <a:p>
            <a:pPr marL="1219200" lvl="2">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Lst>
            </a:pPr>
            <a:r>
              <a:rPr lang="en-US"/>
              <a:t>distance vector is </a:t>
            </a:r>
            <a:r>
              <a:rPr lang="en-US" err="1"/>
              <a:t>multicasted</a:t>
            </a:r>
            <a:r>
              <a:rPr lang="en-US"/>
              <a:t> in UDP message to all RIP routers in local subnets </a:t>
            </a:r>
          </a:p>
          <a:p>
            <a:pPr marL="930275" lvl="1">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Lst>
            </a:pPr>
            <a:r>
              <a:rPr lang="en-US"/>
              <a:t>Optional extension : </a:t>
            </a:r>
          </a:p>
          <a:p>
            <a:pPr marL="1219200" lvl="2">
              <a:lnSpc>
                <a:spcPct val="84000"/>
              </a:lnSpc>
              <a:tabLst>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Lst>
            </a:pPr>
            <a:r>
              <a:rPr lang="en-US"/>
              <a:t>send distance vector after each change</a:t>
            </a:r>
          </a:p>
          <a:p>
            <a:pPr marL="1219200" lvl="2">
              <a:tabLst>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Lst>
            </a:pPr>
            <a:r>
              <a:rPr lang="en-US"/>
              <a:t>but some links flaps...</a:t>
            </a:r>
          </a:p>
          <a:p>
            <a:pPr marL="2222500" lvl="3">
              <a:tabLst>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Lst>
            </a:pPr>
            <a:r>
              <a:rPr lang="en-US"/>
              <a:t>send distance vector if routing table changed and did not send another vector within the last 5 seconds</a:t>
            </a:r>
          </a:p>
        </p:txBody>
      </p:sp>
    </p:spTree>
  </p:cSld>
  <p:clrMapOvr>
    <a:masterClrMapping/>
  </p:clrMapOvr>
  <p:transition advTm="100875"/>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Grp="1" noChangeArrowheads="1"/>
          </p:cNvSpPr>
          <p:nvPr>
            <p:ph type="title"/>
          </p:nvPr>
        </p:nvSpPr>
        <p:spPr>
          <a:xfrm>
            <a:off x="741760" y="0"/>
            <a:ext cx="11432778" cy="1717675"/>
          </a:xfrm>
          <a:ln/>
        </p:spPr>
        <p:txBody>
          <a:bodyPr/>
          <a:lstStyle/>
          <a:p>
            <a:pPr>
              <a:lnSpc>
                <a:spcPct val="84000"/>
              </a:lnSpc>
              <a:tabLst>
                <a:tab pos="939800" algn="l"/>
                <a:tab pos="1866900" algn="l"/>
                <a:tab pos="2806700" algn="l"/>
                <a:tab pos="3733800" algn="l"/>
                <a:tab pos="4673600" algn="l"/>
                <a:tab pos="5600700" algn="l"/>
                <a:tab pos="6540500" algn="l"/>
                <a:tab pos="7467600" algn="l"/>
                <a:tab pos="8356600" algn="l"/>
              </a:tabLst>
            </a:pPr>
            <a:r>
              <a:rPr lang="en-US"/>
              <a:t>RIP : message format</a:t>
            </a:r>
          </a:p>
        </p:txBody>
      </p:sp>
      <p:sp>
        <p:nvSpPr>
          <p:cNvPr id="46082" name="Rectangle 2"/>
          <p:cNvSpPr>
            <a:spLocks noGrp="1" noChangeArrowheads="1"/>
          </p:cNvSpPr>
          <p:nvPr>
            <p:ph type="body" idx="1"/>
          </p:nvPr>
        </p:nvSpPr>
        <p:spPr>
          <a:xfrm>
            <a:off x="885776" y="7901136"/>
            <a:ext cx="11102975" cy="1428750"/>
          </a:xfrm>
          <a:ln/>
        </p:spPr>
        <p:txBody>
          <a:bodyPr/>
          <a:lstStyle/>
          <a:p>
            <a:pPr marL="930275" lvl="1">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 pos="8407400" algn="l"/>
                <a:tab pos="9334500" algn="l"/>
                <a:tab pos="10274300" algn="l"/>
                <a:tab pos="11137900" algn="l"/>
              </a:tabLst>
            </a:pPr>
            <a:r>
              <a:rPr lang="en-US"/>
              <a:t>RIP messages are sent over UDP</a:t>
            </a:r>
          </a:p>
          <a:p>
            <a:pPr marL="1219200" lvl="2">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 pos="8407400" algn="l"/>
                <a:tab pos="9334500" algn="l"/>
                <a:tab pos="10274300" algn="l"/>
                <a:tab pos="11137900" algn="l"/>
              </a:tabLst>
            </a:pPr>
            <a:r>
              <a:rPr lang="en-US"/>
              <a:t>port 520</a:t>
            </a:r>
          </a:p>
        </p:txBody>
      </p:sp>
      <p:pic>
        <p:nvPicPr>
          <p:cNvPr id="460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760" y="2068488"/>
            <a:ext cx="10266362" cy="519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p:cNvSpPr>
            <a:spLocks noGrp="1" noChangeArrowheads="1"/>
          </p:cNvSpPr>
          <p:nvPr>
            <p:ph type="title"/>
          </p:nvPr>
        </p:nvSpPr>
        <p:spPr>
          <a:xfrm>
            <a:off x="3403600" y="0"/>
            <a:ext cx="8766175" cy="1717675"/>
          </a:xfrm>
          <a:ln/>
        </p:spPr>
        <p:txBody>
          <a:bodyPr/>
          <a:lstStyle/>
          <a:p>
            <a:pPr>
              <a:lnSpc>
                <a:spcPct val="84000"/>
              </a:lnSpc>
              <a:tabLst>
                <a:tab pos="939800" algn="l"/>
                <a:tab pos="1866900" algn="l"/>
                <a:tab pos="2806700" algn="l"/>
                <a:tab pos="3733800" algn="l"/>
                <a:tab pos="4673600" algn="l"/>
                <a:tab pos="5600700" algn="l"/>
                <a:tab pos="6540500" algn="l"/>
                <a:tab pos="7467600" algn="l"/>
                <a:tab pos="8407400" algn="l"/>
                <a:tab pos="9271000" algn="l"/>
              </a:tabLst>
            </a:pPr>
            <a:r>
              <a:rPr lang="en-US"/>
              <a:t>RIP : Route Entries</a:t>
            </a:r>
          </a:p>
        </p:txBody>
      </p:sp>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 y="2590800"/>
            <a:ext cx="11676063" cy="347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Ovr>
    <a:masterClrMapping/>
  </p:clrMapOvr>
  <p:transition advTm="10004"/>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Grp="1" noChangeArrowheads="1"/>
          </p:cNvSpPr>
          <p:nvPr>
            <p:ph type="title"/>
          </p:nvPr>
        </p:nvSpPr>
        <p:spPr>
          <a:ln/>
        </p:spPr>
        <p:txBody>
          <a:bodyPr/>
          <a:lstStyle/>
          <a:p>
            <a:r>
              <a:rPr lang="en-US"/>
              <a:t>OSPF</a:t>
            </a:r>
          </a:p>
        </p:txBody>
      </p:sp>
      <p:sp>
        <p:nvSpPr>
          <p:cNvPr id="49154" name="Rectangle 2"/>
          <p:cNvSpPr>
            <a:spLocks noGrp="1" noChangeArrowheads="1"/>
          </p:cNvSpPr>
          <p:nvPr>
            <p:ph type="body" idx="1"/>
          </p:nvPr>
        </p:nvSpPr>
        <p:spPr>
          <a:ln/>
        </p:spPr>
        <p:txBody>
          <a:bodyPr/>
          <a:lstStyle/>
          <a:p>
            <a:pPr marL="889000"/>
            <a:r>
              <a:rPr lang="en-US"/>
              <a:t>Standard link-state routing protocol for TCP/IP networks (IS-IS in ISP networks)</a:t>
            </a:r>
          </a:p>
          <a:p>
            <a:pPr marL="1333500" lvl="1"/>
            <a:r>
              <a:rPr lang="en-US"/>
              <a:t>Builds upon link-state routing with some extensions</a:t>
            </a:r>
          </a:p>
          <a:p>
            <a:pPr marL="1333500" lvl="1"/>
            <a:r>
              <a:rPr lang="en-US"/>
              <a:t>Hierarchical routing with areas</a:t>
            </a:r>
          </a:p>
          <a:p>
            <a:pPr marL="1333500" lvl="1"/>
            <a:r>
              <a:rPr lang="en-US"/>
              <a:t>Designated routers on subnets</a:t>
            </a:r>
          </a:p>
          <a:p>
            <a:pPr marL="1333500" lvl="1"/>
            <a:r>
              <a:rPr lang="en-US"/>
              <a:t>Equal Cost Multipath</a:t>
            </a:r>
          </a:p>
        </p:txBody>
      </p:sp>
    </p:spTree>
  </p:cSld>
  <p:clrMapOvr>
    <a:masterClrMapping/>
  </p:clrMapOvr>
  <p:transition advTm="15568"/>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noGrp="1" noChangeArrowheads="1"/>
          </p:cNvSpPr>
          <p:nvPr>
            <p:ph type="title"/>
          </p:nvPr>
        </p:nvSpPr>
        <p:spPr>
          <a:xfrm>
            <a:off x="4395788" y="0"/>
            <a:ext cx="7778750" cy="1717675"/>
          </a:xfrm>
          <a:ln/>
        </p:spPr>
        <p:txBody>
          <a:bodyPr/>
          <a:lstStyle/>
          <a:p>
            <a:pPr>
              <a:lnSpc>
                <a:spcPct val="84000"/>
              </a:lnSpc>
              <a:tabLst>
                <a:tab pos="939800" algn="l"/>
                <a:tab pos="1866900" algn="l"/>
                <a:tab pos="2806700" algn="l"/>
                <a:tab pos="3733800" algn="l"/>
                <a:tab pos="4673600" algn="l"/>
                <a:tab pos="5600700" algn="l"/>
                <a:tab pos="6540500" algn="l"/>
                <a:tab pos="7467600" algn="l"/>
                <a:tab pos="8356600" algn="l"/>
              </a:tabLst>
            </a:pPr>
            <a:r>
              <a:rPr lang="en-US"/>
              <a:t>OSPF</a:t>
            </a:r>
          </a:p>
        </p:txBody>
      </p:sp>
      <p:sp>
        <p:nvSpPr>
          <p:cNvPr id="50178" name="Rectangle 2"/>
          <p:cNvSpPr>
            <a:spLocks noGrp="1" noChangeArrowheads="1"/>
          </p:cNvSpPr>
          <p:nvPr>
            <p:ph type="body" idx="1"/>
          </p:nvPr>
        </p:nvSpPr>
        <p:spPr>
          <a:xfrm>
            <a:off x="954088" y="652463"/>
            <a:ext cx="11099800" cy="9956800"/>
          </a:xfrm>
          <a:ln/>
        </p:spPr>
        <p:txBody>
          <a:bodyPr/>
          <a:lstStyle/>
          <a:p>
            <a:pPr marL="642938">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Lst>
            </a:pPr>
            <a:r>
              <a:rPr lang="en-US"/>
              <a:t>Operation</a:t>
            </a:r>
          </a:p>
          <a:p>
            <a:pPr marL="1219200" lvl="2">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Lst>
            </a:pPr>
            <a:r>
              <a:rPr lang="en-US"/>
              <a:t>HELLO packets to discover neighbors</a:t>
            </a:r>
          </a:p>
          <a:p>
            <a:pPr marL="930275" lvl="1">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Lst>
            </a:pPr>
            <a:r>
              <a:rPr lang="en-US"/>
              <a:t>Update of routing tables</a:t>
            </a:r>
          </a:p>
          <a:p>
            <a:pPr marL="1219200" lvl="2">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Lst>
            </a:pPr>
            <a:r>
              <a:rPr lang="en-US"/>
              <a:t>Link state packets</a:t>
            </a:r>
          </a:p>
          <a:p>
            <a:pPr marL="1506538" lvl="3">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Lst>
            </a:pPr>
            <a:r>
              <a:rPr lang="en-US"/>
              <a:t>acknowledgements, sequence numbers, age</a:t>
            </a:r>
          </a:p>
          <a:p>
            <a:pPr marL="1219200" lvl="2">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Lst>
            </a:pPr>
            <a:r>
              <a:rPr lang="en-US"/>
              <a:t>periodic transmission/ link changes</a:t>
            </a:r>
          </a:p>
          <a:p>
            <a:pPr marL="930275" lvl="1">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Lst>
            </a:pPr>
            <a:r>
              <a:rPr lang="en-US"/>
              <a:t>Database description</a:t>
            </a:r>
          </a:p>
          <a:p>
            <a:pPr marL="1219200" lvl="2">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Lst>
            </a:pPr>
            <a:r>
              <a:rPr lang="en-US"/>
              <a:t>Link state Request</a:t>
            </a:r>
          </a:p>
          <a:p>
            <a:pPr marL="1506538" lvl="3">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Lst>
            </a:pPr>
            <a:r>
              <a:rPr lang="en-US"/>
              <a:t>used when a router boots to request link state packets from neighbors</a:t>
            </a:r>
          </a:p>
        </p:txBody>
      </p:sp>
    </p:spTree>
  </p:cSld>
  <p:clrMapOvr>
    <a:masterClrMapping/>
  </p:clrMapOvr>
  <p:transition advTm="65540"/>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5" name="Rectangle 1"/>
          <p:cNvSpPr>
            <a:spLocks noGrp="1" noChangeArrowheads="1"/>
          </p:cNvSpPr>
          <p:nvPr>
            <p:ph type="title"/>
          </p:nvPr>
        </p:nvSpPr>
        <p:spPr>
          <a:xfrm>
            <a:off x="4395788" y="0"/>
            <a:ext cx="7778750" cy="1717675"/>
          </a:xfrm>
          <a:ln/>
        </p:spPr>
        <p:txBody>
          <a:bodyPr/>
          <a:lstStyle/>
          <a:p>
            <a:pPr>
              <a:lnSpc>
                <a:spcPct val="84000"/>
              </a:lnSpc>
              <a:tabLst>
                <a:tab pos="939800" algn="l"/>
                <a:tab pos="1866900" algn="l"/>
                <a:tab pos="2806700" algn="l"/>
                <a:tab pos="3733800" algn="l"/>
                <a:tab pos="4673600" algn="l"/>
                <a:tab pos="5600700" algn="l"/>
                <a:tab pos="6540500" algn="l"/>
                <a:tab pos="7467600" algn="l"/>
                <a:tab pos="8356600" algn="l"/>
              </a:tabLst>
            </a:pPr>
            <a:r>
              <a:rPr lang="en-US"/>
              <a:t>OSPF details</a:t>
            </a:r>
          </a:p>
        </p:txBody>
      </p:sp>
      <p:grpSp>
        <p:nvGrpSpPr>
          <p:cNvPr id="52226" name="Group 2"/>
          <p:cNvGrpSpPr>
            <a:grpSpLocks/>
          </p:cNvGrpSpPr>
          <p:nvPr/>
        </p:nvGrpSpPr>
        <p:grpSpPr bwMode="auto">
          <a:xfrm>
            <a:off x="2906713" y="4513263"/>
            <a:ext cx="803275" cy="571500"/>
            <a:chOff x="0" y="0"/>
            <a:chExt cx="505" cy="359"/>
          </a:xfrm>
        </p:grpSpPr>
        <p:sp>
          <p:nvSpPr>
            <p:cNvPr id="52227" name="AutoShape 3"/>
            <p:cNvSpPr>
              <a:spLocks/>
            </p:cNvSpPr>
            <p:nvPr/>
          </p:nvSpPr>
          <p:spPr bwMode="auto">
            <a:xfrm>
              <a:off x="0" y="125"/>
              <a:ext cx="341" cy="233"/>
            </a:xfrm>
            <a:prstGeom prst="roundRect">
              <a:avLst>
                <a:gd name="adj" fmla="val 431"/>
              </a:avLst>
            </a:prstGeom>
            <a:solidFill>
              <a:schemeClr val="accent1"/>
            </a:solidFill>
            <a:ln w="25400">
              <a:solidFill>
                <a:schemeClr val="tx1"/>
              </a:solidFill>
              <a:prstDash val="solid"/>
              <a:round/>
              <a:headEnd type="none" w="med" len="med"/>
              <a:tailEnd type="none" w="med" len="med"/>
            </a:ln>
          </p:spPr>
          <p:txBody>
            <a:bodyPr lIns="0" tIns="0" rIns="0" bIns="0"/>
            <a:lstStyle/>
            <a:p>
              <a:endParaRPr lang="en-GB"/>
            </a:p>
          </p:txBody>
        </p:sp>
        <p:sp>
          <p:nvSpPr>
            <p:cNvPr id="52228" name="Line 4"/>
            <p:cNvSpPr>
              <a:spLocks noChangeShapeType="1"/>
            </p:cNvSpPr>
            <p:nvPr/>
          </p:nvSpPr>
          <p:spPr bwMode="auto">
            <a:xfrm rot="10800000" flipH="1">
              <a:off x="0" y="0"/>
              <a:ext cx="162"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2229" name="Line 5"/>
            <p:cNvSpPr>
              <a:spLocks noChangeShapeType="1"/>
            </p:cNvSpPr>
            <p:nvPr/>
          </p:nvSpPr>
          <p:spPr bwMode="auto">
            <a:xfrm rot="10800000" flipH="1">
              <a:off x="340" y="0"/>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2230" name="Line 6"/>
            <p:cNvSpPr>
              <a:spLocks noChangeShapeType="1"/>
            </p:cNvSpPr>
            <p:nvPr/>
          </p:nvSpPr>
          <p:spPr bwMode="auto">
            <a:xfrm rot="10800000" flipH="1">
              <a:off x="340" y="233"/>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2231" name="Line 7"/>
            <p:cNvSpPr>
              <a:spLocks noChangeShapeType="1"/>
            </p:cNvSpPr>
            <p:nvPr/>
          </p:nvSpPr>
          <p:spPr bwMode="auto">
            <a:xfrm>
              <a:off x="162" y="0"/>
              <a:ext cx="342" cy="1"/>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2232" name="Line 8"/>
            <p:cNvSpPr>
              <a:spLocks noChangeShapeType="1"/>
            </p:cNvSpPr>
            <p:nvPr/>
          </p:nvSpPr>
          <p:spPr bwMode="auto">
            <a:xfrm>
              <a:off x="504" y="0"/>
              <a:ext cx="1" cy="233"/>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grpSp>
          <p:nvGrpSpPr>
            <p:cNvPr id="52233" name="Group 9"/>
            <p:cNvGrpSpPr>
              <a:grpSpLocks/>
            </p:cNvGrpSpPr>
            <p:nvPr/>
          </p:nvGrpSpPr>
          <p:grpSpPr bwMode="auto">
            <a:xfrm>
              <a:off x="60" y="127"/>
              <a:ext cx="188" cy="216"/>
              <a:chOff x="0" y="0"/>
              <a:chExt cx="187" cy="216"/>
            </a:xfrm>
          </p:grpSpPr>
          <p:sp>
            <p:nvSpPr>
              <p:cNvPr id="52234" name="Rectangle 10"/>
              <p:cNvSpPr>
                <a:spLocks/>
              </p:cNvSpPr>
              <p:nvPr/>
            </p:nvSpPr>
            <p:spPr bwMode="auto">
              <a:xfrm>
                <a:off x="0" y="0"/>
                <a:ext cx="187" cy="216"/>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52235" name="Rectangle 11"/>
              <p:cNvSpPr>
                <a:spLocks/>
              </p:cNvSpPr>
              <p:nvPr/>
            </p:nvSpPr>
            <p:spPr bwMode="auto">
              <a:xfrm>
                <a:off x="3" y="0"/>
                <a:ext cx="184" cy="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200">
                    <a:solidFill>
                      <a:schemeClr val="tx1"/>
                    </a:solidFill>
                    <a:latin typeface="Helvetica" charset="0"/>
                    <a:ea typeface="ＭＳ Ｐゴシック" charset="0"/>
                    <a:cs typeface="Helvetica" charset="0"/>
                    <a:sym typeface="Helvetica" charset="0"/>
                  </a:rPr>
                  <a:t> R</a:t>
                </a:r>
              </a:p>
            </p:txBody>
          </p:sp>
        </p:grpSp>
      </p:grpSp>
      <p:sp>
        <p:nvSpPr>
          <p:cNvPr id="52236" name="Line 12"/>
          <p:cNvSpPr>
            <a:spLocks noChangeShapeType="1"/>
          </p:cNvSpPr>
          <p:nvPr/>
        </p:nvSpPr>
        <p:spPr bwMode="auto">
          <a:xfrm>
            <a:off x="2716213" y="3703638"/>
            <a:ext cx="7951787" cy="3175"/>
          </a:xfrm>
          <a:prstGeom prst="line">
            <a:avLst/>
          </a:prstGeom>
          <a:noFill/>
          <a:ln w="889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grpSp>
        <p:nvGrpSpPr>
          <p:cNvPr id="52237" name="Group 13"/>
          <p:cNvGrpSpPr>
            <a:grpSpLocks/>
          </p:cNvGrpSpPr>
          <p:nvPr/>
        </p:nvGrpSpPr>
        <p:grpSpPr bwMode="auto">
          <a:xfrm>
            <a:off x="5486400" y="4513263"/>
            <a:ext cx="804863" cy="571500"/>
            <a:chOff x="0" y="0"/>
            <a:chExt cx="507" cy="359"/>
          </a:xfrm>
        </p:grpSpPr>
        <p:sp>
          <p:nvSpPr>
            <p:cNvPr id="52238" name="AutoShape 14"/>
            <p:cNvSpPr>
              <a:spLocks/>
            </p:cNvSpPr>
            <p:nvPr/>
          </p:nvSpPr>
          <p:spPr bwMode="auto">
            <a:xfrm>
              <a:off x="0" y="125"/>
              <a:ext cx="341" cy="233"/>
            </a:xfrm>
            <a:prstGeom prst="roundRect">
              <a:avLst>
                <a:gd name="adj" fmla="val 431"/>
              </a:avLst>
            </a:prstGeom>
            <a:solidFill>
              <a:schemeClr val="accent1"/>
            </a:solidFill>
            <a:ln w="25400">
              <a:solidFill>
                <a:schemeClr val="tx1"/>
              </a:solidFill>
              <a:prstDash val="solid"/>
              <a:round/>
              <a:headEnd type="none" w="med" len="med"/>
              <a:tailEnd type="none" w="med" len="med"/>
            </a:ln>
          </p:spPr>
          <p:txBody>
            <a:bodyPr lIns="0" tIns="0" rIns="0" bIns="0"/>
            <a:lstStyle/>
            <a:p>
              <a:endParaRPr lang="en-GB"/>
            </a:p>
          </p:txBody>
        </p:sp>
        <p:sp>
          <p:nvSpPr>
            <p:cNvPr id="52239" name="Line 15"/>
            <p:cNvSpPr>
              <a:spLocks noChangeShapeType="1"/>
            </p:cNvSpPr>
            <p:nvPr/>
          </p:nvSpPr>
          <p:spPr bwMode="auto">
            <a:xfrm rot="10800000" flipH="1">
              <a:off x="0" y="0"/>
              <a:ext cx="162"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2240" name="Line 16"/>
            <p:cNvSpPr>
              <a:spLocks noChangeShapeType="1"/>
            </p:cNvSpPr>
            <p:nvPr/>
          </p:nvSpPr>
          <p:spPr bwMode="auto">
            <a:xfrm rot="10800000" flipH="1">
              <a:off x="344" y="0"/>
              <a:ext cx="162"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2241" name="Line 17"/>
            <p:cNvSpPr>
              <a:spLocks noChangeShapeType="1"/>
            </p:cNvSpPr>
            <p:nvPr/>
          </p:nvSpPr>
          <p:spPr bwMode="auto">
            <a:xfrm rot="10800000" flipH="1">
              <a:off x="344" y="233"/>
              <a:ext cx="162"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2242" name="Line 18"/>
            <p:cNvSpPr>
              <a:spLocks noChangeShapeType="1"/>
            </p:cNvSpPr>
            <p:nvPr/>
          </p:nvSpPr>
          <p:spPr bwMode="auto">
            <a:xfrm>
              <a:off x="163" y="0"/>
              <a:ext cx="342" cy="1"/>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2243" name="Line 19"/>
            <p:cNvSpPr>
              <a:spLocks noChangeShapeType="1"/>
            </p:cNvSpPr>
            <p:nvPr/>
          </p:nvSpPr>
          <p:spPr bwMode="auto">
            <a:xfrm>
              <a:off x="505" y="0"/>
              <a:ext cx="2" cy="233"/>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grpSp>
          <p:nvGrpSpPr>
            <p:cNvPr id="52244" name="Group 20"/>
            <p:cNvGrpSpPr>
              <a:grpSpLocks/>
            </p:cNvGrpSpPr>
            <p:nvPr/>
          </p:nvGrpSpPr>
          <p:grpSpPr bwMode="auto">
            <a:xfrm>
              <a:off x="62" y="127"/>
              <a:ext cx="187" cy="216"/>
              <a:chOff x="0" y="0"/>
              <a:chExt cx="187" cy="216"/>
            </a:xfrm>
          </p:grpSpPr>
          <p:sp>
            <p:nvSpPr>
              <p:cNvPr id="52245" name="Rectangle 21"/>
              <p:cNvSpPr>
                <a:spLocks/>
              </p:cNvSpPr>
              <p:nvPr/>
            </p:nvSpPr>
            <p:spPr bwMode="auto">
              <a:xfrm>
                <a:off x="0" y="0"/>
                <a:ext cx="187" cy="216"/>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52246" name="Rectangle 22"/>
              <p:cNvSpPr>
                <a:spLocks/>
              </p:cNvSpPr>
              <p:nvPr/>
            </p:nvSpPr>
            <p:spPr bwMode="auto">
              <a:xfrm>
                <a:off x="3" y="0"/>
                <a:ext cx="184" cy="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200">
                    <a:solidFill>
                      <a:schemeClr val="tx1"/>
                    </a:solidFill>
                    <a:latin typeface="Helvetica" charset="0"/>
                    <a:ea typeface="ＭＳ Ｐゴシック" charset="0"/>
                    <a:cs typeface="Helvetica" charset="0"/>
                    <a:sym typeface="Helvetica" charset="0"/>
                  </a:rPr>
                  <a:t> R</a:t>
                </a:r>
              </a:p>
            </p:txBody>
          </p:sp>
        </p:grpSp>
      </p:grpSp>
      <p:grpSp>
        <p:nvGrpSpPr>
          <p:cNvPr id="52247" name="Group 23"/>
          <p:cNvGrpSpPr>
            <a:grpSpLocks/>
          </p:cNvGrpSpPr>
          <p:nvPr/>
        </p:nvGrpSpPr>
        <p:grpSpPr bwMode="auto">
          <a:xfrm>
            <a:off x="7480300" y="4513263"/>
            <a:ext cx="803275" cy="571500"/>
            <a:chOff x="0" y="0"/>
            <a:chExt cx="505" cy="359"/>
          </a:xfrm>
        </p:grpSpPr>
        <p:sp>
          <p:nvSpPr>
            <p:cNvPr id="52248" name="AutoShape 24"/>
            <p:cNvSpPr>
              <a:spLocks/>
            </p:cNvSpPr>
            <p:nvPr/>
          </p:nvSpPr>
          <p:spPr bwMode="auto">
            <a:xfrm>
              <a:off x="0" y="125"/>
              <a:ext cx="341" cy="233"/>
            </a:xfrm>
            <a:prstGeom prst="roundRect">
              <a:avLst>
                <a:gd name="adj" fmla="val 431"/>
              </a:avLst>
            </a:prstGeom>
            <a:solidFill>
              <a:schemeClr val="accent1"/>
            </a:solidFill>
            <a:ln w="25400">
              <a:solidFill>
                <a:schemeClr val="tx1"/>
              </a:solidFill>
              <a:prstDash val="solid"/>
              <a:round/>
              <a:headEnd type="none" w="med" len="med"/>
              <a:tailEnd type="none" w="med" len="med"/>
            </a:ln>
          </p:spPr>
          <p:txBody>
            <a:bodyPr lIns="0" tIns="0" rIns="0" bIns="0"/>
            <a:lstStyle/>
            <a:p>
              <a:endParaRPr lang="en-GB"/>
            </a:p>
          </p:txBody>
        </p:sp>
        <p:sp>
          <p:nvSpPr>
            <p:cNvPr id="52249" name="Line 25"/>
            <p:cNvSpPr>
              <a:spLocks noChangeShapeType="1"/>
            </p:cNvSpPr>
            <p:nvPr/>
          </p:nvSpPr>
          <p:spPr bwMode="auto">
            <a:xfrm rot="10800000" flipH="1">
              <a:off x="0" y="0"/>
              <a:ext cx="162"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2250" name="Line 26"/>
            <p:cNvSpPr>
              <a:spLocks noChangeShapeType="1"/>
            </p:cNvSpPr>
            <p:nvPr/>
          </p:nvSpPr>
          <p:spPr bwMode="auto">
            <a:xfrm rot="10800000" flipH="1">
              <a:off x="340" y="0"/>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2251" name="Line 27"/>
            <p:cNvSpPr>
              <a:spLocks noChangeShapeType="1"/>
            </p:cNvSpPr>
            <p:nvPr/>
          </p:nvSpPr>
          <p:spPr bwMode="auto">
            <a:xfrm rot="10800000" flipH="1">
              <a:off x="340" y="233"/>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2252" name="Line 28"/>
            <p:cNvSpPr>
              <a:spLocks noChangeShapeType="1"/>
            </p:cNvSpPr>
            <p:nvPr/>
          </p:nvSpPr>
          <p:spPr bwMode="auto">
            <a:xfrm>
              <a:off x="162" y="0"/>
              <a:ext cx="342" cy="1"/>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2253" name="Line 29"/>
            <p:cNvSpPr>
              <a:spLocks noChangeShapeType="1"/>
            </p:cNvSpPr>
            <p:nvPr/>
          </p:nvSpPr>
          <p:spPr bwMode="auto">
            <a:xfrm>
              <a:off x="504" y="0"/>
              <a:ext cx="1" cy="233"/>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grpSp>
          <p:nvGrpSpPr>
            <p:cNvPr id="52254" name="Group 30"/>
            <p:cNvGrpSpPr>
              <a:grpSpLocks/>
            </p:cNvGrpSpPr>
            <p:nvPr/>
          </p:nvGrpSpPr>
          <p:grpSpPr bwMode="auto">
            <a:xfrm>
              <a:off x="60" y="127"/>
              <a:ext cx="188" cy="216"/>
              <a:chOff x="0" y="0"/>
              <a:chExt cx="187" cy="216"/>
            </a:xfrm>
          </p:grpSpPr>
          <p:sp>
            <p:nvSpPr>
              <p:cNvPr id="52255" name="Rectangle 31"/>
              <p:cNvSpPr>
                <a:spLocks/>
              </p:cNvSpPr>
              <p:nvPr/>
            </p:nvSpPr>
            <p:spPr bwMode="auto">
              <a:xfrm>
                <a:off x="0" y="0"/>
                <a:ext cx="187" cy="216"/>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52256" name="Rectangle 32"/>
              <p:cNvSpPr>
                <a:spLocks/>
              </p:cNvSpPr>
              <p:nvPr/>
            </p:nvSpPr>
            <p:spPr bwMode="auto">
              <a:xfrm>
                <a:off x="3" y="0"/>
                <a:ext cx="184" cy="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200">
                    <a:solidFill>
                      <a:schemeClr val="tx1"/>
                    </a:solidFill>
                    <a:latin typeface="Helvetica" charset="0"/>
                    <a:ea typeface="ＭＳ Ｐゴシック" charset="0"/>
                    <a:cs typeface="Helvetica" charset="0"/>
                    <a:sym typeface="Helvetica" charset="0"/>
                  </a:rPr>
                  <a:t> R</a:t>
                </a:r>
              </a:p>
            </p:txBody>
          </p:sp>
        </p:grpSp>
      </p:grpSp>
      <p:grpSp>
        <p:nvGrpSpPr>
          <p:cNvPr id="52257" name="Group 33"/>
          <p:cNvGrpSpPr>
            <a:grpSpLocks/>
          </p:cNvGrpSpPr>
          <p:nvPr/>
        </p:nvGrpSpPr>
        <p:grpSpPr bwMode="auto">
          <a:xfrm>
            <a:off x="9769475" y="4513263"/>
            <a:ext cx="803275" cy="571500"/>
            <a:chOff x="0" y="0"/>
            <a:chExt cx="505" cy="359"/>
          </a:xfrm>
        </p:grpSpPr>
        <p:sp>
          <p:nvSpPr>
            <p:cNvPr id="52258" name="AutoShape 34"/>
            <p:cNvSpPr>
              <a:spLocks/>
            </p:cNvSpPr>
            <p:nvPr/>
          </p:nvSpPr>
          <p:spPr bwMode="auto">
            <a:xfrm>
              <a:off x="0" y="125"/>
              <a:ext cx="341" cy="233"/>
            </a:xfrm>
            <a:prstGeom prst="roundRect">
              <a:avLst>
                <a:gd name="adj" fmla="val 431"/>
              </a:avLst>
            </a:prstGeom>
            <a:solidFill>
              <a:schemeClr val="accent1"/>
            </a:solidFill>
            <a:ln w="25400">
              <a:solidFill>
                <a:schemeClr val="tx1"/>
              </a:solidFill>
              <a:prstDash val="solid"/>
              <a:round/>
              <a:headEnd type="none" w="med" len="med"/>
              <a:tailEnd type="none" w="med" len="med"/>
            </a:ln>
          </p:spPr>
          <p:txBody>
            <a:bodyPr lIns="0" tIns="0" rIns="0" bIns="0"/>
            <a:lstStyle/>
            <a:p>
              <a:endParaRPr lang="en-GB"/>
            </a:p>
          </p:txBody>
        </p:sp>
        <p:sp>
          <p:nvSpPr>
            <p:cNvPr id="52259" name="Line 35"/>
            <p:cNvSpPr>
              <a:spLocks noChangeShapeType="1"/>
            </p:cNvSpPr>
            <p:nvPr/>
          </p:nvSpPr>
          <p:spPr bwMode="auto">
            <a:xfrm rot="10800000" flipH="1">
              <a:off x="0" y="0"/>
              <a:ext cx="162"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2260" name="Line 36"/>
            <p:cNvSpPr>
              <a:spLocks noChangeShapeType="1"/>
            </p:cNvSpPr>
            <p:nvPr/>
          </p:nvSpPr>
          <p:spPr bwMode="auto">
            <a:xfrm rot="10800000" flipH="1">
              <a:off x="340" y="0"/>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2261" name="Line 37"/>
            <p:cNvSpPr>
              <a:spLocks noChangeShapeType="1"/>
            </p:cNvSpPr>
            <p:nvPr/>
          </p:nvSpPr>
          <p:spPr bwMode="auto">
            <a:xfrm rot="10800000" flipH="1">
              <a:off x="340" y="233"/>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2262" name="Line 38"/>
            <p:cNvSpPr>
              <a:spLocks noChangeShapeType="1"/>
            </p:cNvSpPr>
            <p:nvPr/>
          </p:nvSpPr>
          <p:spPr bwMode="auto">
            <a:xfrm>
              <a:off x="162" y="0"/>
              <a:ext cx="342" cy="1"/>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2263" name="Line 39"/>
            <p:cNvSpPr>
              <a:spLocks noChangeShapeType="1"/>
            </p:cNvSpPr>
            <p:nvPr/>
          </p:nvSpPr>
          <p:spPr bwMode="auto">
            <a:xfrm>
              <a:off x="504" y="0"/>
              <a:ext cx="1" cy="233"/>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grpSp>
          <p:nvGrpSpPr>
            <p:cNvPr id="52264" name="Group 40"/>
            <p:cNvGrpSpPr>
              <a:grpSpLocks/>
            </p:cNvGrpSpPr>
            <p:nvPr/>
          </p:nvGrpSpPr>
          <p:grpSpPr bwMode="auto">
            <a:xfrm>
              <a:off x="60" y="127"/>
              <a:ext cx="188" cy="216"/>
              <a:chOff x="0" y="0"/>
              <a:chExt cx="187" cy="216"/>
            </a:xfrm>
          </p:grpSpPr>
          <p:sp>
            <p:nvSpPr>
              <p:cNvPr id="52265" name="Rectangle 41"/>
              <p:cNvSpPr>
                <a:spLocks/>
              </p:cNvSpPr>
              <p:nvPr/>
            </p:nvSpPr>
            <p:spPr bwMode="auto">
              <a:xfrm>
                <a:off x="0" y="0"/>
                <a:ext cx="187" cy="216"/>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52266" name="Rectangle 42"/>
              <p:cNvSpPr>
                <a:spLocks/>
              </p:cNvSpPr>
              <p:nvPr/>
            </p:nvSpPr>
            <p:spPr bwMode="auto">
              <a:xfrm>
                <a:off x="3" y="0"/>
                <a:ext cx="184" cy="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200">
                    <a:solidFill>
                      <a:schemeClr val="tx1"/>
                    </a:solidFill>
                    <a:latin typeface="Helvetica" charset="0"/>
                    <a:ea typeface="ＭＳ Ｐゴシック" charset="0"/>
                    <a:cs typeface="Helvetica" charset="0"/>
                    <a:sym typeface="Helvetica" charset="0"/>
                  </a:rPr>
                  <a:t> R</a:t>
                </a:r>
              </a:p>
            </p:txBody>
          </p:sp>
        </p:grpSp>
      </p:grpSp>
      <p:sp>
        <p:nvSpPr>
          <p:cNvPr id="52267" name="Line 43"/>
          <p:cNvSpPr>
            <a:spLocks noChangeShapeType="1"/>
          </p:cNvSpPr>
          <p:nvPr/>
        </p:nvSpPr>
        <p:spPr bwMode="auto">
          <a:xfrm rot="10800000" flipH="1">
            <a:off x="3368675" y="3757613"/>
            <a:ext cx="1588" cy="749300"/>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2268" name="Line 44"/>
          <p:cNvSpPr>
            <a:spLocks noChangeShapeType="1"/>
          </p:cNvSpPr>
          <p:nvPr/>
        </p:nvSpPr>
        <p:spPr bwMode="auto">
          <a:xfrm rot="10800000" flipH="1">
            <a:off x="5956300" y="3757613"/>
            <a:ext cx="3175" cy="749300"/>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2269" name="Line 45"/>
          <p:cNvSpPr>
            <a:spLocks noChangeShapeType="1"/>
          </p:cNvSpPr>
          <p:nvPr/>
        </p:nvSpPr>
        <p:spPr bwMode="auto">
          <a:xfrm rot="10800000" flipH="1">
            <a:off x="7931150" y="3757613"/>
            <a:ext cx="1588" cy="749300"/>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2270" name="Line 46"/>
          <p:cNvSpPr>
            <a:spLocks noChangeShapeType="1"/>
          </p:cNvSpPr>
          <p:nvPr/>
        </p:nvSpPr>
        <p:spPr bwMode="auto">
          <a:xfrm rot="10800000" flipH="1">
            <a:off x="10147300" y="3778250"/>
            <a:ext cx="1588" cy="728663"/>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2271" name="Rectangle 47"/>
          <p:cNvSpPr>
            <a:spLocks/>
          </p:cNvSpPr>
          <p:nvPr/>
        </p:nvSpPr>
        <p:spPr bwMode="auto">
          <a:xfrm>
            <a:off x="2073275" y="5197475"/>
            <a:ext cx="1754188" cy="27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54200" algn="l"/>
              </a:tabLst>
            </a:pPr>
            <a:r>
              <a:rPr lang="en-US" sz="1800">
                <a:solidFill>
                  <a:schemeClr val="tx1"/>
                </a:solidFill>
                <a:latin typeface="Helvetica" charset="0"/>
                <a:ea typeface="ＭＳ Ｐゴシック" charset="0"/>
                <a:cs typeface="Helvetica" charset="0"/>
                <a:sym typeface="Helvetica" charset="0"/>
              </a:rPr>
              <a:t>2001:db8:1::A/48</a:t>
            </a:r>
          </a:p>
        </p:txBody>
      </p:sp>
      <p:sp>
        <p:nvSpPr>
          <p:cNvPr id="52272" name="Rectangle 48"/>
          <p:cNvSpPr>
            <a:spLocks/>
          </p:cNvSpPr>
          <p:nvPr/>
        </p:nvSpPr>
        <p:spPr bwMode="auto">
          <a:xfrm>
            <a:off x="5070475" y="5124450"/>
            <a:ext cx="1754188" cy="27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54200" algn="l"/>
              </a:tabLst>
            </a:pPr>
            <a:r>
              <a:rPr lang="en-US" sz="1800">
                <a:solidFill>
                  <a:schemeClr val="tx1"/>
                </a:solidFill>
                <a:latin typeface="Helvetica" charset="0"/>
                <a:ea typeface="ＭＳ Ｐゴシック" charset="0"/>
                <a:cs typeface="Helvetica" charset="0"/>
                <a:sym typeface="Helvetica" charset="0"/>
              </a:rPr>
              <a:t>2001:db8:1::B/48</a:t>
            </a:r>
          </a:p>
        </p:txBody>
      </p:sp>
      <p:sp>
        <p:nvSpPr>
          <p:cNvPr id="52273" name="Rectangle 49"/>
          <p:cNvSpPr>
            <a:spLocks/>
          </p:cNvSpPr>
          <p:nvPr/>
        </p:nvSpPr>
        <p:spPr bwMode="auto">
          <a:xfrm>
            <a:off x="6972300" y="5143500"/>
            <a:ext cx="1766888" cy="27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54200" algn="l"/>
              </a:tabLst>
            </a:pPr>
            <a:r>
              <a:rPr lang="en-US" sz="1800">
                <a:solidFill>
                  <a:schemeClr val="tx1"/>
                </a:solidFill>
                <a:latin typeface="Helvetica" charset="0"/>
                <a:ea typeface="ＭＳ Ｐゴシック" charset="0"/>
                <a:cs typeface="Helvetica" charset="0"/>
                <a:sym typeface="Helvetica" charset="0"/>
              </a:rPr>
              <a:t>2001:db8:1::C/48</a:t>
            </a:r>
          </a:p>
        </p:txBody>
      </p:sp>
      <p:sp>
        <p:nvSpPr>
          <p:cNvPr id="52274" name="Rectangle 50"/>
          <p:cNvSpPr>
            <a:spLocks/>
          </p:cNvSpPr>
          <p:nvPr/>
        </p:nvSpPr>
        <p:spPr bwMode="auto">
          <a:xfrm>
            <a:off x="9390063" y="5106988"/>
            <a:ext cx="1766887" cy="27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54200" algn="l"/>
              </a:tabLst>
            </a:pPr>
            <a:r>
              <a:rPr lang="en-US" sz="1800">
                <a:solidFill>
                  <a:schemeClr val="tx1"/>
                </a:solidFill>
                <a:latin typeface="Helvetica" charset="0"/>
                <a:ea typeface="ＭＳ Ｐゴシック" charset="0"/>
                <a:cs typeface="Helvetica" charset="0"/>
                <a:sym typeface="Helvetica" charset="0"/>
              </a:rPr>
              <a:t>2001:db8:1::D/48</a:t>
            </a:r>
          </a:p>
        </p:txBody>
      </p:sp>
      <p:sp>
        <p:nvSpPr>
          <p:cNvPr id="52275" name="Rectangle 51"/>
          <p:cNvSpPr>
            <a:spLocks/>
          </p:cNvSpPr>
          <p:nvPr/>
        </p:nvSpPr>
        <p:spPr bwMode="auto">
          <a:xfrm>
            <a:off x="8523288" y="7529513"/>
            <a:ext cx="1766887" cy="27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54200" algn="l"/>
              </a:tabLst>
            </a:pPr>
            <a:r>
              <a:rPr lang="en-US" sz="1800">
                <a:solidFill>
                  <a:schemeClr val="tx1"/>
                </a:solidFill>
                <a:latin typeface="Helvetica" charset="0"/>
                <a:ea typeface="ＭＳ Ｐゴシック" charset="0"/>
                <a:cs typeface="Helvetica" charset="0"/>
                <a:sym typeface="Helvetica" charset="0"/>
              </a:rPr>
              <a:t>2001:db8:1::C/48</a:t>
            </a:r>
          </a:p>
        </p:txBody>
      </p:sp>
      <p:sp>
        <p:nvSpPr>
          <p:cNvPr id="52276" name="Line 52"/>
          <p:cNvSpPr>
            <a:spLocks noChangeShapeType="1"/>
          </p:cNvSpPr>
          <p:nvPr/>
        </p:nvSpPr>
        <p:spPr bwMode="auto">
          <a:xfrm flipH="1">
            <a:off x="5562600" y="7662863"/>
            <a:ext cx="2665413" cy="3175"/>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2277" name="Rectangle 53"/>
          <p:cNvSpPr>
            <a:spLocks/>
          </p:cNvSpPr>
          <p:nvPr/>
        </p:nvSpPr>
        <p:spPr bwMode="auto">
          <a:xfrm>
            <a:off x="6176963" y="6440488"/>
            <a:ext cx="1754187" cy="27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54200" algn="l"/>
              </a:tabLst>
            </a:pPr>
            <a:r>
              <a:rPr lang="en-US" sz="1800">
                <a:solidFill>
                  <a:schemeClr val="tx1"/>
                </a:solidFill>
                <a:latin typeface="Helvetica" charset="0"/>
                <a:ea typeface="ＭＳ Ｐゴシック" charset="0"/>
                <a:cs typeface="Helvetica" charset="0"/>
                <a:sym typeface="Helvetica" charset="0"/>
              </a:rPr>
              <a:t>2001:db8:1::B/48</a:t>
            </a:r>
          </a:p>
        </p:txBody>
      </p:sp>
      <p:sp>
        <p:nvSpPr>
          <p:cNvPr id="52278" name="Rectangle 54"/>
          <p:cNvSpPr>
            <a:spLocks/>
          </p:cNvSpPr>
          <p:nvPr/>
        </p:nvSpPr>
        <p:spPr bwMode="auto">
          <a:xfrm>
            <a:off x="3444875" y="7564438"/>
            <a:ext cx="1754188" cy="27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54200" algn="l"/>
              </a:tabLst>
            </a:pPr>
            <a:r>
              <a:rPr lang="en-US" sz="1800">
                <a:solidFill>
                  <a:schemeClr val="tx1"/>
                </a:solidFill>
                <a:latin typeface="Helvetica" charset="0"/>
                <a:ea typeface="ＭＳ Ｐゴシック" charset="0"/>
                <a:cs typeface="Helvetica" charset="0"/>
                <a:sym typeface="Helvetica" charset="0"/>
              </a:rPr>
              <a:t>2001:db8:1::A/48</a:t>
            </a:r>
          </a:p>
        </p:txBody>
      </p:sp>
      <p:sp>
        <p:nvSpPr>
          <p:cNvPr id="52279" name="Rectangle 55"/>
          <p:cNvSpPr>
            <a:spLocks/>
          </p:cNvSpPr>
          <p:nvPr/>
        </p:nvSpPr>
        <p:spPr bwMode="auto">
          <a:xfrm>
            <a:off x="6181725" y="8486775"/>
            <a:ext cx="1765300" cy="27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54200" algn="l"/>
              </a:tabLst>
            </a:pPr>
            <a:r>
              <a:rPr lang="en-US" sz="1800">
                <a:solidFill>
                  <a:schemeClr val="tx1"/>
                </a:solidFill>
                <a:latin typeface="Helvetica" charset="0"/>
                <a:ea typeface="ＭＳ Ｐゴシック" charset="0"/>
                <a:cs typeface="Helvetica" charset="0"/>
                <a:sym typeface="Helvetica" charset="0"/>
              </a:rPr>
              <a:t>2001:db8:1::D/48</a:t>
            </a:r>
          </a:p>
        </p:txBody>
      </p:sp>
      <p:sp>
        <p:nvSpPr>
          <p:cNvPr id="52280" name="Line 56"/>
          <p:cNvSpPr>
            <a:spLocks noChangeShapeType="1"/>
          </p:cNvSpPr>
          <p:nvPr/>
        </p:nvSpPr>
        <p:spPr bwMode="auto">
          <a:xfrm>
            <a:off x="6980238" y="6862763"/>
            <a:ext cx="38100" cy="1414462"/>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2281" name="Line 57"/>
          <p:cNvSpPr>
            <a:spLocks noChangeShapeType="1"/>
          </p:cNvSpPr>
          <p:nvPr/>
        </p:nvSpPr>
        <p:spPr bwMode="auto">
          <a:xfrm rot="10800000" flipH="1">
            <a:off x="5510213" y="6807200"/>
            <a:ext cx="1433512" cy="822325"/>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2282" name="Line 58"/>
          <p:cNvSpPr>
            <a:spLocks noChangeShapeType="1"/>
          </p:cNvSpPr>
          <p:nvPr/>
        </p:nvSpPr>
        <p:spPr bwMode="auto">
          <a:xfrm>
            <a:off x="5529263" y="7793038"/>
            <a:ext cx="1395412" cy="539750"/>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2283" name="Line 59"/>
          <p:cNvSpPr>
            <a:spLocks noChangeShapeType="1"/>
          </p:cNvSpPr>
          <p:nvPr/>
        </p:nvSpPr>
        <p:spPr bwMode="auto">
          <a:xfrm>
            <a:off x="7127875" y="6786563"/>
            <a:ext cx="1100138" cy="800100"/>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2284" name="Line 60"/>
          <p:cNvSpPr>
            <a:spLocks noChangeShapeType="1"/>
          </p:cNvSpPr>
          <p:nvPr/>
        </p:nvSpPr>
        <p:spPr bwMode="auto">
          <a:xfrm rot="10800000" flipH="1">
            <a:off x="7167563" y="7753350"/>
            <a:ext cx="1116012" cy="619125"/>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2285" name="Oval 61"/>
          <p:cNvSpPr>
            <a:spLocks/>
          </p:cNvSpPr>
          <p:nvPr/>
        </p:nvSpPr>
        <p:spPr bwMode="auto">
          <a:xfrm>
            <a:off x="6921500" y="8221663"/>
            <a:ext cx="204788" cy="204787"/>
          </a:xfrm>
          <a:prstGeom prst="ellipse">
            <a:avLst/>
          </a:prstGeom>
          <a:solidFill>
            <a:srgbClr val="000000"/>
          </a:solidFill>
          <a:ln w="25400">
            <a:solidFill>
              <a:schemeClr val="tx1"/>
            </a:solidFill>
            <a:prstDash val="solid"/>
            <a:round/>
            <a:headEnd type="none" w="med" len="med"/>
            <a:tailEnd type="none" w="med" len="med"/>
          </a:ln>
        </p:spPr>
        <p:txBody>
          <a:bodyPr lIns="0" tIns="0" rIns="0" bIns="0"/>
          <a:lstStyle/>
          <a:p>
            <a:endParaRPr lang="en-GB"/>
          </a:p>
        </p:txBody>
      </p:sp>
      <p:sp>
        <p:nvSpPr>
          <p:cNvPr id="52286" name="Oval 62"/>
          <p:cNvSpPr>
            <a:spLocks/>
          </p:cNvSpPr>
          <p:nvPr/>
        </p:nvSpPr>
        <p:spPr bwMode="auto">
          <a:xfrm>
            <a:off x="5434013" y="7607300"/>
            <a:ext cx="204787" cy="204788"/>
          </a:xfrm>
          <a:prstGeom prst="ellipse">
            <a:avLst/>
          </a:prstGeom>
          <a:solidFill>
            <a:srgbClr val="000000"/>
          </a:solidFill>
          <a:ln w="25400">
            <a:solidFill>
              <a:schemeClr val="tx1"/>
            </a:solidFill>
            <a:prstDash val="solid"/>
            <a:round/>
            <a:headEnd type="none" w="med" len="med"/>
            <a:tailEnd type="none" w="med" len="med"/>
          </a:ln>
        </p:spPr>
        <p:txBody>
          <a:bodyPr lIns="0" tIns="0" rIns="0" bIns="0"/>
          <a:lstStyle/>
          <a:p>
            <a:endParaRPr lang="en-GB"/>
          </a:p>
        </p:txBody>
      </p:sp>
      <p:sp>
        <p:nvSpPr>
          <p:cNvPr id="52287" name="Oval 63"/>
          <p:cNvSpPr>
            <a:spLocks/>
          </p:cNvSpPr>
          <p:nvPr/>
        </p:nvSpPr>
        <p:spPr bwMode="auto">
          <a:xfrm>
            <a:off x="6921500" y="6751638"/>
            <a:ext cx="204788" cy="204787"/>
          </a:xfrm>
          <a:prstGeom prst="ellipse">
            <a:avLst/>
          </a:prstGeom>
          <a:solidFill>
            <a:srgbClr val="000000"/>
          </a:solidFill>
          <a:ln w="25400">
            <a:solidFill>
              <a:schemeClr val="tx1"/>
            </a:solidFill>
            <a:prstDash val="solid"/>
            <a:round/>
            <a:headEnd type="none" w="med" len="med"/>
            <a:tailEnd type="none" w="med" len="med"/>
          </a:ln>
        </p:spPr>
        <p:txBody>
          <a:bodyPr lIns="0" tIns="0" rIns="0" bIns="0"/>
          <a:lstStyle/>
          <a:p>
            <a:endParaRPr lang="en-GB"/>
          </a:p>
        </p:txBody>
      </p:sp>
      <p:sp>
        <p:nvSpPr>
          <p:cNvPr id="52288" name="Oval 64"/>
          <p:cNvSpPr>
            <a:spLocks/>
          </p:cNvSpPr>
          <p:nvPr/>
        </p:nvSpPr>
        <p:spPr bwMode="auto">
          <a:xfrm>
            <a:off x="8153400" y="7570788"/>
            <a:ext cx="206375" cy="204787"/>
          </a:xfrm>
          <a:prstGeom prst="ellipse">
            <a:avLst/>
          </a:prstGeom>
          <a:solidFill>
            <a:srgbClr val="000000"/>
          </a:solidFill>
          <a:ln w="25400">
            <a:solidFill>
              <a:schemeClr val="tx1"/>
            </a:solidFill>
            <a:prstDash val="solid"/>
            <a:round/>
            <a:headEnd type="none" w="med" len="med"/>
            <a:tailEnd type="none" w="med" len="med"/>
          </a:ln>
        </p:spPr>
        <p:txBody>
          <a:bodyPr lIns="0" tIns="0" rIns="0" bIns="0"/>
          <a:lstStyle/>
          <a:p>
            <a:endParaRPr lang="en-GB"/>
          </a:p>
        </p:txBody>
      </p:sp>
    </p:spTree>
    <p:custDataLst>
      <p:tags r:id="rId1"/>
    </p:custDataLst>
  </p:cSld>
  <p:clrMapOvr>
    <a:masterClrMapping/>
  </p:clrMapOvr>
  <p:transition advTm="6442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227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227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227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227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227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228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5228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5228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5228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5228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5228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52286"/>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5228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522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75" grpId="0" autoUpdateAnimBg="0"/>
      <p:bldP spid="52276" grpId="0" animBg="1"/>
      <p:bldP spid="52277" grpId="0" autoUpdateAnimBg="0"/>
      <p:bldP spid="52278" grpId="0" autoUpdateAnimBg="0"/>
      <p:bldP spid="52279" grpId="0" autoUpdateAnimBg="0"/>
      <p:bldP spid="52280" grpId="0" animBg="1"/>
      <p:bldP spid="52281" grpId="0" animBg="1"/>
      <p:bldP spid="52282" grpId="0" animBg="1"/>
      <p:bldP spid="52283" grpId="0" animBg="1"/>
      <p:bldP spid="52284" grpId="0" animBg="1"/>
      <p:bldP spid="52285" grpId="0" animBg="1"/>
      <p:bldP spid="52286" grpId="0" animBg="1"/>
      <p:bldP spid="52287" grpId="0" animBg="1"/>
      <p:bldP spid="52288"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49" name="Rectangle 1"/>
          <p:cNvSpPr>
            <a:spLocks noGrp="1" noChangeArrowheads="1"/>
          </p:cNvSpPr>
          <p:nvPr>
            <p:ph type="title"/>
          </p:nvPr>
        </p:nvSpPr>
        <p:spPr>
          <a:xfrm>
            <a:off x="4395788" y="0"/>
            <a:ext cx="7778750" cy="1717675"/>
          </a:xfrm>
          <a:ln/>
        </p:spPr>
        <p:txBody>
          <a:bodyPr/>
          <a:lstStyle/>
          <a:p>
            <a:pPr>
              <a:lnSpc>
                <a:spcPct val="84000"/>
              </a:lnSpc>
              <a:tabLst>
                <a:tab pos="939800" algn="l"/>
                <a:tab pos="1866900" algn="l"/>
                <a:tab pos="2806700" algn="l"/>
                <a:tab pos="3733800" algn="l"/>
                <a:tab pos="4673600" algn="l"/>
                <a:tab pos="5600700" algn="l"/>
                <a:tab pos="6540500" algn="l"/>
                <a:tab pos="7467600" algn="l"/>
                <a:tab pos="8356600" algn="l"/>
              </a:tabLst>
            </a:pPr>
            <a:r>
              <a:rPr lang="en-US"/>
              <a:t>OSPF details (2)</a:t>
            </a:r>
          </a:p>
        </p:txBody>
      </p:sp>
      <p:grpSp>
        <p:nvGrpSpPr>
          <p:cNvPr id="53250" name="Group 2"/>
          <p:cNvGrpSpPr>
            <a:grpSpLocks/>
          </p:cNvGrpSpPr>
          <p:nvPr/>
        </p:nvGrpSpPr>
        <p:grpSpPr bwMode="auto">
          <a:xfrm>
            <a:off x="2500313" y="4275138"/>
            <a:ext cx="801687" cy="571500"/>
            <a:chOff x="0" y="0"/>
            <a:chExt cx="505" cy="359"/>
          </a:xfrm>
        </p:grpSpPr>
        <p:sp>
          <p:nvSpPr>
            <p:cNvPr id="53251" name="AutoShape 3"/>
            <p:cNvSpPr>
              <a:spLocks/>
            </p:cNvSpPr>
            <p:nvPr/>
          </p:nvSpPr>
          <p:spPr bwMode="auto">
            <a:xfrm>
              <a:off x="0" y="125"/>
              <a:ext cx="341" cy="233"/>
            </a:xfrm>
            <a:prstGeom prst="roundRect">
              <a:avLst>
                <a:gd name="adj" fmla="val 431"/>
              </a:avLst>
            </a:prstGeom>
            <a:solidFill>
              <a:schemeClr val="accent1"/>
            </a:solidFill>
            <a:ln w="25400">
              <a:solidFill>
                <a:schemeClr val="tx1"/>
              </a:solidFill>
              <a:prstDash val="solid"/>
              <a:round/>
              <a:headEnd type="none" w="med" len="med"/>
              <a:tailEnd type="none" w="med" len="med"/>
            </a:ln>
          </p:spPr>
          <p:txBody>
            <a:bodyPr lIns="0" tIns="0" rIns="0" bIns="0"/>
            <a:lstStyle/>
            <a:p>
              <a:endParaRPr lang="en-GB"/>
            </a:p>
          </p:txBody>
        </p:sp>
        <p:sp>
          <p:nvSpPr>
            <p:cNvPr id="53252" name="Line 4"/>
            <p:cNvSpPr>
              <a:spLocks noChangeShapeType="1"/>
            </p:cNvSpPr>
            <p:nvPr/>
          </p:nvSpPr>
          <p:spPr bwMode="auto">
            <a:xfrm rot="10800000" flipH="1">
              <a:off x="0" y="0"/>
              <a:ext cx="162"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3253" name="Line 5"/>
            <p:cNvSpPr>
              <a:spLocks noChangeShapeType="1"/>
            </p:cNvSpPr>
            <p:nvPr/>
          </p:nvSpPr>
          <p:spPr bwMode="auto">
            <a:xfrm rot="10800000" flipH="1">
              <a:off x="341" y="0"/>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3254" name="Line 6"/>
            <p:cNvSpPr>
              <a:spLocks noChangeShapeType="1"/>
            </p:cNvSpPr>
            <p:nvPr/>
          </p:nvSpPr>
          <p:spPr bwMode="auto">
            <a:xfrm rot="10800000" flipH="1">
              <a:off x="341" y="233"/>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3255" name="Line 7"/>
            <p:cNvSpPr>
              <a:spLocks noChangeShapeType="1"/>
            </p:cNvSpPr>
            <p:nvPr/>
          </p:nvSpPr>
          <p:spPr bwMode="auto">
            <a:xfrm>
              <a:off x="163" y="1"/>
              <a:ext cx="342" cy="1"/>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3256" name="Line 8"/>
            <p:cNvSpPr>
              <a:spLocks noChangeShapeType="1"/>
            </p:cNvSpPr>
            <p:nvPr/>
          </p:nvSpPr>
          <p:spPr bwMode="auto">
            <a:xfrm>
              <a:off x="504" y="1"/>
              <a:ext cx="1" cy="233"/>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grpSp>
          <p:nvGrpSpPr>
            <p:cNvPr id="53257" name="Group 9"/>
            <p:cNvGrpSpPr>
              <a:grpSpLocks/>
            </p:cNvGrpSpPr>
            <p:nvPr/>
          </p:nvGrpSpPr>
          <p:grpSpPr bwMode="auto">
            <a:xfrm>
              <a:off x="61" y="127"/>
              <a:ext cx="188" cy="216"/>
              <a:chOff x="0" y="0"/>
              <a:chExt cx="187" cy="216"/>
            </a:xfrm>
          </p:grpSpPr>
          <p:sp>
            <p:nvSpPr>
              <p:cNvPr id="53258" name="Rectangle 10"/>
              <p:cNvSpPr>
                <a:spLocks/>
              </p:cNvSpPr>
              <p:nvPr/>
            </p:nvSpPr>
            <p:spPr bwMode="auto">
              <a:xfrm>
                <a:off x="0" y="0"/>
                <a:ext cx="187" cy="216"/>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53259" name="Rectangle 11"/>
              <p:cNvSpPr>
                <a:spLocks/>
              </p:cNvSpPr>
              <p:nvPr/>
            </p:nvSpPr>
            <p:spPr bwMode="auto">
              <a:xfrm>
                <a:off x="3" y="0"/>
                <a:ext cx="184" cy="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200">
                    <a:solidFill>
                      <a:srgbClr val="FF0000"/>
                    </a:solidFill>
                    <a:latin typeface="Helvetica" charset="0"/>
                    <a:ea typeface="ＭＳ Ｐゴシック" charset="0"/>
                    <a:cs typeface="Helvetica" charset="0"/>
                    <a:sym typeface="Helvetica" charset="0"/>
                  </a:rPr>
                  <a:t> R</a:t>
                </a:r>
              </a:p>
            </p:txBody>
          </p:sp>
        </p:grpSp>
      </p:grpSp>
      <p:grpSp>
        <p:nvGrpSpPr>
          <p:cNvPr id="53260" name="Group 12"/>
          <p:cNvGrpSpPr>
            <a:grpSpLocks/>
          </p:cNvGrpSpPr>
          <p:nvPr/>
        </p:nvGrpSpPr>
        <p:grpSpPr bwMode="auto">
          <a:xfrm>
            <a:off x="5080000" y="4275138"/>
            <a:ext cx="803275" cy="571500"/>
            <a:chOff x="0" y="0"/>
            <a:chExt cx="505" cy="359"/>
          </a:xfrm>
        </p:grpSpPr>
        <p:sp>
          <p:nvSpPr>
            <p:cNvPr id="53261" name="AutoShape 13"/>
            <p:cNvSpPr>
              <a:spLocks/>
            </p:cNvSpPr>
            <p:nvPr/>
          </p:nvSpPr>
          <p:spPr bwMode="auto">
            <a:xfrm>
              <a:off x="0" y="125"/>
              <a:ext cx="341" cy="233"/>
            </a:xfrm>
            <a:prstGeom prst="roundRect">
              <a:avLst>
                <a:gd name="adj" fmla="val 431"/>
              </a:avLst>
            </a:prstGeom>
            <a:solidFill>
              <a:schemeClr val="accent1"/>
            </a:solidFill>
            <a:ln w="25400">
              <a:solidFill>
                <a:schemeClr val="tx1"/>
              </a:solidFill>
              <a:prstDash val="solid"/>
              <a:round/>
              <a:headEnd type="none" w="med" len="med"/>
              <a:tailEnd type="none" w="med" len="med"/>
            </a:ln>
          </p:spPr>
          <p:txBody>
            <a:bodyPr lIns="0" tIns="0" rIns="0" bIns="0"/>
            <a:lstStyle/>
            <a:p>
              <a:endParaRPr lang="en-GB"/>
            </a:p>
          </p:txBody>
        </p:sp>
        <p:sp>
          <p:nvSpPr>
            <p:cNvPr id="53262" name="Line 14"/>
            <p:cNvSpPr>
              <a:spLocks noChangeShapeType="1"/>
            </p:cNvSpPr>
            <p:nvPr/>
          </p:nvSpPr>
          <p:spPr bwMode="auto">
            <a:xfrm rot="10800000" flipH="1">
              <a:off x="0" y="0"/>
              <a:ext cx="162"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3263" name="Line 15"/>
            <p:cNvSpPr>
              <a:spLocks noChangeShapeType="1"/>
            </p:cNvSpPr>
            <p:nvPr/>
          </p:nvSpPr>
          <p:spPr bwMode="auto">
            <a:xfrm rot="10800000" flipH="1">
              <a:off x="341" y="0"/>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3264" name="Line 16"/>
            <p:cNvSpPr>
              <a:spLocks noChangeShapeType="1"/>
            </p:cNvSpPr>
            <p:nvPr/>
          </p:nvSpPr>
          <p:spPr bwMode="auto">
            <a:xfrm rot="10800000" flipH="1">
              <a:off x="341" y="233"/>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3265" name="Line 17"/>
            <p:cNvSpPr>
              <a:spLocks noChangeShapeType="1"/>
            </p:cNvSpPr>
            <p:nvPr/>
          </p:nvSpPr>
          <p:spPr bwMode="auto">
            <a:xfrm>
              <a:off x="163" y="1"/>
              <a:ext cx="342" cy="1"/>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3266" name="Line 18"/>
            <p:cNvSpPr>
              <a:spLocks noChangeShapeType="1"/>
            </p:cNvSpPr>
            <p:nvPr/>
          </p:nvSpPr>
          <p:spPr bwMode="auto">
            <a:xfrm>
              <a:off x="504" y="1"/>
              <a:ext cx="1" cy="233"/>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grpSp>
          <p:nvGrpSpPr>
            <p:cNvPr id="53267" name="Group 19"/>
            <p:cNvGrpSpPr>
              <a:grpSpLocks/>
            </p:cNvGrpSpPr>
            <p:nvPr/>
          </p:nvGrpSpPr>
          <p:grpSpPr bwMode="auto">
            <a:xfrm>
              <a:off x="61" y="127"/>
              <a:ext cx="188" cy="216"/>
              <a:chOff x="0" y="0"/>
              <a:chExt cx="187" cy="216"/>
            </a:xfrm>
          </p:grpSpPr>
          <p:sp>
            <p:nvSpPr>
              <p:cNvPr id="53268" name="Rectangle 20"/>
              <p:cNvSpPr>
                <a:spLocks/>
              </p:cNvSpPr>
              <p:nvPr/>
            </p:nvSpPr>
            <p:spPr bwMode="auto">
              <a:xfrm>
                <a:off x="0" y="0"/>
                <a:ext cx="187" cy="216"/>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53269" name="Rectangle 21"/>
              <p:cNvSpPr>
                <a:spLocks/>
              </p:cNvSpPr>
              <p:nvPr/>
            </p:nvSpPr>
            <p:spPr bwMode="auto">
              <a:xfrm>
                <a:off x="3" y="0"/>
                <a:ext cx="184" cy="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200">
                    <a:solidFill>
                      <a:schemeClr val="tx1"/>
                    </a:solidFill>
                    <a:latin typeface="Helvetica" charset="0"/>
                    <a:ea typeface="ＭＳ Ｐゴシック" charset="0"/>
                    <a:cs typeface="Helvetica" charset="0"/>
                    <a:sym typeface="Helvetica" charset="0"/>
                  </a:rPr>
                  <a:t> R</a:t>
                </a:r>
              </a:p>
            </p:txBody>
          </p:sp>
        </p:grpSp>
      </p:grpSp>
      <p:grpSp>
        <p:nvGrpSpPr>
          <p:cNvPr id="53270" name="Group 22"/>
          <p:cNvGrpSpPr>
            <a:grpSpLocks/>
          </p:cNvGrpSpPr>
          <p:nvPr/>
        </p:nvGrpSpPr>
        <p:grpSpPr bwMode="auto">
          <a:xfrm>
            <a:off x="7072313" y="4275138"/>
            <a:ext cx="804862" cy="571500"/>
            <a:chOff x="0" y="0"/>
            <a:chExt cx="506" cy="359"/>
          </a:xfrm>
        </p:grpSpPr>
        <p:sp>
          <p:nvSpPr>
            <p:cNvPr id="53271" name="AutoShape 23"/>
            <p:cNvSpPr>
              <a:spLocks/>
            </p:cNvSpPr>
            <p:nvPr/>
          </p:nvSpPr>
          <p:spPr bwMode="auto">
            <a:xfrm>
              <a:off x="0" y="125"/>
              <a:ext cx="341" cy="233"/>
            </a:xfrm>
            <a:prstGeom prst="roundRect">
              <a:avLst>
                <a:gd name="adj" fmla="val 431"/>
              </a:avLst>
            </a:prstGeom>
            <a:solidFill>
              <a:schemeClr val="accent1"/>
            </a:solidFill>
            <a:ln w="25400">
              <a:solidFill>
                <a:schemeClr val="tx1"/>
              </a:solidFill>
              <a:prstDash val="solid"/>
              <a:round/>
              <a:headEnd type="none" w="med" len="med"/>
              <a:tailEnd type="none" w="med" len="med"/>
            </a:ln>
          </p:spPr>
          <p:txBody>
            <a:bodyPr lIns="0" tIns="0" rIns="0" bIns="0"/>
            <a:lstStyle/>
            <a:p>
              <a:endParaRPr lang="en-GB"/>
            </a:p>
          </p:txBody>
        </p:sp>
        <p:sp>
          <p:nvSpPr>
            <p:cNvPr id="53272" name="Line 24"/>
            <p:cNvSpPr>
              <a:spLocks noChangeShapeType="1"/>
            </p:cNvSpPr>
            <p:nvPr/>
          </p:nvSpPr>
          <p:spPr bwMode="auto">
            <a:xfrm rot="10800000" flipH="1">
              <a:off x="0" y="0"/>
              <a:ext cx="162"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3273" name="Line 25"/>
            <p:cNvSpPr>
              <a:spLocks noChangeShapeType="1"/>
            </p:cNvSpPr>
            <p:nvPr/>
          </p:nvSpPr>
          <p:spPr bwMode="auto">
            <a:xfrm rot="10800000" flipH="1">
              <a:off x="344" y="0"/>
              <a:ext cx="162"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3274" name="Line 26"/>
            <p:cNvSpPr>
              <a:spLocks noChangeShapeType="1"/>
            </p:cNvSpPr>
            <p:nvPr/>
          </p:nvSpPr>
          <p:spPr bwMode="auto">
            <a:xfrm rot="10800000" flipH="1">
              <a:off x="344" y="233"/>
              <a:ext cx="162"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3275" name="Line 27"/>
            <p:cNvSpPr>
              <a:spLocks noChangeShapeType="1"/>
            </p:cNvSpPr>
            <p:nvPr/>
          </p:nvSpPr>
          <p:spPr bwMode="auto">
            <a:xfrm>
              <a:off x="163" y="1"/>
              <a:ext cx="342" cy="1"/>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3276" name="Line 28"/>
            <p:cNvSpPr>
              <a:spLocks noChangeShapeType="1"/>
            </p:cNvSpPr>
            <p:nvPr/>
          </p:nvSpPr>
          <p:spPr bwMode="auto">
            <a:xfrm>
              <a:off x="504" y="1"/>
              <a:ext cx="1" cy="233"/>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grpSp>
          <p:nvGrpSpPr>
            <p:cNvPr id="53277" name="Group 29"/>
            <p:cNvGrpSpPr>
              <a:grpSpLocks/>
            </p:cNvGrpSpPr>
            <p:nvPr/>
          </p:nvGrpSpPr>
          <p:grpSpPr bwMode="auto">
            <a:xfrm>
              <a:off x="60" y="127"/>
              <a:ext cx="188" cy="216"/>
              <a:chOff x="0" y="0"/>
              <a:chExt cx="187" cy="216"/>
            </a:xfrm>
          </p:grpSpPr>
          <p:sp>
            <p:nvSpPr>
              <p:cNvPr id="53278" name="Rectangle 30"/>
              <p:cNvSpPr>
                <a:spLocks/>
              </p:cNvSpPr>
              <p:nvPr/>
            </p:nvSpPr>
            <p:spPr bwMode="auto">
              <a:xfrm>
                <a:off x="0" y="0"/>
                <a:ext cx="187" cy="216"/>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53279" name="Rectangle 31"/>
              <p:cNvSpPr>
                <a:spLocks/>
              </p:cNvSpPr>
              <p:nvPr/>
            </p:nvSpPr>
            <p:spPr bwMode="auto">
              <a:xfrm>
                <a:off x="3" y="0"/>
                <a:ext cx="184" cy="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200">
                    <a:solidFill>
                      <a:schemeClr val="tx1"/>
                    </a:solidFill>
                    <a:latin typeface="Helvetica" charset="0"/>
                    <a:ea typeface="ＭＳ Ｐゴシック" charset="0"/>
                    <a:cs typeface="Helvetica" charset="0"/>
                    <a:sym typeface="Helvetica" charset="0"/>
                  </a:rPr>
                  <a:t> R</a:t>
                </a:r>
              </a:p>
            </p:txBody>
          </p:sp>
        </p:grpSp>
      </p:grpSp>
      <p:grpSp>
        <p:nvGrpSpPr>
          <p:cNvPr id="53280" name="Group 32"/>
          <p:cNvGrpSpPr>
            <a:grpSpLocks/>
          </p:cNvGrpSpPr>
          <p:nvPr/>
        </p:nvGrpSpPr>
        <p:grpSpPr bwMode="auto">
          <a:xfrm>
            <a:off x="9363075" y="4275138"/>
            <a:ext cx="801688" cy="571500"/>
            <a:chOff x="0" y="0"/>
            <a:chExt cx="505" cy="359"/>
          </a:xfrm>
        </p:grpSpPr>
        <p:sp>
          <p:nvSpPr>
            <p:cNvPr id="53281" name="AutoShape 33"/>
            <p:cNvSpPr>
              <a:spLocks/>
            </p:cNvSpPr>
            <p:nvPr/>
          </p:nvSpPr>
          <p:spPr bwMode="auto">
            <a:xfrm>
              <a:off x="0" y="125"/>
              <a:ext cx="341" cy="233"/>
            </a:xfrm>
            <a:prstGeom prst="roundRect">
              <a:avLst>
                <a:gd name="adj" fmla="val 431"/>
              </a:avLst>
            </a:prstGeom>
            <a:solidFill>
              <a:schemeClr val="accent1"/>
            </a:solidFill>
            <a:ln w="25400">
              <a:solidFill>
                <a:schemeClr val="tx1"/>
              </a:solidFill>
              <a:prstDash val="solid"/>
              <a:round/>
              <a:headEnd type="none" w="med" len="med"/>
              <a:tailEnd type="none" w="med" len="med"/>
            </a:ln>
          </p:spPr>
          <p:txBody>
            <a:bodyPr lIns="0" tIns="0" rIns="0" bIns="0"/>
            <a:lstStyle/>
            <a:p>
              <a:endParaRPr lang="en-GB"/>
            </a:p>
          </p:txBody>
        </p:sp>
        <p:sp>
          <p:nvSpPr>
            <p:cNvPr id="53282" name="Line 34"/>
            <p:cNvSpPr>
              <a:spLocks noChangeShapeType="1"/>
            </p:cNvSpPr>
            <p:nvPr/>
          </p:nvSpPr>
          <p:spPr bwMode="auto">
            <a:xfrm rot="10800000" flipH="1">
              <a:off x="0" y="0"/>
              <a:ext cx="162"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3283" name="Line 35"/>
            <p:cNvSpPr>
              <a:spLocks noChangeShapeType="1"/>
            </p:cNvSpPr>
            <p:nvPr/>
          </p:nvSpPr>
          <p:spPr bwMode="auto">
            <a:xfrm rot="10800000" flipH="1">
              <a:off x="341" y="0"/>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3284" name="Line 36"/>
            <p:cNvSpPr>
              <a:spLocks noChangeShapeType="1"/>
            </p:cNvSpPr>
            <p:nvPr/>
          </p:nvSpPr>
          <p:spPr bwMode="auto">
            <a:xfrm rot="10800000" flipH="1">
              <a:off x="341" y="233"/>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3285" name="Line 37"/>
            <p:cNvSpPr>
              <a:spLocks noChangeShapeType="1"/>
            </p:cNvSpPr>
            <p:nvPr/>
          </p:nvSpPr>
          <p:spPr bwMode="auto">
            <a:xfrm>
              <a:off x="163" y="1"/>
              <a:ext cx="342" cy="1"/>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3286" name="Line 38"/>
            <p:cNvSpPr>
              <a:spLocks noChangeShapeType="1"/>
            </p:cNvSpPr>
            <p:nvPr/>
          </p:nvSpPr>
          <p:spPr bwMode="auto">
            <a:xfrm>
              <a:off x="504" y="1"/>
              <a:ext cx="1" cy="233"/>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grpSp>
          <p:nvGrpSpPr>
            <p:cNvPr id="53287" name="Group 39"/>
            <p:cNvGrpSpPr>
              <a:grpSpLocks/>
            </p:cNvGrpSpPr>
            <p:nvPr/>
          </p:nvGrpSpPr>
          <p:grpSpPr bwMode="auto">
            <a:xfrm>
              <a:off x="61" y="127"/>
              <a:ext cx="188" cy="216"/>
              <a:chOff x="0" y="0"/>
              <a:chExt cx="187" cy="216"/>
            </a:xfrm>
          </p:grpSpPr>
          <p:sp>
            <p:nvSpPr>
              <p:cNvPr id="53288" name="Rectangle 40"/>
              <p:cNvSpPr>
                <a:spLocks/>
              </p:cNvSpPr>
              <p:nvPr/>
            </p:nvSpPr>
            <p:spPr bwMode="auto">
              <a:xfrm>
                <a:off x="0" y="0"/>
                <a:ext cx="187" cy="216"/>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53289" name="Rectangle 41"/>
              <p:cNvSpPr>
                <a:spLocks/>
              </p:cNvSpPr>
              <p:nvPr/>
            </p:nvSpPr>
            <p:spPr bwMode="auto">
              <a:xfrm>
                <a:off x="3" y="0"/>
                <a:ext cx="184" cy="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200">
                    <a:solidFill>
                      <a:schemeClr val="tx1"/>
                    </a:solidFill>
                    <a:latin typeface="Helvetica" charset="0"/>
                    <a:ea typeface="ＭＳ Ｐゴシック" charset="0"/>
                    <a:cs typeface="Helvetica" charset="0"/>
                    <a:sym typeface="Helvetica" charset="0"/>
                  </a:rPr>
                  <a:t> R</a:t>
                </a:r>
              </a:p>
            </p:txBody>
          </p:sp>
        </p:grpSp>
      </p:grpSp>
      <p:sp>
        <p:nvSpPr>
          <p:cNvPr id="53290" name="Line 42"/>
          <p:cNvSpPr>
            <a:spLocks noChangeShapeType="1"/>
          </p:cNvSpPr>
          <p:nvPr/>
        </p:nvSpPr>
        <p:spPr bwMode="auto">
          <a:xfrm rot="10800000" flipH="1">
            <a:off x="2959100" y="3519488"/>
            <a:ext cx="1588" cy="749300"/>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3291" name="Line 43"/>
          <p:cNvSpPr>
            <a:spLocks noChangeShapeType="1"/>
          </p:cNvSpPr>
          <p:nvPr/>
        </p:nvSpPr>
        <p:spPr bwMode="auto">
          <a:xfrm rot="10800000" flipH="1">
            <a:off x="5549900" y="3519488"/>
            <a:ext cx="1588" cy="749300"/>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3292" name="Line 44"/>
          <p:cNvSpPr>
            <a:spLocks noChangeShapeType="1"/>
          </p:cNvSpPr>
          <p:nvPr/>
        </p:nvSpPr>
        <p:spPr bwMode="auto">
          <a:xfrm rot="10800000" flipH="1">
            <a:off x="7523163" y="3519488"/>
            <a:ext cx="1587" cy="749300"/>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3293" name="Line 45"/>
          <p:cNvSpPr>
            <a:spLocks noChangeShapeType="1"/>
          </p:cNvSpPr>
          <p:nvPr/>
        </p:nvSpPr>
        <p:spPr bwMode="auto">
          <a:xfrm rot="10800000" flipH="1">
            <a:off x="9739313" y="3540125"/>
            <a:ext cx="1587" cy="728663"/>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3294" name="Rectangle 46"/>
          <p:cNvSpPr>
            <a:spLocks/>
          </p:cNvSpPr>
          <p:nvPr/>
        </p:nvSpPr>
        <p:spPr bwMode="auto">
          <a:xfrm>
            <a:off x="1666875" y="4960938"/>
            <a:ext cx="1754188" cy="27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54200" algn="l"/>
              </a:tabLst>
            </a:pPr>
            <a:r>
              <a:rPr lang="en-US" sz="1800">
                <a:solidFill>
                  <a:srgbClr val="FF2712"/>
                </a:solidFill>
                <a:latin typeface="Helvetica" charset="0"/>
                <a:ea typeface="ＭＳ Ｐゴシック" charset="0"/>
                <a:cs typeface="Helvetica" charset="0"/>
                <a:sym typeface="Helvetica" charset="0"/>
              </a:rPr>
              <a:t>2001:db8:1::A/48</a:t>
            </a:r>
          </a:p>
        </p:txBody>
      </p:sp>
      <p:sp>
        <p:nvSpPr>
          <p:cNvPr id="53295" name="Rectangle 47"/>
          <p:cNvSpPr>
            <a:spLocks/>
          </p:cNvSpPr>
          <p:nvPr/>
        </p:nvSpPr>
        <p:spPr bwMode="auto">
          <a:xfrm>
            <a:off x="4664075" y="4887913"/>
            <a:ext cx="1754188" cy="27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54200" algn="l"/>
              </a:tabLst>
            </a:pPr>
            <a:r>
              <a:rPr lang="en-US" sz="1800">
                <a:solidFill>
                  <a:schemeClr val="tx1"/>
                </a:solidFill>
                <a:latin typeface="Helvetica" charset="0"/>
                <a:ea typeface="ＭＳ Ｐゴシック" charset="0"/>
                <a:cs typeface="Helvetica" charset="0"/>
                <a:sym typeface="Helvetica" charset="0"/>
              </a:rPr>
              <a:t>2001:db8:1::B/48</a:t>
            </a:r>
          </a:p>
        </p:txBody>
      </p:sp>
      <p:sp>
        <p:nvSpPr>
          <p:cNvPr id="53296" name="Rectangle 48"/>
          <p:cNvSpPr>
            <a:spLocks/>
          </p:cNvSpPr>
          <p:nvPr/>
        </p:nvSpPr>
        <p:spPr bwMode="auto">
          <a:xfrm>
            <a:off x="6565900" y="4902200"/>
            <a:ext cx="1766888" cy="27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54200" algn="l"/>
              </a:tabLst>
            </a:pPr>
            <a:r>
              <a:rPr lang="en-US" sz="1800">
                <a:solidFill>
                  <a:schemeClr val="tx1"/>
                </a:solidFill>
                <a:latin typeface="Helvetica" charset="0"/>
                <a:ea typeface="ＭＳ Ｐゴシック" charset="0"/>
                <a:cs typeface="Helvetica" charset="0"/>
                <a:sym typeface="Helvetica" charset="0"/>
              </a:rPr>
              <a:t>2001:db8:1::C/48</a:t>
            </a:r>
          </a:p>
        </p:txBody>
      </p:sp>
      <p:sp>
        <p:nvSpPr>
          <p:cNvPr id="53297" name="Rectangle 49"/>
          <p:cNvSpPr>
            <a:spLocks/>
          </p:cNvSpPr>
          <p:nvPr/>
        </p:nvSpPr>
        <p:spPr bwMode="auto">
          <a:xfrm>
            <a:off x="8985250" y="4868863"/>
            <a:ext cx="1766888" cy="27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54200" algn="l"/>
              </a:tabLst>
            </a:pPr>
            <a:r>
              <a:rPr lang="en-US" sz="1800">
                <a:solidFill>
                  <a:schemeClr val="tx1"/>
                </a:solidFill>
                <a:latin typeface="Helvetica" charset="0"/>
                <a:ea typeface="ＭＳ Ｐゴシック" charset="0"/>
                <a:cs typeface="Helvetica" charset="0"/>
                <a:sym typeface="Helvetica" charset="0"/>
              </a:rPr>
              <a:t>2001:db8:1::D/48</a:t>
            </a:r>
          </a:p>
        </p:txBody>
      </p:sp>
      <p:sp>
        <p:nvSpPr>
          <p:cNvPr id="53298" name="Rectangle 50"/>
          <p:cNvSpPr>
            <a:spLocks/>
          </p:cNvSpPr>
          <p:nvPr/>
        </p:nvSpPr>
        <p:spPr bwMode="auto">
          <a:xfrm>
            <a:off x="8218488" y="7104063"/>
            <a:ext cx="1766887" cy="27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54200" algn="l"/>
              </a:tabLst>
            </a:pPr>
            <a:r>
              <a:rPr lang="en-US" sz="1800">
                <a:solidFill>
                  <a:schemeClr val="tx1"/>
                </a:solidFill>
                <a:latin typeface="Helvetica" charset="0"/>
                <a:ea typeface="ＭＳ Ｐゴシック" charset="0"/>
                <a:cs typeface="Helvetica" charset="0"/>
                <a:sym typeface="Helvetica" charset="0"/>
              </a:rPr>
              <a:t>2001:db8:1::C/48</a:t>
            </a:r>
          </a:p>
        </p:txBody>
      </p:sp>
      <p:sp>
        <p:nvSpPr>
          <p:cNvPr id="53299" name="Rectangle 51"/>
          <p:cNvSpPr>
            <a:spLocks/>
          </p:cNvSpPr>
          <p:nvPr/>
        </p:nvSpPr>
        <p:spPr bwMode="auto">
          <a:xfrm>
            <a:off x="5838825" y="6135688"/>
            <a:ext cx="1754188" cy="27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54200" algn="l"/>
              </a:tabLst>
            </a:pPr>
            <a:r>
              <a:rPr lang="en-US" sz="1800">
                <a:solidFill>
                  <a:schemeClr val="tx1"/>
                </a:solidFill>
                <a:latin typeface="Helvetica" charset="0"/>
                <a:ea typeface="ＭＳ Ｐゴシック" charset="0"/>
                <a:cs typeface="Helvetica" charset="0"/>
                <a:sym typeface="Helvetica" charset="0"/>
              </a:rPr>
              <a:t>2001:db8:1::B/48</a:t>
            </a:r>
          </a:p>
        </p:txBody>
      </p:sp>
      <p:sp>
        <p:nvSpPr>
          <p:cNvPr id="53300" name="Rectangle 52"/>
          <p:cNvSpPr>
            <a:spLocks/>
          </p:cNvSpPr>
          <p:nvPr/>
        </p:nvSpPr>
        <p:spPr bwMode="auto">
          <a:xfrm>
            <a:off x="3052763" y="7127875"/>
            <a:ext cx="1754187" cy="27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54200" algn="l"/>
              </a:tabLst>
            </a:pPr>
            <a:r>
              <a:rPr lang="en-US" sz="1800">
                <a:solidFill>
                  <a:srgbClr val="FF2712"/>
                </a:solidFill>
                <a:latin typeface="Helvetica" charset="0"/>
                <a:ea typeface="ＭＳ Ｐゴシック" charset="0"/>
                <a:cs typeface="Helvetica" charset="0"/>
                <a:sym typeface="Helvetica" charset="0"/>
              </a:rPr>
              <a:t>2001:db8:1::A/48</a:t>
            </a:r>
          </a:p>
        </p:txBody>
      </p:sp>
      <p:sp>
        <p:nvSpPr>
          <p:cNvPr id="53301" name="Rectangle 53"/>
          <p:cNvSpPr>
            <a:spLocks/>
          </p:cNvSpPr>
          <p:nvPr/>
        </p:nvSpPr>
        <p:spPr bwMode="auto">
          <a:xfrm>
            <a:off x="5880100" y="7977188"/>
            <a:ext cx="1766888" cy="27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54200" algn="l"/>
              </a:tabLst>
            </a:pPr>
            <a:r>
              <a:rPr lang="en-US" sz="1800">
                <a:solidFill>
                  <a:schemeClr val="tx1"/>
                </a:solidFill>
                <a:latin typeface="Helvetica" charset="0"/>
                <a:ea typeface="ＭＳ Ｐゴシック" charset="0"/>
                <a:cs typeface="Helvetica" charset="0"/>
                <a:sym typeface="Helvetica" charset="0"/>
              </a:rPr>
              <a:t>2001:db8:1::D/48</a:t>
            </a:r>
          </a:p>
        </p:txBody>
      </p:sp>
      <p:sp>
        <p:nvSpPr>
          <p:cNvPr id="53302" name="Line 54"/>
          <p:cNvSpPr>
            <a:spLocks noChangeShapeType="1"/>
          </p:cNvSpPr>
          <p:nvPr/>
        </p:nvSpPr>
        <p:spPr bwMode="auto">
          <a:xfrm>
            <a:off x="2185988" y="3535363"/>
            <a:ext cx="7950200" cy="3175"/>
          </a:xfrm>
          <a:prstGeom prst="line">
            <a:avLst/>
          </a:prstGeom>
          <a:noFill/>
          <a:ln w="889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3303" name="Rectangle 55"/>
          <p:cNvSpPr>
            <a:spLocks/>
          </p:cNvSpPr>
          <p:nvPr/>
        </p:nvSpPr>
        <p:spPr bwMode="auto">
          <a:xfrm>
            <a:off x="6999288" y="6878638"/>
            <a:ext cx="482600" cy="27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1800" b="1">
                <a:solidFill>
                  <a:schemeClr val="tx1"/>
                </a:solidFill>
                <a:latin typeface="Helvetica" charset="0"/>
                <a:ea typeface="ＭＳ Ｐゴシック" charset="0"/>
                <a:cs typeface="Helvetica" charset="0"/>
                <a:sym typeface="Helvetica" charset="0"/>
              </a:rPr>
              <a:t>LAN</a:t>
            </a:r>
          </a:p>
        </p:txBody>
      </p:sp>
      <p:sp>
        <p:nvSpPr>
          <p:cNvPr id="53304" name="Line 56"/>
          <p:cNvSpPr>
            <a:spLocks noChangeShapeType="1"/>
          </p:cNvSpPr>
          <p:nvPr/>
        </p:nvSpPr>
        <p:spPr bwMode="auto">
          <a:xfrm>
            <a:off x="5151438" y="7253288"/>
            <a:ext cx="2886075" cy="1587"/>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3305" name="Line 57"/>
          <p:cNvSpPr>
            <a:spLocks noChangeShapeType="1"/>
          </p:cNvSpPr>
          <p:nvPr/>
        </p:nvSpPr>
        <p:spPr bwMode="auto">
          <a:xfrm>
            <a:off x="6642100" y="6453188"/>
            <a:ext cx="17463" cy="1433512"/>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3306" name="Oval 58"/>
          <p:cNvSpPr>
            <a:spLocks/>
          </p:cNvSpPr>
          <p:nvPr/>
        </p:nvSpPr>
        <p:spPr bwMode="auto">
          <a:xfrm>
            <a:off x="6530975" y="7161213"/>
            <a:ext cx="204788" cy="204787"/>
          </a:xfrm>
          <a:prstGeom prst="ellipse">
            <a:avLst/>
          </a:prstGeom>
          <a:solidFill>
            <a:srgbClr val="000000"/>
          </a:solidFill>
          <a:ln w="25400">
            <a:solidFill>
              <a:schemeClr val="tx1"/>
            </a:solidFill>
            <a:prstDash val="solid"/>
            <a:round/>
            <a:headEnd type="none" w="med" len="med"/>
            <a:tailEnd type="none" w="med" len="med"/>
          </a:ln>
        </p:spPr>
        <p:txBody>
          <a:bodyPr lIns="0" tIns="0" rIns="0" bIns="0"/>
          <a:lstStyle/>
          <a:p>
            <a:endParaRPr lang="en-GB"/>
          </a:p>
        </p:txBody>
      </p:sp>
      <p:sp>
        <p:nvSpPr>
          <p:cNvPr id="53307" name="Oval 59"/>
          <p:cNvSpPr>
            <a:spLocks/>
          </p:cNvSpPr>
          <p:nvPr/>
        </p:nvSpPr>
        <p:spPr bwMode="auto">
          <a:xfrm>
            <a:off x="5059363" y="7137400"/>
            <a:ext cx="204787" cy="204788"/>
          </a:xfrm>
          <a:prstGeom prst="ellipse">
            <a:avLst/>
          </a:prstGeom>
          <a:solidFill>
            <a:srgbClr val="000000"/>
          </a:solidFill>
          <a:ln w="25400">
            <a:solidFill>
              <a:schemeClr val="tx1"/>
            </a:solidFill>
            <a:prstDash val="solid"/>
            <a:round/>
            <a:headEnd type="none" w="med" len="med"/>
            <a:tailEnd type="none" w="med" len="med"/>
          </a:ln>
        </p:spPr>
        <p:txBody>
          <a:bodyPr lIns="0" tIns="0" rIns="0" bIns="0"/>
          <a:lstStyle/>
          <a:p>
            <a:endParaRPr lang="en-GB"/>
          </a:p>
        </p:txBody>
      </p:sp>
      <p:sp>
        <p:nvSpPr>
          <p:cNvPr id="53308" name="Oval 60"/>
          <p:cNvSpPr>
            <a:spLocks/>
          </p:cNvSpPr>
          <p:nvPr/>
        </p:nvSpPr>
        <p:spPr bwMode="auto">
          <a:xfrm>
            <a:off x="6548438" y="6396038"/>
            <a:ext cx="204787" cy="204787"/>
          </a:xfrm>
          <a:prstGeom prst="ellipse">
            <a:avLst/>
          </a:prstGeom>
          <a:solidFill>
            <a:srgbClr val="000000"/>
          </a:solidFill>
          <a:ln w="25400">
            <a:solidFill>
              <a:schemeClr val="tx1"/>
            </a:solidFill>
            <a:prstDash val="solid"/>
            <a:round/>
            <a:headEnd type="none" w="med" len="med"/>
            <a:tailEnd type="none" w="med" len="med"/>
          </a:ln>
        </p:spPr>
        <p:txBody>
          <a:bodyPr lIns="0" tIns="0" rIns="0" bIns="0"/>
          <a:lstStyle/>
          <a:p>
            <a:endParaRPr lang="en-GB"/>
          </a:p>
        </p:txBody>
      </p:sp>
      <p:sp>
        <p:nvSpPr>
          <p:cNvPr id="53309" name="Oval 61"/>
          <p:cNvSpPr>
            <a:spLocks/>
          </p:cNvSpPr>
          <p:nvPr/>
        </p:nvSpPr>
        <p:spPr bwMode="auto">
          <a:xfrm>
            <a:off x="6548438" y="7775575"/>
            <a:ext cx="204787" cy="204788"/>
          </a:xfrm>
          <a:prstGeom prst="ellipse">
            <a:avLst/>
          </a:prstGeom>
          <a:solidFill>
            <a:srgbClr val="000000"/>
          </a:solidFill>
          <a:ln w="25400">
            <a:solidFill>
              <a:schemeClr val="tx1"/>
            </a:solidFill>
            <a:prstDash val="solid"/>
            <a:round/>
            <a:headEnd type="none" w="med" len="med"/>
            <a:tailEnd type="none" w="med" len="med"/>
          </a:ln>
        </p:spPr>
        <p:txBody>
          <a:bodyPr lIns="0" tIns="0" rIns="0" bIns="0"/>
          <a:lstStyle/>
          <a:p>
            <a:endParaRPr lang="en-GB"/>
          </a:p>
        </p:txBody>
      </p:sp>
      <p:sp>
        <p:nvSpPr>
          <p:cNvPr id="53310" name="Oval 62"/>
          <p:cNvSpPr>
            <a:spLocks/>
          </p:cNvSpPr>
          <p:nvPr/>
        </p:nvSpPr>
        <p:spPr bwMode="auto">
          <a:xfrm>
            <a:off x="7851775" y="7137400"/>
            <a:ext cx="204788" cy="204788"/>
          </a:xfrm>
          <a:prstGeom prst="ellipse">
            <a:avLst/>
          </a:prstGeom>
          <a:solidFill>
            <a:srgbClr val="000000"/>
          </a:solidFill>
          <a:ln w="25400">
            <a:solidFill>
              <a:schemeClr val="tx1"/>
            </a:solidFill>
            <a:prstDash val="solid"/>
            <a:round/>
            <a:headEnd type="none" w="med" len="med"/>
            <a:tailEnd type="none" w="med" len="med"/>
          </a:ln>
        </p:spPr>
        <p:txBody>
          <a:bodyPr lIns="0" tIns="0" rIns="0" bIns="0"/>
          <a:lstStyle/>
          <a:p>
            <a:endParaRPr lang="en-GB"/>
          </a:p>
        </p:txBody>
      </p:sp>
    </p:spTree>
  </p:cSld>
  <p:clrMapOvr>
    <a:masterClrMapping/>
  </p:clrMapOvr>
  <p:transition advTm="62918"/>
</p:sld>
</file>

<file path=ppt/slides/slide3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54273" name="Rectangle 1"/>
          <p:cNvSpPr>
            <a:spLocks noGrp="1" noChangeArrowheads="1"/>
          </p:cNvSpPr>
          <p:nvPr>
            <p:ph type="title"/>
          </p:nvPr>
        </p:nvSpPr>
        <p:spPr>
          <a:xfrm>
            <a:off x="4395788" y="0"/>
            <a:ext cx="7778750" cy="1717675"/>
          </a:xfrm>
          <a:ln/>
        </p:spPr>
        <p:txBody>
          <a:bodyPr/>
          <a:lstStyle/>
          <a:p>
            <a:pPr>
              <a:lnSpc>
                <a:spcPct val="84000"/>
              </a:lnSpc>
              <a:tabLst>
                <a:tab pos="939800" algn="l"/>
                <a:tab pos="1866900" algn="l"/>
                <a:tab pos="2806700" algn="l"/>
                <a:tab pos="3733800" algn="l"/>
                <a:tab pos="4673600" algn="l"/>
                <a:tab pos="5600700" algn="l"/>
                <a:tab pos="6540500" algn="l"/>
                <a:tab pos="7467600" algn="l"/>
                <a:tab pos="8356600" algn="l"/>
              </a:tabLst>
            </a:pPr>
            <a:r>
              <a:rPr lang="en-US"/>
              <a:t>OSPF details (3)</a:t>
            </a:r>
          </a:p>
        </p:txBody>
      </p:sp>
      <p:sp>
        <p:nvSpPr>
          <p:cNvPr id="54274" name="Rectangle 2"/>
          <p:cNvSpPr>
            <a:spLocks noGrp="1" noChangeArrowheads="1"/>
          </p:cNvSpPr>
          <p:nvPr>
            <p:ph type="body" idx="1"/>
          </p:nvPr>
        </p:nvSpPr>
        <p:spPr>
          <a:xfrm>
            <a:off x="914400" y="1820863"/>
            <a:ext cx="11569700" cy="7932737"/>
          </a:xfrm>
          <a:ln/>
        </p:spPr>
        <p:txBody>
          <a:bodyPr/>
          <a:lstStyle/>
          <a:p>
            <a:pPr marL="930275" lvl="1">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Lst>
            </a:pPr>
            <a:r>
              <a:rPr lang="en-US"/>
              <a:t>Divide network in</a:t>
            </a:r>
            <a:r>
              <a:rPr lang="en-US">
                <a:solidFill>
                  <a:srgbClr val="FF0000"/>
                </a:solidFill>
              </a:rPr>
              <a:t> areas</a:t>
            </a:r>
          </a:p>
          <a:p>
            <a:pPr marL="930275" lvl="1">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Lst>
            </a:pPr>
            <a:r>
              <a:rPr lang="en-US"/>
              <a:t>Backbone area : network backbone</a:t>
            </a:r>
          </a:p>
          <a:p>
            <a:pPr marL="1219200" lvl="2">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Lst>
            </a:pPr>
            <a:r>
              <a:rPr lang="en-US"/>
              <a:t>all routers connected to two or more areas belong to the backbone area</a:t>
            </a:r>
          </a:p>
          <a:p>
            <a:pPr marL="930275" lvl="1">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Lst>
            </a:pPr>
            <a:r>
              <a:rPr lang="en-US"/>
              <a:t>All non-backbone areas must be attached to the backbone area</a:t>
            </a:r>
          </a:p>
          <a:p>
            <a:pPr marL="1219200" lvl="2">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Lst>
            </a:pPr>
            <a:r>
              <a:rPr lang="en-US"/>
              <a:t>at least one router inside each area must be attached to the backbone</a:t>
            </a:r>
            <a:br>
              <a:rPr lang="en-US"/>
            </a:br>
            <a:endParaRPr lang="en-US"/>
          </a:p>
          <a:p>
            <a:pPr marL="642938">
              <a:lnSpc>
                <a:spcPct val="84000"/>
              </a:lnSpc>
              <a:tabLst>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Lst>
            </a:pPr>
            <a:r>
              <a:rPr lang="en-US">
                <a:solidFill>
                  <a:srgbClr val="FF0000"/>
                </a:solidFill>
              </a:rPr>
              <a:t>OSPF routing must allow any router to send packets to any other router</a:t>
            </a:r>
          </a:p>
        </p:txBody>
      </p:sp>
    </p:spTree>
    <p:custDataLst>
      <p:tags r:id="rId1"/>
    </p:custDataLst>
  </p:cSld>
  <p:clrMapOvr>
    <a:masterClrMapping/>
  </p:clrMapOvr>
  <p:transition advTm="4528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27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5427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5427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5427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54274">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427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a:extLst>
              <a:ext uri="{FF2B5EF4-FFF2-40B4-BE49-F238E27FC236}">
                <a16:creationId xmlns:a16="http://schemas.microsoft.com/office/drawing/2014/main" id="{D1B35DF4-DF87-42E2-9C4D-1A63471493A9}"/>
              </a:ext>
            </a:extLst>
          </p:cNvPr>
          <p:cNvSpPr>
            <a:spLocks noGrp="1" noChangeArrowheads="1"/>
          </p:cNvSpPr>
          <p:nvPr>
            <p:ph type="title"/>
          </p:nvPr>
        </p:nvSpPr>
        <p:spPr>
          <a:xfrm>
            <a:off x="2334195" y="375138"/>
            <a:ext cx="9839049" cy="1586003"/>
          </a:xfrm>
        </p:spPr>
        <p:txBody>
          <a:bodyPr/>
          <a:lstStyle/>
          <a:p>
            <a:pPr>
              <a:tabLst>
                <a:tab pos="908795" algn="l"/>
                <a:tab pos="1805309" algn="l"/>
                <a:tab pos="2714102" algn="l"/>
                <a:tab pos="3610616" algn="l"/>
                <a:tab pos="4519411" algn="l"/>
                <a:tab pos="5415925" algn="l"/>
                <a:tab pos="6324719" algn="l"/>
                <a:tab pos="7221232" algn="l"/>
                <a:tab pos="8080904" algn="l"/>
              </a:tabLst>
              <a:defRPr/>
            </a:pPr>
            <a:r>
              <a:rPr lang="en-US">
                <a:sym typeface="Gill Sans" charset="0"/>
              </a:rPr>
              <a:t>Reception of DV</a:t>
            </a:r>
          </a:p>
        </p:txBody>
      </p:sp>
      <p:sp>
        <p:nvSpPr>
          <p:cNvPr id="29698" name="Rectangle 2">
            <a:extLst>
              <a:ext uri="{FF2B5EF4-FFF2-40B4-BE49-F238E27FC236}">
                <a16:creationId xmlns:a16="http://schemas.microsoft.com/office/drawing/2014/main" id="{FBC7831A-88F4-4A54-8CDC-B7DF1857F7C0}"/>
              </a:ext>
            </a:extLst>
          </p:cNvPr>
          <p:cNvSpPr>
            <a:spLocks/>
          </p:cNvSpPr>
          <p:nvPr/>
        </p:nvSpPr>
        <p:spPr bwMode="auto">
          <a:xfrm>
            <a:off x="1454704" y="2969613"/>
            <a:ext cx="9419245" cy="5512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tabLst>
                <a:tab pos="692150" algn="l"/>
                <a:tab pos="1374775" algn="l"/>
                <a:tab pos="2066925" algn="l"/>
                <a:tab pos="2749550" algn="l"/>
                <a:tab pos="3441700" algn="l"/>
                <a:tab pos="4124325" algn="l"/>
                <a:tab pos="4816475" algn="l"/>
                <a:tab pos="5499100" algn="l"/>
                <a:tab pos="6192838" algn="l"/>
                <a:tab pos="6875463" algn="l"/>
                <a:tab pos="7567613" algn="l"/>
                <a:tab pos="8202613"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692150" algn="l"/>
                <a:tab pos="1374775" algn="l"/>
                <a:tab pos="2066925" algn="l"/>
                <a:tab pos="2749550" algn="l"/>
                <a:tab pos="3441700" algn="l"/>
                <a:tab pos="4124325" algn="l"/>
                <a:tab pos="4816475" algn="l"/>
                <a:tab pos="5499100" algn="l"/>
                <a:tab pos="6192838" algn="l"/>
                <a:tab pos="6875463" algn="l"/>
                <a:tab pos="7567613" algn="l"/>
                <a:tab pos="8202613"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692150" algn="l"/>
                <a:tab pos="1374775" algn="l"/>
                <a:tab pos="2066925" algn="l"/>
                <a:tab pos="2749550" algn="l"/>
                <a:tab pos="3441700" algn="l"/>
                <a:tab pos="4124325" algn="l"/>
                <a:tab pos="4816475" algn="l"/>
                <a:tab pos="5499100" algn="l"/>
                <a:tab pos="6192838" algn="l"/>
                <a:tab pos="6875463" algn="l"/>
                <a:tab pos="7567613" algn="l"/>
                <a:tab pos="8202613"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692150" algn="l"/>
                <a:tab pos="1374775" algn="l"/>
                <a:tab pos="2066925" algn="l"/>
                <a:tab pos="2749550" algn="l"/>
                <a:tab pos="3441700" algn="l"/>
                <a:tab pos="4124325" algn="l"/>
                <a:tab pos="4816475" algn="l"/>
                <a:tab pos="5499100" algn="l"/>
                <a:tab pos="6192838" algn="l"/>
                <a:tab pos="6875463" algn="l"/>
                <a:tab pos="7567613" algn="l"/>
                <a:tab pos="8202613"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692150" algn="l"/>
                <a:tab pos="1374775" algn="l"/>
                <a:tab pos="2066925" algn="l"/>
                <a:tab pos="2749550" algn="l"/>
                <a:tab pos="3441700" algn="l"/>
                <a:tab pos="4124325" algn="l"/>
                <a:tab pos="4816475" algn="l"/>
                <a:tab pos="5499100" algn="l"/>
                <a:tab pos="6192838" algn="l"/>
                <a:tab pos="6875463" algn="l"/>
                <a:tab pos="7567613" algn="l"/>
                <a:tab pos="8202613"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692150" algn="l"/>
                <a:tab pos="1374775" algn="l"/>
                <a:tab pos="2066925" algn="l"/>
                <a:tab pos="2749550" algn="l"/>
                <a:tab pos="3441700" algn="l"/>
                <a:tab pos="4124325" algn="l"/>
                <a:tab pos="4816475" algn="l"/>
                <a:tab pos="5499100" algn="l"/>
                <a:tab pos="6192838" algn="l"/>
                <a:tab pos="6875463" algn="l"/>
                <a:tab pos="7567613" algn="l"/>
                <a:tab pos="8202613"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692150" algn="l"/>
                <a:tab pos="1374775" algn="l"/>
                <a:tab pos="2066925" algn="l"/>
                <a:tab pos="2749550" algn="l"/>
                <a:tab pos="3441700" algn="l"/>
                <a:tab pos="4124325" algn="l"/>
                <a:tab pos="4816475" algn="l"/>
                <a:tab pos="5499100" algn="l"/>
                <a:tab pos="6192838" algn="l"/>
                <a:tab pos="6875463" algn="l"/>
                <a:tab pos="7567613" algn="l"/>
                <a:tab pos="8202613"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692150" algn="l"/>
                <a:tab pos="1374775" algn="l"/>
                <a:tab pos="2066925" algn="l"/>
                <a:tab pos="2749550" algn="l"/>
                <a:tab pos="3441700" algn="l"/>
                <a:tab pos="4124325" algn="l"/>
                <a:tab pos="4816475" algn="l"/>
                <a:tab pos="5499100" algn="l"/>
                <a:tab pos="6192838" algn="l"/>
                <a:tab pos="6875463" algn="l"/>
                <a:tab pos="7567613" algn="l"/>
                <a:tab pos="8202613"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692150" algn="l"/>
                <a:tab pos="1374775" algn="l"/>
                <a:tab pos="2066925" algn="l"/>
                <a:tab pos="2749550" algn="l"/>
                <a:tab pos="3441700" algn="l"/>
                <a:tab pos="4124325" algn="l"/>
                <a:tab pos="4816475" algn="l"/>
                <a:tab pos="5499100" algn="l"/>
                <a:tab pos="6192838" algn="l"/>
                <a:tab pos="6875463" algn="l"/>
                <a:tab pos="7567613" algn="l"/>
                <a:tab pos="8202613" algn="l"/>
              </a:tabLst>
              <a:defRPr sz="3100">
                <a:solidFill>
                  <a:srgbClr val="000000"/>
                </a:solidFill>
                <a:latin typeface="Gill Sans" pitchFamily="6" charset="0"/>
                <a:ea typeface="Heiti SC Light" pitchFamily="6" charset="-122"/>
                <a:sym typeface="Gill Sans" pitchFamily="6" charset="0"/>
              </a:defRPr>
            </a:lvl9pPr>
          </a:lstStyle>
          <a:p>
            <a:pPr algn="l" eaLnBrk="1" hangingPunct="1">
              <a:lnSpc>
                <a:spcPct val="84000"/>
              </a:lnSpc>
            </a:pPr>
            <a:r>
              <a:rPr lang="en-US" altLang="fr-FR" sz="2363">
                <a:solidFill>
                  <a:schemeClr val="tx1"/>
                </a:solidFill>
                <a:latin typeface="Courier New" panose="02070309020205020404" pitchFamily="49" charset="0"/>
                <a:ea typeface="ＭＳ Ｐゴシック" panose="020B0600070205080204" pitchFamily="34" charset="-128"/>
                <a:sym typeface="Courier New" panose="02070309020205020404" pitchFamily="49" charset="0"/>
              </a:rPr>
              <a:t>Received(Vector V[],link l)</a:t>
            </a:r>
          </a:p>
          <a:p>
            <a:pPr algn="l" eaLnBrk="1" hangingPunct="1">
              <a:lnSpc>
                <a:spcPct val="84000"/>
              </a:lnSpc>
            </a:pPr>
            <a:r>
              <a:rPr lang="en-US" altLang="fr-FR" sz="2363">
                <a:solidFill>
                  <a:schemeClr val="tx1"/>
                </a:solidFill>
                <a:latin typeface="Courier New" panose="02070309020205020404" pitchFamily="49" charset="0"/>
                <a:ea typeface="ＭＳ Ｐゴシック" panose="020B0600070205080204" pitchFamily="34" charset="-128"/>
                <a:sym typeface="Courier New" panose="02070309020205020404" pitchFamily="49" charset="0"/>
              </a:rPr>
              <a:t>{ /* received vector from link l */</a:t>
            </a:r>
          </a:p>
          <a:p>
            <a:pPr algn="l" eaLnBrk="1" hangingPunct="1">
              <a:lnSpc>
                <a:spcPct val="84000"/>
              </a:lnSpc>
            </a:pPr>
            <a:r>
              <a:rPr lang="en-US" altLang="fr-FR" sz="2363">
                <a:solidFill>
                  <a:schemeClr val="tx1"/>
                </a:solidFill>
                <a:latin typeface="Courier New" panose="02070309020205020404" pitchFamily="49" charset="0"/>
                <a:ea typeface="ＭＳ Ｐゴシック" panose="020B0600070205080204" pitchFamily="34" charset="-128"/>
                <a:sym typeface="Courier New" panose="02070309020205020404" pitchFamily="49" charset="0"/>
              </a:rPr>
              <a:t>for each destination=d in V[]</a:t>
            </a:r>
          </a:p>
          <a:p>
            <a:pPr algn="l" eaLnBrk="1" hangingPunct="1">
              <a:lnSpc>
                <a:spcPct val="84000"/>
              </a:lnSpc>
            </a:pPr>
            <a:r>
              <a:rPr lang="en-US" altLang="fr-FR" sz="2363">
                <a:solidFill>
                  <a:schemeClr val="tx1"/>
                </a:solidFill>
                <a:latin typeface="Courier New" panose="02070309020205020404" pitchFamily="49" charset="0"/>
                <a:ea typeface="ＭＳ Ｐゴシック" panose="020B0600070205080204" pitchFamily="34" charset="-128"/>
                <a:sym typeface="Courier New" panose="02070309020205020404" pitchFamily="49" charset="0"/>
              </a:rPr>
              <a:t>{</a:t>
            </a:r>
          </a:p>
          <a:p>
            <a:pPr algn="l" eaLnBrk="1" hangingPunct="1">
              <a:lnSpc>
                <a:spcPct val="84000"/>
              </a:lnSpc>
            </a:pPr>
            <a:r>
              <a:rPr lang="en-US" altLang="fr-FR" sz="2363">
                <a:solidFill>
                  <a:schemeClr val="tx1"/>
                </a:solidFill>
                <a:latin typeface="Courier New" panose="02070309020205020404" pitchFamily="49" charset="0"/>
                <a:ea typeface="ＭＳ Ｐゴシック" panose="020B0600070205080204" pitchFamily="34" charset="-128"/>
                <a:sym typeface="Courier New" panose="02070309020205020404" pitchFamily="49" charset="0"/>
              </a:rPr>
              <a:t>  if (d isin R[])</a:t>
            </a:r>
          </a:p>
          <a:p>
            <a:pPr algn="l" eaLnBrk="1" hangingPunct="1">
              <a:lnSpc>
                <a:spcPct val="84000"/>
              </a:lnSpc>
            </a:pPr>
            <a:r>
              <a:rPr lang="en-US" altLang="fr-FR" sz="2363">
                <a:solidFill>
                  <a:schemeClr val="tx1"/>
                </a:solidFill>
                <a:latin typeface="Courier New" panose="02070309020205020404" pitchFamily="49" charset="0"/>
                <a:ea typeface="ＭＳ Ｐゴシック" panose="020B0600070205080204" pitchFamily="34" charset="-128"/>
                <a:sym typeface="Courier New" panose="02070309020205020404" pitchFamily="49" charset="0"/>
              </a:rPr>
              <a:t>  { if ( ((V[d].cost+l.cost) &lt; R[d].cost) </a:t>
            </a:r>
            <a:r>
              <a:rPr lang="en-US" altLang="fr-FR" sz="2363">
                <a:solidFill>
                  <a:srgbClr val="0000FF"/>
                </a:solidFill>
                <a:latin typeface="Courier New" panose="02070309020205020404" pitchFamily="49" charset="0"/>
                <a:ea typeface="ＭＳ Ｐゴシック" panose="020B0600070205080204" pitchFamily="34" charset="-128"/>
                <a:sym typeface="Courier New" panose="02070309020205020404" pitchFamily="49" charset="0"/>
              </a:rPr>
              <a:t>OR </a:t>
            </a:r>
            <a:br>
              <a:rPr lang="en-US" altLang="fr-FR" sz="2363">
                <a:solidFill>
                  <a:srgbClr val="0000FF"/>
                </a:solidFill>
                <a:latin typeface="Courier New" panose="02070309020205020404" pitchFamily="49" charset="0"/>
                <a:ea typeface="ＭＳ Ｐゴシック" panose="020B0600070205080204" pitchFamily="34" charset="-128"/>
                <a:sym typeface="Courier New" panose="02070309020205020404" pitchFamily="49" charset="0"/>
              </a:rPr>
            </a:br>
            <a:r>
              <a:rPr lang="en-US" altLang="fr-FR" sz="2363">
                <a:solidFill>
                  <a:srgbClr val="0000FF"/>
                </a:solidFill>
                <a:latin typeface="Courier New" panose="02070309020205020404" pitchFamily="49" charset="0"/>
                <a:ea typeface="ＭＳ Ｐゴシック" panose="020B0600070205080204" pitchFamily="34" charset="-128"/>
                <a:sym typeface="Courier New" panose="02070309020205020404" pitchFamily="49" charset="0"/>
              </a:rPr>
              <a:t>       ( R[d].link == l) ) </a:t>
            </a:r>
          </a:p>
          <a:p>
            <a:pPr algn="l" eaLnBrk="1" hangingPunct="1">
              <a:lnSpc>
                <a:spcPct val="84000"/>
              </a:lnSpc>
            </a:pPr>
            <a:r>
              <a:rPr lang="en-US" altLang="fr-FR" sz="2363">
                <a:solidFill>
                  <a:schemeClr val="tx1"/>
                </a:solidFill>
                <a:latin typeface="Courier New" panose="02070309020205020404" pitchFamily="49" charset="0"/>
                <a:ea typeface="ＭＳ Ｐゴシック" panose="020B0600070205080204" pitchFamily="34" charset="-128"/>
                <a:sym typeface="Courier New" panose="02070309020205020404" pitchFamily="49" charset="0"/>
              </a:rPr>
              <a:t>     { /* better route or change to current route */</a:t>
            </a:r>
          </a:p>
          <a:p>
            <a:pPr algn="l" eaLnBrk="1" hangingPunct="1">
              <a:lnSpc>
                <a:spcPct val="84000"/>
              </a:lnSpc>
            </a:pPr>
            <a:r>
              <a:rPr lang="en-US" altLang="fr-FR" sz="2363">
                <a:solidFill>
                  <a:schemeClr val="tx1"/>
                </a:solidFill>
                <a:latin typeface="Courier New" panose="02070309020205020404" pitchFamily="49" charset="0"/>
                <a:ea typeface="ＭＳ Ｐゴシック" panose="020B0600070205080204" pitchFamily="34" charset="-128"/>
                <a:sym typeface="Courier New" panose="02070309020205020404" pitchFamily="49" charset="0"/>
              </a:rPr>
              <a:t>       R[d].cost=V[d].cost+l.cost;</a:t>
            </a:r>
          </a:p>
          <a:p>
            <a:pPr algn="l" eaLnBrk="1" hangingPunct="1">
              <a:lnSpc>
                <a:spcPct val="84000"/>
              </a:lnSpc>
            </a:pPr>
            <a:r>
              <a:rPr lang="en-US" altLang="fr-FR" sz="2363">
                <a:solidFill>
                  <a:schemeClr val="tx1"/>
                </a:solidFill>
                <a:latin typeface="Courier New" panose="02070309020205020404" pitchFamily="49" charset="0"/>
                <a:ea typeface="ＭＳ Ｐゴシック" panose="020B0600070205080204" pitchFamily="34" charset="-128"/>
                <a:sym typeface="Courier New" panose="02070309020205020404" pitchFamily="49" charset="0"/>
              </a:rPr>
              <a:t>       R[d].link=l;</a:t>
            </a:r>
          </a:p>
          <a:p>
            <a:pPr algn="l" eaLnBrk="1" hangingPunct="1">
              <a:lnSpc>
                <a:spcPct val="84000"/>
              </a:lnSpc>
            </a:pPr>
            <a:r>
              <a:rPr lang="en-US" altLang="fr-FR" sz="2363">
                <a:solidFill>
                  <a:schemeClr val="tx1"/>
                </a:solidFill>
                <a:latin typeface="Courier New" panose="02070309020205020404" pitchFamily="49" charset="0"/>
                <a:ea typeface="ＭＳ Ｐゴシック" panose="020B0600070205080204" pitchFamily="34" charset="-128"/>
                <a:sym typeface="Courier New" panose="02070309020205020404" pitchFamily="49" charset="0"/>
              </a:rPr>
              <a:t>     }</a:t>
            </a:r>
          </a:p>
          <a:p>
            <a:pPr algn="l" eaLnBrk="1" hangingPunct="1">
              <a:lnSpc>
                <a:spcPct val="84000"/>
              </a:lnSpc>
            </a:pPr>
            <a:r>
              <a:rPr lang="en-US" altLang="fr-FR" sz="2363">
                <a:solidFill>
                  <a:schemeClr val="tx1"/>
                </a:solidFill>
                <a:latin typeface="Courier New" panose="02070309020205020404" pitchFamily="49" charset="0"/>
                <a:ea typeface="ＭＳ Ｐゴシック" panose="020B0600070205080204" pitchFamily="34" charset="-128"/>
                <a:sym typeface="Courier New" panose="02070309020205020404" pitchFamily="49" charset="0"/>
              </a:rPr>
              <a:t>   }</a:t>
            </a:r>
          </a:p>
          <a:p>
            <a:pPr algn="l" eaLnBrk="1" hangingPunct="1">
              <a:lnSpc>
                <a:spcPct val="84000"/>
              </a:lnSpc>
            </a:pPr>
            <a:r>
              <a:rPr lang="en-US" altLang="fr-FR" sz="2363">
                <a:solidFill>
                  <a:schemeClr val="tx1"/>
                </a:solidFill>
                <a:latin typeface="Courier New" panose="02070309020205020404" pitchFamily="49" charset="0"/>
                <a:ea typeface="ＭＳ Ｐゴシック" panose="020B0600070205080204" pitchFamily="34" charset="-128"/>
                <a:sym typeface="Courier New" panose="02070309020205020404" pitchFamily="49" charset="0"/>
              </a:rPr>
              <a:t>   else</a:t>
            </a:r>
          </a:p>
          <a:p>
            <a:pPr algn="l" eaLnBrk="1" hangingPunct="1">
              <a:lnSpc>
                <a:spcPct val="84000"/>
              </a:lnSpc>
            </a:pPr>
            <a:r>
              <a:rPr lang="en-US" altLang="fr-FR" sz="2363">
                <a:solidFill>
                  <a:schemeClr val="tx1"/>
                </a:solidFill>
                <a:latin typeface="Courier New" panose="02070309020205020404" pitchFamily="49" charset="0"/>
                <a:ea typeface="ＭＳ Ｐゴシック" panose="020B0600070205080204" pitchFamily="34" charset="-128"/>
                <a:sym typeface="Courier New" panose="02070309020205020404" pitchFamily="49" charset="0"/>
              </a:rPr>
              <a:t>   { /* new route */</a:t>
            </a:r>
          </a:p>
          <a:p>
            <a:pPr algn="l" eaLnBrk="1" hangingPunct="1">
              <a:lnSpc>
                <a:spcPct val="84000"/>
              </a:lnSpc>
            </a:pPr>
            <a:r>
              <a:rPr lang="en-US" altLang="fr-FR" sz="2363">
                <a:solidFill>
                  <a:schemeClr val="tx1"/>
                </a:solidFill>
                <a:latin typeface="Courier New" panose="02070309020205020404" pitchFamily="49" charset="0"/>
                <a:ea typeface="ＭＳ Ｐゴシック" panose="020B0600070205080204" pitchFamily="34" charset="-128"/>
                <a:sym typeface="Courier New" panose="02070309020205020404" pitchFamily="49" charset="0"/>
              </a:rPr>
              <a:t>     R[d].cost=V[d].cost+l.cost;</a:t>
            </a:r>
          </a:p>
          <a:p>
            <a:pPr algn="l" eaLnBrk="1" hangingPunct="1">
              <a:lnSpc>
                <a:spcPct val="84000"/>
              </a:lnSpc>
            </a:pPr>
            <a:r>
              <a:rPr lang="en-US" altLang="fr-FR" sz="2363">
                <a:solidFill>
                  <a:schemeClr val="tx1"/>
                </a:solidFill>
                <a:latin typeface="Courier New" panose="02070309020205020404" pitchFamily="49" charset="0"/>
                <a:ea typeface="ＭＳ Ｐゴシック" panose="020B0600070205080204" pitchFamily="34" charset="-128"/>
                <a:sym typeface="Courier New" panose="02070309020205020404" pitchFamily="49" charset="0"/>
              </a:rPr>
              <a:t>     R[d].link=l;</a:t>
            </a:r>
          </a:p>
          <a:p>
            <a:pPr algn="l" eaLnBrk="1" hangingPunct="1">
              <a:lnSpc>
                <a:spcPct val="84000"/>
              </a:lnSpc>
            </a:pPr>
            <a:r>
              <a:rPr lang="en-US" altLang="fr-FR" sz="2363">
                <a:solidFill>
                  <a:schemeClr val="tx1"/>
                </a:solidFill>
                <a:latin typeface="Courier New" panose="02070309020205020404" pitchFamily="49" charset="0"/>
                <a:ea typeface="ＭＳ Ｐゴシック" panose="020B0600070205080204" pitchFamily="34" charset="-128"/>
                <a:sym typeface="Courier New" panose="02070309020205020404" pitchFamily="49" charset="0"/>
              </a:rPr>
              <a:t>   }</a:t>
            </a:r>
          </a:p>
          <a:p>
            <a:pPr algn="l" eaLnBrk="1" hangingPunct="1">
              <a:lnSpc>
                <a:spcPct val="84000"/>
              </a:lnSpc>
            </a:pPr>
            <a:r>
              <a:rPr lang="en-US" altLang="fr-FR" sz="2363">
                <a:solidFill>
                  <a:schemeClr val="tx1"/>
                </a:solidFill>
                <a:latin typeface="Courier New" panose="02070309020205020404" pitchFamily="49" charset="0"/>
                <a:ea typeface="ＭＳ Ｐゴシック" panose="020B0600070205080204" pitchFamily="34" charset="-128"/>
                <a:sym typeface="Courier New" panose="02070309020205020404" pitchFamily="49" charset="0"/>
              </a:rPr>
              <a:t>}</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7" name="AutoShape 1"/>
          <p:cNvSpPr>
            <a:spLocks/>
          </p:cNvSpPr>
          <p:nvPr/>
        </p:nvSpPr>
        <p:spPr bwMode="auto">
          <a:xfrm>
            <a:off x="3670300" y="1935163"/>
            <a:ext cx="9193213" cy="2905125"/>
          </a:xfrm>
          <a:custGeom>
            <a:avLst/>
            <a:gdLst/>
            <a:ahLst/>
            <a:cxnLst/>
            <a:rect l="0" t="0" r="r" b="b"/>
            <a:pathLst>
              <a:path w="21501" h="21566">
                <a:moveTo>
                  <a:pt x="30" y="0"/>
                </a:moveTo>
                <a:cubicBezTo>
                  <a:pt x="-103" y="2038"/>
                  <a:pt x="200" y="3910"/>
                  <a:pt x="203" y="5945"/>
                </a:cubicBezTo>
                <a:cubicBezTo>
                  <a:pt x="207" y="8138"/>
                  <a:pt x="424" y="10303"/>
                  <a:pt x="726" y="12303"/>
                </a:cubicBezTo>
                <a:cubicBezTo>
                  <a:pt x="981" y="13993"/>
                  <a:pt x="1267" y="15686"/>
                  <a:pt x="1684" y="17003"/>
                </a:cubicBezTo>
                <a:cubicBezTo>
                  <a:pt x="2056" y="18179"/>
                  <a:pt x="2524" y="20593"/>
                  <a:pt x="3034" y="19769"/>
                </a:cubicBezTo>
                <a:cubicBezTo>
                  <a:pt x="3765" y="18590"/>
                  <a:pt x="3766" y="20686"/>
                  <a:pt x="4341" y="20738"/>
                </a:cubicBezTo>
                <a:cubicBezTo>
                  <a:pt x="4800" y="20779"/>
                  <a:pt x="5230" y="21548"/>
                  <a:pt x="5690" y="21566"/>
                </a:cubicBezTo>
                <a:cubicBezTo>
                  <a:pt x="6140" y="21583"/>
                  <a:pt x="6592" y="21059"/>
                  <a:pt x="7040" y="21290"/>
                </a:cubicBezTo>
                <a:cubicBezTo>
                  <a:pt x="7544" y="21548"/>
                  <a:pt x="8059" y="21600"/>
                  <a:pt x="8564" y="21290"/>
                </a:cubicBezTo>
                <a:cubicBezTo>
                  <a:pt x="9024" y="21007"/>
                  <a:pt x="9451" y="20341"/>
                  <a:pt x="9914" y="20183"/>
                </a:cubicBezTo>
                <a:cubicBezTo>
                  <a:pt x="10482" y="19990"/>
                  <a:pt x="10923" y="18845"/>
                  <a:pt x="11525" y="18938"/>
                </a:cubicBezTo>
                <a:cubicBezTo>
                  <a:pt x="11996" y="19010"/>
                  <a:pt x="12407" y="18107"/>
                  <a:pt x="12832" y="17559"/>
                </a:cubicBezTo>
                <a:cubicBezTo>
                  <a:pt x="13352" y="16886"/>
                  <a:pt x="13910" y="16521"/>
                  <a:pt x="14399" y="15621"/>
                </a:cubicBezTo>
                <a:cubicBezTo>
                  <a:pt x="14840" y="14810"/>
                  <a:pt x="15340" y="14403"/>
                  <a:pt x="15793" y="13686"/>
                </a:cubicBezTo>
                <a:cubicBezTo>
                  <a:pt x="16208" y="13028"/>
                  <a:pt x="16674" y="13052"/>
                  <a:pt x="17100" y="12579"/>
                </a:cubicBezTo>
                <a:cubicBezTo>
                  <a:pt x="17756" y="11848"/>
                  <a:pt x="18259" y="10190"/>
                  <a:pt x="18841" y="8986"/>
                </a:cubicBezTo>
                <a:cubicBezTo>
                  <a:pt x="19398" y="7834"/>
                  <a:pt x="19648" y="5941"/>
                  <a:pt x="20191" y="4838"/>
                </a:cubicBezTo>
                <a:lnTo>
                  <a:pt x="20844" y="2766"/>
                </a:lnTo>
                <a:lnTo>
                  <a:pt x="21367" y="1107"/>
                </a:lnTo>
                <a:lnTo>
                  <a:pt x="21497" y="693"/>
                </a:lnTo>
              </a:path>
            </a:pathLst>
          </a:custGeom>
          <a:noFill/>
          <a:ln w="12700">
            <a:solidFill>
              <a:schemeClr val="tx1"/>
            </a:solidFill>
            <a:prstDash val="sysDashDotDot"/>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55298" name="Oval 2"/>
          <p:cNvSpPr>
            <a:spLocks/>
          </p:cNvSpPr>
          <p:nvPr/>
        </p:nvSpPr>
        <p:spPr bwMode="auto">
          <a:xfrm>
            <a:off x="3890963" y="5510213"/>
            <a:ext cx="6608762" cy="3724275"/>
          </a:xfrm>
          <a:prstGeom prst="ellipse">
            <a:avLst/>
          </a:prstGeom>
          <a:noFill/>
          <a:ln w="12700">
            <a:solidFill>
              <a:schemeClr val="tx1"/>
            </a:solidFill>
            <a:prstDash val="sysDashDotDot"/>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55299" name="Rectangle 3"/>
          <p:cNvSpPr>
            <a:spLocks noGrp="1" noChangeArrowheads="1"/>
          </p:cNvSpPr>
          <p:nvPr>
            <p:ph type="title"/>
          </p:nvPr>
        </p:nvSpPr>
        <p:spPr>
          <a:xfrm>
            <a:off x="4395788" y="0"/>
            <a:ext cx="7778750" cy="1717675"/>
          </a:xfrm>
          <a:ln/>
        </p:spPr>
        <p:txBody>
          <a:bodyPr/>
          <a:lstStyle/>
          <a:p>
            <a:pPr>
              <a:lnSpc>
                <a:spcPct val="84000"/>
              </a:lnSpc>
              <a:tabLst>
                <a:tab pos="939800" algn="l"/>
                <a:tab pos="1866900" algn="l"/>
                <a:tab pos="2806700" algn="l"/>
                <a:tab pos="3733800" algn="l"/>
                <a:tab pos="4673600" algn="l"/>
                <a:tab pos="5600700" algn="l"/>
                <a:tab pos="6540500" algn="l"/>
                <a:tab pos="7467600" algn="l"/>
                <a:tab pos="8356600" algn="l"/>
              </a:tabLst>
            </a:pPr>
            <a:r>
              <a:rPr lang="en-US"/>
              <a:t>OSPF details (4)</a:t>
            </a:r>
          </a:p>
        </p:txBody>
      </p:sp>
      <p:sp>
        <p:nvSpPr>
          <p:cNvPr id="55300" name="Rectangle 4"/>
          <p:cNvSpPr>
            <a:spLocks/>
          </p:cNvSpPr>
          <p:nvPr/>
        </p:nvSpPr>
        <p:spPr bwMode="auto">
          <a:xfrm>
            <a:off x="5191125" y="8097838"/>
            <a:ext cx="287338"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gn="l">
              <a:lnSpc>
                <a:spcPct val="93000"/>
              </a:lnSpc>
            </a:pPr>
            <a:r>
              <a:rPr lang="en-US" sz="3000">
                <a:solidFill>
                  <a:schemeClr val="tx1"/>
                </a:solidFill>
                <a:latin typeface="Times New Roman" charset="0"/>
                <a:ea typeface="ＭＳ Ｐゴシック" charset="0"/>
                <a:cs typeface="Times New Roman" charset="0"/>
                <a:sym typeface="Times New Roman" charset="0"/>
              </a:rPr>
              <a:t>D</a:t>
            </a:r>
          </a:p>
        </p:txBody>
      </p:sp>
      <p:sp>
        <p:nvSpPr>
          <p:cNvPr id="55301" name="Rectangle 5"/>
          <p:cNvSpPr>
            <a:spLocks/>
          </p:cNvSpPr>
          <p:nvPr/>
        </p:nvSpPr>
        <p:spPr bwMode="auto">
          <a:xfrm>
            <a:off x="8462963" y="8194675"/>
            <a:ext cx="246062"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gn="l">
              <a:lnSpc>
                <a:spcPct val="93000"/>
              </a:lnSpc>
            </a:pPr>
            <a:r>
              <a:rPr lang="en-US" sz="3000">
                <a:solidFill>
                  <a:schemeClr val="tx1"/>
                </a:solidFill>
                <a:latin typeface="Times New Roman" charset="0"/>
                <a:ea typeface="ＭＳ Ｐゴシック" charset="0"/>
                <a:cs typeface="Times New Roman" charset="0"/>
                <a:sym typeface="Times New Roman" charset="0"/>
              </a:rPr>
              <a:t>E</a:t>
            </a:r>
          </a:p>
        </p:txBody>
      </p:sp>
      <p:sp>
        <p:nvSpPr>
          <p:cNvPr id="55302" name="Line 6"/>
          <p:cNvSpPr>
            <a:spLocks noChangeShapeType="1"/>
          </p:cNvSpPr>
          <p:nvPr/>
        </p:nvSpPr>
        <p:spPr bwMode="auto">
          <a:xfrm>
            <a:off x="5321300" y="6853238"/>
            <a:ext cx="1588" cy="1131887"/>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5303" name="Line 7"/>
          <p:cNvSpPr>
            <a:spLocks noChangeShapeType="1"/>
          </p:cNvSpPr>
          <p:nvPr/>
        </p:nvSpPr>
        <p:spPr bwMode="auto">
          <a:xfrm>
            <a:off x="5588000" y="8251825"/>
            <a:ext cx="2873375" cy="76200"/>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5304" name="Line 8"/>
          <p:cNvSpPr>
            <a:spLocks noChangeShapeType="1"/>
          </p:cNvSpPr>
          <p:nvPr/>
        </p:nvSpPr>
        <p:spPr bwMode="auto">
          <a:xfrm>
            <a:off x="5532438" y="6604000"/>
            <a:ext cx="2895600" cy="1588"/>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5305" name="Line 9"/>
          <p:cNvSpPr>
            <a:spLocks noChangeShapeType="1"/>
          </p:cNvSpPr>
          <p:nvPr/>
        </p:nvSpPr>
        <p:spPr bwMode="auto">
          <a:xfrm>
            <a:off x="8564563" y="6834188"/>
            <a:ext cx="1587" cy="1244600"/>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grpSp>
        <p:nvGrpSpPr>
          <p:cNvPr id="55306" name="Group 10"/>
          <p:cNvGrpSpPr>
            <a:grpSpLocks/>
          </p:cNvGrpSpPr>
          <p:nvPr/>
        </p:nvGrpSpPr>
        <p:grpSpPr bwMode="auto">
          <a:xfrm>
            <a:off x="4886325" y="6267450"/>
            <a:ext cx="1019175" cy="603250"/>
            <a:chOff x="0" y="0"/>
            <a:chExt cx="642" cy="379"/>
          </a:xfrm>
        </p:grpSpPr>
        <p:sp>
          <p:nvSpPr>
            <p:cNvPr id="55307" name="AutoShape 11"/>
            <p:cNvSpPr>
              <a:spLocks/>
            </p:cNvSpPr>
            <p:nvPr/>
          </p:nvSpPr>
          <p:spPr bwMode="auto">
            <a:xfrm>
              <a:off x="0" y="131"/>
              <a:ext cx="434" cy="246"/>
            </a:xfrm>
            <a:prstGeom prst="roundRect">
              <a:avLst>
                <a:gd name="adj" fmla="val 403"/>
              </a:avLst>
            </a:prstGeom>
            <a:solidFill>
              <a:schemeClr val="accent1"/>
            </a:solidFill>
            <a:ln w="25400">
              <a:solidFill>
                <a:schemeClr val="tx1"/>
              </a:solidFill>
              <a:prstDash val="solid"/>
              <a:round/>
              <a:headEnd type="none" w="med" len="med"/>
              <a:tailEnd type="none" w="med" len="med"/>
            </a:ln>
          </p:spPr>
          <p:txBody>
            <a:bodyPr lIns="0" tIns="0" rIns="0" bIns="0"/>
            <a:lstStyle/>
            <a:p>
              <a:endParaRPr lang="en-GB"/>
            </a:p>
          </p:txBody>
        </p:sp>
        <p:sp>
          <p:nvSpPr>
            <p:cNvPr id="55308" name="Line 12"/>
            <p:cNvSpPr>
              <a:spLocks noChangeShapeType="1"/>
            </p:cNvSpPr>
            <p:nvPr/>
          </p:nvSpPr>
          <p:spPr bwMode="auto">
            <a:xfrm rot="10800000" flipH="1">
              <a:off x="0" y="0"/>
              <a:ext cx="207" cy="132"/>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5309" name="Line 13"/>
            <p:cNvSpPr>
              <a:spLocks noChangeShapeType="1"/>
            </p:cNvSpPr>
            <p:nvPr/>
          </p:nvSpPr>
          <p:spPr bwMode="auto">
            <a:xfrm rot="10800000" flipH="1">
              <a:off x="433" y="0"/>
              <a:ext cx="208" cy="132"/>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5310" name="Line 14"/>
            <p:cNvSpPr>
              <a:spLocks noChangeShapeType="1"/>
            </p:cNvSpPr>
            <p:nvPr/>
          </p:nvSpPr>
          <p:spPr bwMode="auto">
            <a:xfrm rot="10800000" flipH="1">
              <a:off x="433" y="246"/>
              <a:ext cx="208" cy="133"/>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5311" name="Line 15"/>
            <p:cNvSpPr>
              <a:spLocks noChangeShapeType="1"/>
            </p:cNvSpPr>
            <p:nvPr/>
          </p:nvSpPr>
          <p:spPr bwMode="auto">
            <a:xfrm>
              <a:off x="207" y="1"/>
              <a:ext cx="435" cy="1"/>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5312" name="Line 16"/>
            <p:cNvSpPr>
              <a:spLocks noChangeShapeType="1"/>
            </p:cNvSpPr>
            <p:nvPr/>
          </p:nvSpPr>
          <p:spPr bwMode="auto">
            <a:xfrm>
              <a:off x="641" y="1"/>
              <a:ext cx="1" cy="24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grpSp>
          <p:nvGrpSpPr>
            <p:cNvPr id="55313" name="Group 17"/>
            <p:cNvGrpSpPr>
              <a:grpSpLocks/>
            </p:cNvGrpSpPr>
            <p:nvPr/>
          </p:nvGrpSpPr>
          <p:grpSpPr bwMode="auto">
            <a:xfrm>
              <a:off x="77" y="135"/>
              <a:ext cx="280" cy="216"/>
              <a:chOff x="0" y="0"/>
              <a:chExt cx="280" cy="216"/>
            </a:xfrm>
          </p:grpSpPr>
          <p:sp>
            <p:nvSpPr>
              <p:cNvPr id="55314" name="Rectangle 18"/>
              <p:cNvSpPr>
                <a:spLocks/>
              </p:cNvSpPr>
              <p:nvPr/>
            </p:nvSpPr>
            <p:spPr bwMode="auto">
              <a:xfrm>
                <a:off x="0" y="0"/>
                <a:ext cx="280" cy="216"/>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55315" name="Rectangle 19"/>
              <p:cNvSpPr>
                <a:spLocks/>
              </p:cNvSpPr>
              <p:nvPr/>
            </p:nvSpPr>
            <p:spPr bwMode="auto">
              <a:xfrm>
                <a:off x="2" y="0"/>
                <a:ext cx="273" cy="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200">
                    <a:solidFill>
                      <a:schemeClr val="tx1"/>
                    </a:solidFill>
                    <a:latin typeface="Helvetica" charset="0"/>
                    <a:ea typeface="ＭＳ Ｐゴシック" charset="0"/>
                    <a:cs typeface="Helvetica" charset="0"/>
                    <a:sym typeface="Helvetica" charset="0"/>
                  </a:rPr>
                  <a:t> R</a:t>
                </a:r>
                <a:r>
                  <a:rPr lang="en-US" sz="2000">
                    <a:solidFill>
                      <a:schemeClr val="tx1"/>
                    </a:solidFill>
                    <a:latin typeface="Helvetica" charset="0"/>
                    <a:ea typeface="ＭＳ Ｐゴシック" charset="0"/>
                    <a:cs typeface="Helvetica" charset="0"/>
                    <a:sym typeface="Helvetica" charset="0"/>
                  </a:rPr>
                  <a:t>7</a:t>
                </a:r>
              </a:p>
            </p:txBody>
          </p:sp>
        </p:grpSp>
      </p:grpSp>
      <p:grpSp>
        <p:nvGrpSpPr>
          <p:cNvPr id="55316" name="Group 20"/>
          <p:cNvGrpSpPr>
            <a:grpSpLocks/>
          </p:cNvGrpSpPr>
          <p:nvPr/>
        </p:nvGrpSpPr>
        <p:grpSpPr bwMode="auto">
          <a:xfrm>
            <a:off x="8062913" y="6315075"/>
            <a:ext cx="1019175" cy="601663"/>
            <a:chOff x="0" y="0"/>
            <a:chExt cx="642" cy="379"/>
          </a:xfrm>
        </p:grpSpPr>
        <p:sp>
          <p:nvSpPr>
            <p:cNvPr id="55317" name="AutoShape 21"/>
            <p:cNvSpPr>
              <a:spLocks/>
            </p:cNvSpPr>
            <p:nvPr/>
          </p:nvSpPr>
          <p:spPr bwMode="auto">
            <a:xfrm>
              <a:off x="0" y="131"/>
              <a:ext cx="434" cy="246"/>
            </a:xfrm>
            <a:prstGeom prst="roundRect">
              <a:avLst>
                <a:gd name="adj" fmla="val 403"/>
              </a:avLst>
            </a:prstGeom>
            <a:solidFill>
              <a:schemeClr val="accent1"/>
            </a:solidFill>
            <a:ln w="25400">
              <a:solidFill>
                <a:schemeClr val="tx1"/>
              </a:solidFill>
              <a:prstDash val="solid"/>
              <a:round/>
              <a:headEnd type="none" w="med" len="med"/>
              <a:tailEnd type="none" w="med" len="med"/>
            </a:ln>
          </p:spPr>
          <p:txBody>
            <a:bodyPr lIns="0" tIns="0" rIns="0" bIns="0"/>
            <a:lstStyle/>
            <a:p>
              <a:endParaRPr lang="en-GB"/>
            </a:p>
          </p:txBody>
        </p:sp>
        <p:sp>
          <p:nvSpPr>
            <p:cNvPr id="55318" name="Line 22"/>
            <p:cNvSpPr>
              <a:spLocks noChangeShapeType="1"/>
            </p:cNvSpPr>
            <p:nvPr/>
          </p:nvSpPr>
          <p:spPr bwMode="auto">
            <a:xfrm rot="10800000" flipH="1">
              <a:off x="0" y="0"/>
              <a:ext cx="207" cy="132"/>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5319" name="Line 23"/>
            <p:cNvSpPr>
              <a:spLocks noChangeShapeType="1"/>
            </p:cNvSpPr>
            <p:nvPr/>
          </p:nvSpPr>
          <p:spPr bwMode="auto">
            <a:xfrm rot="10800000" flipH="1">
              <a:off x="434" y="0"/>
              <a:ext cx="208" cy="132"/>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5320" name="Line 24"/>
            <p:cNvSpPr>
              <a:spLocks noChangeShapeType="1"/>
            </p:cNvSpPr>
            <p:nvPr/>
          </p:nvSpPr>
          <p:spPr bwMode="auto">
            <a:xfrm rot="10800000" flipH="1">
              <a:off x="434" y="246"/>
              <a:ext cx="208" cy="133"/>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5321" name="Line 25"/>
            <p:cNvSpPr>
              <a:spLocks noChangeShapeType="1"/>
            </p:cNvSpPr>
            <p:nvPr/>
          </p:nvSpPr>
          <p:spPr bwMode="auto">
            <a:xfrm>
              <a:off x="207" y="1"/>
              <a:ext cx="435" cy="1"/>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5322" name="Line 26"/>
            <p:cNvSpPr>
              <a:spLocks noChangeShapeType="1"/>
            </p:cNvSpPr>
            <p:nvPr/>
          </p:nvSpPr>
          <p:spPr bwMode="auto">
            <a:xfrm>
              <a:off x="641" y="1"/>
              <a:ext cx="1" cy="24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grpSp>
          <p:nvGrpSpPr>
            <p:cNvPr id="55323" name="Group 27"/>
            <p:cNvGrpSpPr>
              <a:grpSpLocks/>
            </p:cNvGrpSpPr>
            <p:nvPr/>
          </p:nvGrpSpPr>
          <p:grpSpPr bwMode="auto">
            <a:xfrm>
              <a:off x="76" y="135"/>
              <a:ext cx="213" cy="192"/>
              <a:chOff x="0" y="0"/>
              <a:chExt cx="212" cy="192"/>
            </a:xfrm>
          </p:grpSpPr>
          <p:sp>
            <p:nvSpPr>
              <p:cNvPr id="55324" name="Rectangle 28"/>
              <p:cNvSpPr>
                <a:spLocks/>
              </p:cNvSpPr>
              <p:nvPr/>
            </p:nvSpPr>
            <p:spPr bwMode="auto">
              <a:xfrm>
                <a:off x="0" y="0"/>
                <a:ext cx="212" cy="190"/>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55325" name="Rectangle 29"/>
              <p:cNvSpPr>
                <a:spLocks/>
              </p:cNvSpPr>
              <p:nvPr/>
            </p:nvSpPr>
            <p:spPr bwMode="auto">
              <a:xfrm>
                <a:off x="0" y="0"/>
                <a:ext cx="212"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000">
                    <a:solidFill>
                      <a:schemeClr val="tx1"/>
                    </a:solidFill>
                    <a:latin typeface="Helvetica" charset="0"/>
                    <a:ea typeface="ＭＳ Ｐゴシック" charset="0"/>
                    <a:cs typeface="Helvetica" charset="0"/>
                    <a:sym typeface="Helvetica" charset="0"/>
                  </a:rPr>
                  <a:t>R8</a:t>
                </a:r>
              </a:p>
            </p:txBody>
          </p:sp>
        </p:grpSp>
      </p:grpSp>
      <p:grpSp>
        <p:nvGrpSpPr>
          <p:cNvPr id="55326" name="Group 30"/>
          <p:cNvGrpSpPr>
            <a:grpSpLocks/>
          </p:cNvGrpSpPr>
          <p:nvPr/>
        </p:nvGrpSpPr>
        <p:grpSpPr bwMode="auto">
          <a:xfrm>
            <a:off x="4911725" y="7986713"/>
            <a:ext cx="1022350" cy="601662"/>
            <a:chOff x="0" y="0"/>
            <a:chExt cx="643" cy="379"/>
          </a:xfrm>
        </p:grpSpPr>
        <p:sp>
          <p:nvSpPr>
            <p:cNvPr id="55327" name="AutoShape 31"/>
            <p:cNvSpPr>
              <a:spLocks/>
            </p:cNvSpPr>
            <p:nvPr/>
          </p:nvSpPr>
          <p:spPr bwMode="auto">
            <a:xfrm>
              <a:off x="0" y="131"/>
              <a:ext cx="434" cy="246"/>
            </a:xfrm>
            <a:prstGeom prst="roundRect">
              <a:avLst>
                <a:gd name="adj" fmla="val 403"/>
              </a:avLst>
            </a:prstGeom>
            <a:solidFill>
              <a:schemeClr val="accent1"/>
            </a:solidFill>
            <a:ln w="25400">
              <a:solidFill>
                <a:schemeClr val="tx1"/>
              </a:solidFill>
              <a:prstDash val="solid"/>
              <a:round/>
              <a:headEnd type="none" w="med" len="med"/>
              <a:tailEnd type="none" w="med" len="med"/>
            </a:ln>
          </p:spPr>
          <p:txBody>
            <a:bodyPr lIns="0" tIns="0" rIns="0" bIns="0"/>
            <a:lstStyle/>
            <a:p>
              <a:endParaRPr lang="en-GB"/>
            </a:p>
          </p:txBody>
        </p:sp>
        <p:sp>
          <p:nvSpPr>
            <p:cNvPr id="55328" name="Line 32"/>
            <p:cNvSpPr>
              <a:spLocks noChangeShapeType="1"/>
            </p:cNvSpPr>
            <p:nvPr/>
          </p:nvSpPr>
          <p:spPr bwMode="auto">
            <a:xfrm rot="10800000" flipH="1">
              <a:off x="0" y="0"/>
              <a:ext cx="207" cy="132"/>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5329" name="Line 33"/>
            <p:cNvSpPr>
              <a:spLocks noChangeShapeType="1"/>
            </p:cNvSpPr>
            <p:nvPr/>
          </p:nvSpPr>
          <p:spPr bwMode="auto">
            <a:xfrm rot="10800000" flipH="1">
              <a:off x="433" y="0"/>
              <a:ext cx="207" cy="132"/>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5330" name="Line 34"/>
            <p:cNvSpPr>
              <a:spLocks noChangeShapeType="1"/>
            </p:cNvSpPr>
            <p:nvPr/>
          </p:nvSpPr>
          <p:spPr bwMode="auto">
            <a:xfrm rot="10800000" flipH="1">
              <a:off x="433" y="246"/>
              <a:ext cx="207" cy="133"/>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5331" name="Line 35"/>
            <p:cNvSpPr>
              <a:spLocks noChangeShapeType="1"/>
            </p:cNvSpPr>
            <p:nvPr/>
          </p:nvSpPr>
          <p:spPr bwMode="auto">
            <a:xfrm>
              <a:off x="209" y="0"/>
              <a:ext cx="434" cy="1"/>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5332" name="Line 36"/>
            <p:cNvSpPr>
              <a:spLocks noChangeShapeType="1"/>
            </p:cNvSpPr>
            <p:nvPr/>
          </p:nvSpPr>
          <p:spPr bwMode="auto">
            <a:xfrm>
              <a:off x="642" y="0"/>
              <a:ext cx="1" cy="24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grpSp>
          <p:nvGrpSpPr>
            <p:cNvPr id="55333" name="Group 37"/>
            <p:cNvGrpSpPr>
              <a:grpSpLocks/>
            </p:cNvGrpSpPr>
            <p:nvPr/>
          </p:nvGrpSpPr>
          <p:grpSpPr bwMode="auto">
            <a:xfrm>
              <a:off x="77" y="134"/>
              <a:ext cx="280" cy="216"/>
              <a:chOff x="0" y="0"/>
              <a:chExt cx="280" cy="216"/>
            </a:xfrm>
          </p:grpSpPr>
          <p:sp>
            <p:nvSpPr>
              <p:cNvPr id="55334" name="Rectangle 38"/>
              <p:cNvSpPr>
                <a:spLocks/>
              </p:cNvSpPr>
              <p:nvPr/>
            </p:nvSpPr>
            <p:spPr bwMode="auto">
              <a:xfrm>
                <a:off x="0" y="0"/>
                <a:ext cx="280" cy="216"/>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55335" name="Rectangle 39"/>
              <p:cNvSpPr>
                <a:spLocks/>
              </p:cNvSpPr>
              <p:nvPr/>
            </p:nvSpPr>
            <p:spPr bwMode="auto">
              <a:xfrm>
                <a:off x="2" y="0"/>
                <a:ext cx="273" cy="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200">
                    <a:solidFill>
                      <a:schemeClr val="tx1"/>
                    </a:solidFill>
                    <a:latin typeface="Helvetica" charset="0"/>
                    <a:ea typeface="ＭＳ Ｐゴシック" charset="0"/>
                    <a:cs typeface="Helvetica" charset="0"/>
                    <a:sym typeface="Helvetica" charset="0"/>
                  </a:rPr>
                  <a:t> R</a:t>
                </a:r>
                <a:r>
                  <a:rPr lang="en-US" sz="2000">
                    <a:solidFill>
                      <a:schemeClr val="tx1"/>
                    </a:solidFill>
                    <a:latin typeface="Helvetica" charset="0"/>
                    <a:ea typeface="ＭＳ Ｐゴシック" charset="0"/>
                    <a:cs typeface="Helvetica" charset="0"/>
                    <a:sym typeface="Helvetica" charset="0"/>
                  </a:rPr>
                  <a:t>9</a:t>
                </a:r>
              </a:p>
            </p:txBody>
          </p:sp>
        </p:grpSp>
      </p:grpSp>
      <p:grpSp>
        <p:nvGrpSpPr>
          <p:cNvPr id="55336" name="Group 40"/>
          <p:cNvGrpSpPr>
            <a:grpSpLocks/>
          </p:cNvGrpSpPr>
          <p:nvPr/>
        </p:nvGrpSpPr>
        <p:grpSpPr bwMode="auto">
          <a:xfrm>
            <a:off x="8120063" y="7986713"/>
            <a:ext cx="1020762" cy="601662"/>
            <a:chOff x="0" y="0"/>
            <a:chExt cx="643" cy="379"/>
          </a:xfrm>
        </p:grpSpPr>
        <p:sp>
          <p:nvSpPr>
            <p:cNvPr id="55337" name="AutoShape 41"/>
            <p:cNvSpPr>
              <a:spLocks/>
            </p:cNvSpPr>
            <p:nvPr/>
          </p:nvSpPr>
          <p:spPr bwMode="auto">
            <a:xfrm>
              <a:off x="0" y="131"/>
              <a:ext cx="434" cy="246"/>
            </a:xfrm>
            <a:prstGeom prst="roundRect">
              <a:avLst>
                <a:gd name="adj" fmla="val 403"/>
              </a:avLst>
            </a:prstGeom>
            <a:solidFill>
              <a:schemeClr val="accent1"/>
            </a:solidFill>
            <a:ln w="25400">
              <a:solidFill>
                <a:schemeClr val="tx1"/>
              </a:solidFill>
              <a:prstDash val="solid"/>
              <a:round/>
              <a:headEnd type="none" w="med" len="med"/>
              <a:tailEnd type="none" w="med" len="med"/>
            </a:ln>
          </p:spPr>
          <p:txBody>
            <a:bodyPr lIns="0" tIns="0" rIns="0" bIns="0"/>
            <a:lstStyle/>
            <a:p>
              <a:endParaRPr lang="en-GB"/>
            </a:p>
          </p:txBody>
        </p:sp>
        <p:sp>
          <p:nvSpPr>
            <p:cNvPr id="55338" name="Line 42"/>
            <p:cNvSpPr>
              <a:spLocks noChangeShapeType="1"/>
            </p:cNvSpPr>
            <p:nvPr/>
          </p:nvSpPr>
          <p:spPr bwMode="auto">
            <a:xfrm rot="10800000" flipH="1">
              <a:off x="0" y="0"/>
              <a:ext cx="207" cy="132"/>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5339" name="Line 43"/>
            <p:cNvSpPr>
              <a:spLocks noChangeShapeType="1"/>
            </p:cNvSpPr>
            <p:nvPr/>
          </p:nvSpPr>
          <p:spPr bwMode="auto">
            <a:xfrm rot="10800000" flipH="1">
              <a:off x="434" y="0"/>
              <a:ext cx="208" cy="132"/>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5340" name="Line 44"/>
            <p:cNvSpPr>
              <a:spLocks noChangeShapeType="1"/>
            </p:cNvSpPr>
            <p:nvPr/>
          </p:nvSpPr>
          <p:spPr bwMode="auto">
            <a:xfrm rot="10800000" flipH="1">
              <a:off x="434" y="246"/>
              <a:ext cx="208" cy="133"/>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5341" name="Line 45"/>
            <p:cNvSpPr>
              <a:spLocks noChangeShapeType="1"/>
            </p:cNvSpPr>
            <p:nvPr/>
          </p:nvSpPr>
          <p:spPr bwMode="auto">
            <a:xfrm>
              <a:off x="207" y="0"/>
              <a:ext cx="435" cy="1"/>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5342" name="Line 46"/>
            <p:cNvSpPr>
              <a:spLocks noChangeShapeType="1"/>
            </p:cNvSpPr>
            <p:nvPr/>
          </p:nvSpPr>
          <p:spPr bwMode="auto">
            <a:xfrm>
              <a:off x="642" y="0"/>
              <a:ext cx="1" cy="24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grpSp>
          <p:nvGrpSpPr>
            <p:cNvPr id="55343" name="Group 47"/>
            <p:cNvGrpSpPr>
              <a:grpSpLocks/>
            </p:cNvGrpSpPr>
            <p:nvPr/>
          </p:nvGrpSpPr>
          <p:grpSpPr bwMode="auto">
            <a:xfrm>
              <a:off x="77" y="134"/>
              <a:ext cx="377" cy="216"/>
              <a:chOff x="0" y="0"/>
              <a:chExt cx="376" cy="216"/>
            </a:xfrm>
          </p:grpSpPr>
          <p:sp>
            <p:nvSpPr>
              <p:cNvPr id="55344" name="Rectangle 48"/>
              <p:cNvSpPr>
                <a:spLocks/>
              </p:cNvSpPr>
              <p:nvPr/>
            </p:nvSpPr>
            <p:spPr bwMode="auto">
              <a:xfrm>
                <a:off x="0" y="0"/>
                <a:ext cx="376" cy="216"/>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55345" name="Rectangle 49"/>
              <p:cNvSpPr>
                <a:spLocks/>
              </p:cNvSpPr>
              <p:nvPr/>
            </p:nvSpPr>
            <p:spPr bwMode="auto">
              <a:xfrm>
                <a:off x="7" y="0"/>
                <a:ext cx="362" cy="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200">
                    <a:solidFill>
                      <a:schemeClr val="tx1"/>
                    </a:solidFill>
                    <a:latin typeface="Helvetica" charset="0"/>
                    <a:ea typeface="ＭＳ Ｐゴシック" charset="0"/>
                    <a:cs typeface="Helvetica" charset="0"/>
                    <a:sym typeface="Helvetica" charset="0"/>
                  </a:rPr>
                  <a:t> R</a:t>
                </a:r>
                <a:r>
                  <a:rPr lang="en-US" sz="2000">
                    <a:solidFill>
                      <a:schemeClr val="tx1"/>
                    </a:solidFill>
                    <a:latin typeface="Helvetica" charset="0"/>
                    <a:ea typeface="ＭＳ Ｐゴシック" charset="0"/>
                    <a:cs typeface="Helvetica" charset="0"/>
                    <a:sym typeface="Helvetica" charset="0"/>
                  </a:rPr>
                  <a:t>10</a:t>
                </a:r>
              </a:p>
            </p:txBody>
          </p:sp>
        </p:grpSp>
      </p:grpSp>
      <p:sp>
        <p:nvSpPr>
          <p:cNvPr id="55346" name="Line 50"/>
          <p:cNvSpPr>
            <a:spLocks noChangeShapeType="1"/>
          </p:cNvSpPr>
          <p:nvPr/>
        </p:nvSpPr>
        <p:spPr bwMode="auto">
          <a:xfrm>
            <a:off x="5641975" y="6740525"/>
            <a:ext cx="2549525" cy="1395413"/>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5347" name="Rectangle 51"/>
          <p:cNvSpPr>
            <a:spLocks/>
          </p:cNvSpPr>
          <p:nvPr/>
        </p:nvSpPr>
        <p:spPr bwMode="auto">
          <a:xfrm>
            <a:off x="11495088" y="1993900"/>
            <a:ext cx="266700"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gn="l">
              <a:lnSpc>
                <a:spcPct val="93000"/>
              </a:lnSpc>
            </a:pPr>
            <a:r>
              <a:rPr lang="en-US" sz="3000">
                <a:solidFill>
                  <a:schemeClr val="tx1"/>
                </a:solidFill>
                <a:latin typeface="Times New Roman" charset="0"/>
                <a:ea typeface="ＭＳ Ｐゴシック" charset="0"/>
                <a:cs typeface="Times New Roman" charset="0"/>
                <a:sym typeface="Times New Roman" charset="0"/>
              </a:rPr>
              <a:t>C</a:t>
            </a:r>
          </a:p>
        </p:txBody>
      </p:sp>
      <p:sp>
        <p:nvSpPr>
          <p:cNvPr id="55348" name="Rectangle 52"/>
          <p:cNvSpPr>
            <a:spLocks/>
          </p:cNvSpPr>
          <p:nvPr/>
        </p:nvSpPr>
        <p:spPr bwMode="auto">
          <a:xfrm>
            <a:off x="5130800" y="3679825"/>
            <a:ext cx="287338"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gn="l">
              <a:lnSpc>
                <a:spcPct val="93000"/>
              </a:lnSpc>
            </a:pPr>
            <a:r>
              <a:rPr lang="en-US" sz="3000">
                <a:solidFill>
                  <a:schemeClr val="tx1"/>
                </a:solidFill>
                <a:latin typeface="Times New Roman" charset="0"/>
                <a:ea typeface="ＭＳ Ｐゴシック" charset="0"/>
                <a:cs typeface="Times New Roman" charset="0"/>
                <a:sym typeface="Times New Roman" charset="0"/>
              </a:rPr>
              <a:t>D</a:t>
            </a:r>
          </a:p>
        </p:txBody>
      </p:sp>
      <p:sp>
        <p:nvSpPr>
          <p:cNvPr id="55349" name="Rectangle 53"/>
          <p:cNvSpPr>
            <a:spLocks/>
          </p:cNvSpPr>
          <p:nvPr/>
        </p:nvSpPr>
        <p:spPr bwMode="auto">
          <a:xfrm>
            <a:off x="8399463" y="3773488"/>
            <a:ext cx="246062"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gn="l">
              <a:lnSpc>
                <a:spcPct val="93000"/>
              </a:lnSpc>
            </a:pPr>
            <a:r>
              <a:rPr lang="en-US" sz="3000">
                <a:solidFill>
                  <a:schemeClr val="tx1"/>
                </a:solidFill>
                <a:latin typeface="Times New Roman" charset="0"/>
                <a:ea typeface="ＭＳ Ｐゴシック" charset="0"/>
                <a:cs typeface="Times New Roman" charset="0"/>
                <a:sym typeface="Times New Roman" charset="0"/>
              </a:rPr>
              <a:t>E</a:t>
            </a:r>
          </a:p>
        </p:txBody>
      </p:sp>
      <p:sp>
        <p:nvSpPr>
          <p:cNvPr id="55350" name="Line 54"/>
          <p:cNvSpPr>
            <a:spLocks noChangeShapeType="1"/>
          </p:cNvSpPr>
          <p:nvPr/>
        </p:nvSpPr>
        <p:spPr bwMode="auto">
          <a:xfrm>
            <a:off x="5260975" y="2435225"/>
            <a:ext cx="1588" cy="1131888"/>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5351" name="Line 55"/>
          <p:cNvSpPr>
            <a:spLocks noChangeShapeType="1"/>
          </p:cNvSpPr>
          <p:nvPr/>
        </p:nvSpPr>
        <p:spPr bwMode="auto">
          <a:xfrm>
            <a:off x="5526088" y="3830638"/>
            <a:ext cx="2873375" cy="76200"/>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5352" name="Line 56"/>
          <p:cNvSpPr>
            <a:spLocks noChangeShapeType="1"/>
          </p:cNvSpPr>
          <p:nvPr/>
        </p:nvSpPr>
        <p:spPr bwMode="auto">
          <a:xfrm>
            <a:off x="5468938" y="2182813"/>
            <a:ext cx="2895600" cy="1587"/>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5353" name="Line 57"/>
          <p:cNvSpPr>
            <a:spLocks noChangeShapeType="1"/>
          </p:cNvSpPr>
          <p:nvPr/>
        </p:nvSpPr>
        <p:spPr bwMode="auto">
          <a:xfrm rot="10800000" flipH="1">
            <a:off x="8261350" y="2176463"/>
            <a:ext cx="2854325" cy="7937"/>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grpSp>
        <p:nvGrpSpPr>
          <p:cNvPr id="55354" name="Group 58"/>
          <p:cNvGrpSpPr>
            <a:grpSpLocks/>
          </p:cNvGrpSpPr>
          <p:nvPr/>
        </p:nvGrpSpPr>
        <p:grpSpPr bwMode="auto">
          <a:xfrm>
            <a:off x="4822825" y="1854200"/>
            <a:ext cx="1019175" cy="596900"/>
            <a:chOff x="0" y="0"/>
            <a:chExt cx="642" cy="376"/>
          </a:xfrm>
        </p:grpSpPr>
        <p:sp>
          <p:nvSpPr>
            <p:cNvPr id="55355" name="AutoShape 59"/>
            <p:cNvSpPr>
              <a:spLocks/>
            </p:cNvSpPr>
            <p:nvPr/>
          </p:nvSpPr>
          <p:spPr bwMode="auto">
            <a:xfrm>
              <a:off x="0" y="129"/>
              <a:ext cx="434" cy="247"/>
            </a:xfrm>
            <a:prstGeom prst="roundRect">
              <a:avLst>
                <a:gd name="adj" fmla="val 403"/>
              </a:avLst>
            </a:prstGeom>
            <a:solidFill>
              <a:schemeClr val="accent1"/>
            </a:solidFill>
            <a:ln w="25400">
              <a:solidFill>
                <a:schemeClr val="tx1"/>
              </a:solidFill>
              <a:prstDash val="solid"/>
              <a:round/>
              <a:headEnd type="none" w="med" len="med"/>
              <a:tailEnd type="none" w="med" len="med"/>
            </a:ln>
          </p:spPr>
          <p:txBody>
            <a:bodyPr lIns="0" tIns="0" rIns="0" bIns="0"/>
            <a:lstStyle/>
            <a:p>
              <a:endParaRPr lang="en-GB"/>
            </a:p>
          </p:txBody>
        </p:sp>
        <p:sp>
          <p:nvSpPr>
            <p:cNvPr id="55356" name="Line 60"/>
            <p:cNvSpPr>
              <a:spLocks noChangeShapeType="1"/>
            </p:cNvSpPr>
            <p:nvPr/>
          </p:nvSpPr>
          <p:spPr bwMode="auto">
            <a:xfrm rot="10800000" flipH="1">
              <a:off x="0" y="0"/>
              <a:ext cx="207" cy="132"/>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5357" name="Line 61"/>
            <p:cNvSpPr>
              <a:spLocks noChangeShapeType="1"/>
            </p:cNvSpPr>
            <p:nvPr/>
          </p:nvSpPr>
          <p:spPr bwMode="auto">
            <a:xfrm rot="10800000" flipH="1">
              <a:off x="434" y="0"/>
              <a:ext cx="208" cy="132"/>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5358" name="Line 62"/>
            <p:cNvSpPr>
              <a:spLocks noChangeShapeType="1"/>
            </p:cNvSpPr>
            <p:nvPr/>
          </p:nvSpPr>
          <p:spPr bwMode="auto">
            <a:xfrm rot="10800000" flipH="1">
              <a:off x="434" y="243"/>
              <a:ext cx="208" cy="133"/>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5359" name="Line 63"/>
            <p:cNvSpPr>
              <a:spLocks noChangeShapeType="1"/>
            </p:cNvSpPr>
            <p:nvPr/>
          </p:nvSpPr>
          <p:spPr bwMode="auto">
            <a:xfrm>
              <a:off x="207" y="0"/>
              <a:ext cx="435" cy="1"/>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5360" name="Line 64"/>
            <p:cNvSpPr>
              <a:spLocks noChangeShapeType="1"/>
            </p:cNvSpPr>
            <p:nvPr/>
          </p:nvSpPr>
          <p:spPr bwMode="auto">
            <a:xfrm>
              <a:off x="641" y="0"/>
              <a:ext cx="1" cy="24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grpSp>
          <p:nvGrpSpPr>
            <p:cNvPr id="55361" name="Group 65"/>
            <p:cNvGrpSpPr>
              <a:grpSpLocks/>
            </p:cNvGrpSpPr>
            <p:nvPr/>
          </p:nvGrpSpPr>
          <p:grpSpPr bwMode="auto">
            <a:xfrm>
              <a:off x="77" y="136"/>
              <a:ext cx="280" cy="216"/>
              <a:chOff x="0" y="0"/>
              <a:chExt cx="280" cy="216"/>
            </a:xfrm>
          </p:grpSpPr>
          <p:sp>
            <p:nvSpPr>
              <p:cNvPr id="55362" name="Rectangle 66"/>
              <p:cNvSpPr>
                <a:spLocks/>
              </p:cNvSpPr>
              <p:nvPr/>
            </p:nvSpPr>
            <p:spPr bwMode="auto">
              <a:xfrm>
                <a:off x="0" y="0"/>
                <a:ext cx="280" cy="216"/>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55363" name="Rectangle 67"/>
              <p:cNvSpPr>
                <a:spLocks/>
              </p:cNvSpPr>
              <p:nvPr/>
            </p:nvSpPr>
            <p:spPr bwMode="auto">
              <a:xfrm>
                <a:off x="2" y="0"/>
                <a:ext cx="273" cy="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200">
                    <a:solidFill>
                      <a:schemeClr val="tx1"/>
                    </a:solidFill>
                    <a:latin typeface="Helvetica" charset="0"/>
                    <a:ea typeface="ＭＳ Ｐゴシック" charset="0"/>
                    <a:cs typeface="Helvetica" charset="0"/>
                    <a:sym typeface="Helvetica" charset="0"/>
                  </a:rPr>
                  <a:t> R</a:t>
                </a:r>
                <a:r>
                  <a:rPr lang="en-US" sz="2000">
                    <a:solidFill>
                      <a:schemeClr val="tx1"/>
                    </a:solidFill>
                    <a:latin typeface="Helvetica" charset="0"/>
                    <a:ea typeface="ＭＳ Ｐゴシック" charset="0"/>
                    <a:cs typeface="Helvetica" charset="0"/>
                    <a:sym typeface="Helvetica" charset="0"/>
                  </a:rPr>
                  <a:t>1</a:t>
                </a:r>
              </a:p>
            </p:txBody>
          </p:sp>
        </p:grpSp>
      </p:grpSp>
      <p:grpSp>
        <p:nvGrpSpPr>
          <p:cNvPr id="55364" name="Group 68"/>
          <p:cNvGrpSpPr>
            <a:grpSpLocks/>
          </p:cNvGrpSpPr>
          <p:nvPr/>
        </p:nvGrpSpPr>
        <p:grpSpPr bwMode="auto">
          <a:xfrm>
            <a:off x="11128375" y="1839913"/>
            <a:ext cx="1022350" cy="600075"/>
            <a:chOff x="0" y="0"/>
            <a:chExt cx="643" cy="377"/>
          </a:xfrm>
        </p:grpSpPr>
        <p:sp>
          <p:nvSpPr>
            <p:cNvPr id="55365" name="AutoShape 69"/>
            <p:cNvSpPr>
              <a:spLocks/>
            </p:cNvSpPr>
            <p:nvPr/>
          </p:nvSpPr>
          <p:spPr bwMode="auto">
            <a:xfrm>
              <a:off x="0" y="131"/>
              <a:ext cx="434" cy="246"/>
            </a:xfrm>
            <a:prstGeom prst="roundRect">
              <a:avLst>
                <a:gd name="adj" fmla="val 403"/>
              </a:avLst>
            </a:prstGeom>
            <a:solidFill>
              <a:schemeClr val="accent1"/>
            </a:solidFill>
            <a:ln w="25400">
              <a:solidFill>
                <a:schemeClr val="tx1"/>
              </a:solidFill>
              <a:prstDash val="solid"/>
              <a:round/>
              <a:headEnd type="none" w="med" len="med"/>
              <a:tailEnd type="none" w="med" len="med"/>
            </a:ln>
          </p:spPr>
          <p:txBody>
            <a:bodyPr lIns="0" tIns="0" rIns="0" bIns="0"/>
            <a:lstStyle/>
            <a:p>
              <a:endParaRPr lang="en-GB"/>
            </a:p>
          </p:txBody>
        </p:sp>
        <p:sp>
          <p:nvSpPr>
            <p:cNvPr id="55366" name="Line 70"/>
            <p:cNvSpPr>
              <a:spLocks noChangeShapeType="1"/>
            </p:cNvSpPr>
            <p:nvPr/>
          </p:nvSpPr>
          <p:spPr bwMode="auto">
            <a:xfrm rot="10800000" flipH="1">
              <a:off x="0" y="0"/>
              <a:ext cx="207" cy="132"/>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5367" name="Line 71"/>
            <p:cNvSpPr>
              <a:spLocks noChangeShapeType="1"/>
            </p:cNvSpPr>
            <p:nvPr/>
          </p:nvSpPr>
          <p:spPr bwMode="auto">
            <a:xfrm rot="10800000" flipH="1">
              <a:off x="434" y="0"/>
              <a:ext cx="208" cy="132"/>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5368" name="Line 72"/>
            <p:cNvSpPr>
              <a:spLocks noChangeShapeType="1"/>
            </p:cNvSpPr>
            <p:nvPr/>
          </p:nvSpPr>
          <p:spPr bwMode="auto">
            <a:xfrm rot="10800000" flipH="1">
              <a:off x="434" y="245"/>
              <a:ext cx="208" cy="132"/>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5369" name="Line 73"/>
            <p:cNvSpPr>
              <a:spLocks noChangeShapeType="1"/>
            </p:cNvSpPr>
            <p:nvPr/>
          </p:nvSpPr>
          <p:spPr bwMode="auto">
            <a:xfrm>
              <a:off x="207" y="0"/>
              <a:ext cx="435" cy="1"/>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5370" name="Line 74"/>
            <p:cNvSpPr>
              <a:spLocks noChangeShapeType="1"/>
            </p:cNvSpPr>
            <p:nvPr/>
          </p:nvSpPr>
          <p:spPr bwMode="auto">
            <a:xfrm>
              <a:off x="642" y="0"/>
              <a:ext cx="1" cy="24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grpSp>
          <p:nvGrpSpPr>
            <p:cNvPr id="55371" name="Group 75"/>
            <p:cNvGrpSpPr>
              <a:grpSpLocks/>
            </p:cNvGrpSpPr>
            <p:nvPr/>
          </p:nvGrpSpPr>
          <p:grpSpPr bwMode="auto">
            <a:xfrm>
              <a:off x="76" y="134"/>
              <a:ext cx="213" cy="192"/>
              <a:chOff x="0" y="0"/>
              <a:chExt cx="212" cy="192"/>
            </a:xfrm>
          </p:grpSpPr>
          <p:sp>
            <p:nvSpPr>
              <p:cNvPr id="55372" name="Rectangle 76"/>
              <p:cNvSpPr>
                <a:spLocks/>
              </p:cNvSpPr>
              <p:nvPr/>
            </p:nvSpPr>
            <p:spPr bwMode="auto">
              <a:xfrm>
                <a:off x="0" y="0"/>
                <a:ext cx="212" cy="190"/>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55373" name="Rectangle 77"/>
              <p:cNvSpPr>
                <a:spLocks/>
              </p:cNvSpPr>
              <p:nvPr/>
            </p:nvSpPr>
            <p:spPr bwMode="auto">
              <a:xfrm>
                <a:off x="0" y="0"/>
                <a:ext cx="212"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000">
                    <a:solidFill>
                      <a:schemeClr val="tx1"/>
                    </a:solidFill>
                    <a:latin typeface="Helvetica" charset="0"/>
                    <a:ea typeface="ＭＳ Ｐゴシック" charset="0"/>
                    <a:cs typeface="Helvetica" charset="0"/>
                    <a:sym typeface="Helvetica" charset="0"/>
                  </a:rPr>
                  <a:t>R5</a:t>
                </a:r>
              </a:p>
            </p:txBody>
          </p:sp>
        </p:grpSp>
      </p:grpSp>
      <p:grpSp>
        <p:nvGrpSpPr>
          <p:cNvPr id="55374" name="Group 78"/>
          <p:cNvGrpSpPr>
            <a:grpSpLocks/>
          </p:cNvGrpSpPr>
          <p:nvPr/>
        </p:nvGrpSpPr>
        <p:grpSpPr bwMode="auto">
          <a:xfrm>
            <a:off x="4851400" y="3567113"/>
            <a:ext cx="1019175" cy="601662"/>
            <a:chOff x="0" y="0"/>
            <a:chExt cx="642" cy="379"/>
          </a:xfrm>
        </p:grpSpPr>
        <p:sp>
          <p:nvSpPr>
            <p:cNvPr id="55375" name="AutoShape 79"/>
            <p:cNvSpPr>
              <a:spLocks/>
            </p:cNvSpPr>
            <p:nvPr/>
          </p:nvSpPr>
          <p:spPr bwMode="auto">
            <a:xfrm>
              <a:off x="0" y="131"/>
              <a:ext cx="434" cy="246"/>
            </a:xfrm>
            <a:prstGeom prst="roundRect">
              <a:avLst>
                <a:gd name="adj" fmla="val 403"/>
              </a:avLst>
            </a:prstGeom>
            <a:solidFill>
              <a:schemeClr val="accent1"/>
            </a:solidFill>
            <a:ln w="25400">
              <a:solidFill>
                <a:schemeClr val="tx1"/>
              </a:solidFill>
              <a:prstDash val="solid"/>
              <a:round/>
              <a:headEnd type="none" w="med" len="med"/>
              <a:tailEnd type="none" w="med" len="med"/>
            </a:ln>
          </p:spPr>
          <p:txBody>
            <a:bodyPr lIns="0" tIns="0" rIns="0" bIns="0"/>
            <a:lstStyle/>
            <a:p>
              <a:endParaRPr lang="en-GB"/>
            </a:p>
          </p:txBody>
        </p:sp>
        <p:sp>
          <p:nvSpPr>
            <p:cNvPr id="55376" name="Line 80"/>
            <p:cNvSpPr>
              <a:spLocks noChangeShapeType="1"/>
            </p:cNvSpPr>
            <p:nvPr/>
          </p:nvSpPr>
          <p:spPr bwMode="auto">
            <a:xfrm rot="10800000" flipH="1">
              <a:off x="0" y="0"/>
              <a:ext cx="207" cy="132"/>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5377" name="Line 81"/>
            <p:cNvSpPr>
              <a:spLocks noChangeShapeType="1"/>
            </p:cNvSpPr>
            <p:nvPr/>
          </p:nvSpPr>
          <p:spPr bwMode="auto">
            <a:xfrm rot="10800000" flipH="1">
              <a:off x="433" y="0"/>
              <a:ext cx="208" cy="132"/>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5378" name="Line 82"/>
            <p:cNvSpPr>
              <a:spLocks noChangeShapeType="1"/>
            </p:cNvSpPr>
            <p:nvPr/>
          </p:nvSpPr>
          <p:spPr bwMode="auto">
            <a:xfrm rot="10800000" flipH="1">
              <a:off x="433" y="246"/>
              <a:ext cx="208" cy="133"/>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5379" name="Line 83"/>
            <p:cNvSpPr>
              <a:spLocks noChangeShapeType="1"/>
            </p:cNvSpPr>
            <p:nvPr/>
          </p:nvSpPr>
          <p:spPr bwMode="auto">
            <a:xfrm>
              <a:off x="206" y="1"/>
              <a:ext cx="435" cy="1"/>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5380" name="Line 84"/>
            <p:cNvSpPr>
              <a:spLocks noChangeShapeType="1"/>
            </p:cNvSpPr>
            <p:nvPr/>
          </p:nvSpPr>
          <p:spPr bwMode="auto">
            <a:xfrm>
              <a:off x="641" y="1"/>
              <a:ext cx="1" cy="24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grpSp>
          <p:nvGrpSpPr>
            <p:cNvPr id="55381" name="Group 85"/>
            <p:cNvGrpSpPr>
              <a:grpSpLocks/>
            </p:cNvGrpSpPr>
            <p:nvPr/>
          </p:nvGrpSpPr>
          <p:grpSpPr bwMode="auto">
            <a:xfrm>
              <a:off x="76" y="134"/>
              <a:ext cx="280" cy="216"/>
              <a:chOff x="0" y="0"/>
              <a:chExt cx="280" cy="216"/>
            </a:xfrm>
          </p:grpSpPr>
          <p:sp>
            <p:nvSpPr>
              <p:cNvPr id="55382" name="Rectangle 86"/>
              <p:cNvSpPr>
                <a:spLocks/>
              </p:cNvSpPr>
              <p:nvPr/>
            </p:nvSpPr>
            <p:spPr bwMode="auto">
              <a:xfrm>
                <a:off x="0" y="0"/>
                <a:ext cx="280" cy="216"/>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55383" name="Rectangle 87"/>
              <p:cNvSpPr>
                <a:spLocks/>
              </p:cNvSpPr>
              <p:nvPr/>
            </p:nvSpPr>
            <p:spPr bwMode="auto">
              <a:xfrm>
                <a:off x="2" y="0"/>
                <a:ext cx="273" cy="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200">
                    <a:solidFill>
                      <a:schemeClr val="tx1"/>
                    </a:solidFill>
                    <a:latin typeface="Helvetica" charset="0"/>
                    <a:ea typeface="ＭＳ Ｐゴシック" charset="0"/>
                    <a:cs typeface="Helvetica" charset="0"/>
                    <a:sym typeface="Helvetica" charset="0"/>
                  </a:rPr>
                  <a:t> R</a:t>
                </a:r>
                <a:r>
                  <a:rPr lang="en-US" sz="2000">
                    <a:solidFill>
                      <a:schemeClr val="tx1"/>
                    </a:solidFill>
                    <a:latin typeface="Helvetica" charset="0"/>
                    <a:ea typeface="ＭＳ Ｐゴシック" charset="0"/>
                    <a:cs typeface="Helvetica" charset="0"/>
                    <a:sym typeface="Helvetica" charset="0"/>
                  </a:rPr>
                  <a:t>3</a:t>
                </a:r>
              </a:p>
            </p:txBody>
          </p:sp>
        </p:grpSp>
      </p:grpSp>
      <p:grpSp>
        <p:nvGrpSpPr>
          <p:cNvPr id="55384" name="Group 88"/>
          <p:cNvGrpSpPr>
            <a:grpSpLocks/>
          </p:cNvGrpSpPr>
          <p:nvPr/>
        </p:nvGrpSpPr>
        <p:grpSpPr bwMode="auto">
          <a:xfrm>
            <a:off x="8056563" y="3567113"/>
            <a:ext cx="1025525" cy="601662"/>
            <a:chOff x="0" y="0"/>
            <a:chExt cx="646" cy="379"/>
          </a:xfrm>
        </p:grpSpPr>
        <p:sp>
          <p:nvSpPr>
            <p:cNvPr id="55385" name="AutoShape 89"/>
            <p:cNvSpPr>
              <a:spLocks/>
            </p:cNvSpPr>
            <p:nvPr/>
          </p:nvSpPr>
          <p:spPr bwMode="auto">
            <a:xfrm>
              <a:off x="0" y="131"/>
              <a:ext cx="434" cy="246"/>
            </a:xfrm>
            <a:prstGeom prst="roundRect">
              <a:avLst>
                <a:gd name="adj" fmla="val 403"/>
              </a:avLst>
            </a:prstGeom>
            <a:solidFill>
              <a:schemeClr val="accent1"/>
            </a:solidFill>
            <a:ln w="25400">
              <a:solidFill>
                <a:schemeClr val="tx1"/>
              </a:solidFill>
              <a:prstDash val="solid"/>
              <a:round/>
              <a:headEnd type="none" w="med" len="med"/>
              <a:tailEnd type="none" w="med" len="med"/>
            </a:ln>
          </p:spPr>
          <p:txBody>
            <a:bodyPr lIns="0" tIns="0" rIns="0" bIns="0"/>
            <a:lstStyle/>
            <a:p>
              <a:endParaRPr lang="en-GB"/>
            </a:p>
          </p:txBody>
        </p:sp>
        <p:sp>
          <p:nvSpPr>
            <p:cNvPr id="55386" name="Line 90"/>
            <p:cNvSpPr>
              <a:spLocks noChangeShapeType="1"/>
            </p:cNvSpPr>
            <p:nvPr/>
          </p:nvSpPr>
          <p:spPr bwMode="auto">
            <a:xfrm rot="10800000" flipH="1">
              <a:off x="0" y="0"/>
              <a:ext cx="207" cy="132"/>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5387" name="Line 91"/>
            <p:cNvSpPr>
              <a:spLocks noChangeShapeType="1"/>
            </p:cNvSpPr>
            <p:nvPr/>
          </p:nvSpPr>
          <p:spPr bwMode="auto">
            <a:xfrm rot="10800000" flipH="1">
              <a:off x="434" y="0"/>
              <a:ext cx="208" cy="132"/>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5388" name="Line 92"/>
            <p:cNvSpPr>
              <a:spLocks noChangeShapeType="1"/>
            </p:cNvSpPr>
            <p:nvPr/>
          </p:nvSpPr>
          <p:spPr bwMode="auto">
            <a:xfrm rot="10800000" flipH="1">
              <a:off x="434" y="246"/>
              <a:ext cx="208" cy="133"/>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5389" name="Line 93"/>
            <p:cNvSpPr>
              <a:spLocks noChangeShapeType="1"/>
            </p:cNvSpPr>
            <p:nvPr/>
          </p:nvSpPr>
          <p:spPr bwMode="auto">
            <a:xfrm>
              <a:off x="207" y="1"/>
              <a:ext cx="435" cy="1"/>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5390" name="Line 94"/>
            <p:cNvSpPr>
              <a:spLocks noChangeShapeType="1"/>
            </p:cNvSpPr>
            <p:nvPr/>
          </p:nvSpPr>
          <p:spPr bwMode="auto">
            <a:xfrm>
              <a:off x="644" y="1"/>
              <a:ext cx="2" cy="24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grpSp>
          <p:nvGrpSpPr>
            <p:cNvPr id="55391" name="Group 95"/>
            <p:cNvGrpSpPr>
              <a:grpSpLocks/>
            </p:cNvGrpSpPr>
            <p:nvPr/>
          </p:nvGrpSpPr>
          <p:grpSpPr bwMode="auto">
            <a:xfrm>
              <a:off x="77" y="134"/>
              <a:ext cx="280" cy="216"/>
              <a:chOff x="0" y="0"/>
              <a:chExt cx="280" cy="216"/>
            </a:xfrm>
          </p:grpSpPr>
          <p:sp>
            <p:nvSpPr>
              <p:cNvPr id="55392" name="Rectangle 96"/>
              <p:cNvSpPr>
                <a:spLocks/>
              </p:cNvSpPr>
              <p:nvPr/>
            </p:nvSpPr>
            <p:spPr bwMode="auto">
              <a:xfrm>
                <a:off x="0" y="0"/>
                <a:ext cx="280" cy="216"/>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55393" name="Rectangle 97"/>
              <p:cNvSpPr>
                <a:spLocks/>
              </p:cNvSpPr>
              <p:nvPr/>
            </p:nvSpPr>
            <p:spPr bwMode="auto">
              <a:xfrm>
                <a:off x="2" y="0"/>
                <a:ext cx="273" cy="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200">
                    <a:solidFill>
                      <a:schemeClr val="tx1"/>
                    </a:solidFill>
                    <a:latin typeface="Helvetica" charset="0"/>
                    <a:ea typeface="ＭＳ Ｐゴシック" charset="0"/>
                    <a:cs typeface="Helvetica" charset="0"/>
                    <a:sym typeface="Helvetica" charset="0"/>
                  </a:rPr>
                  <a:t> R</a:t>
                </a:r>
                <a:r>
                  <a:rPr lang="en-US" sz="2000">
                    <a:solidFill>
                      <a:schemeClr val="tx1"/>
                    </a:solidFill>
                    <a:latin typeface="Helvetica" charset="0"/>
                    <a:ea typeface="ＭＳ Ｐゴシック" charset="0"/>
                    <a:cs typeface="Helvetica" charset="0"/>
                    <a:sym typeface="Helvetica" charset="0"/>
                  </a:rPr>
                  <a:t>4</a:t>
                </a:r>
              </a:p>
            </p:txBody>
          </p:sp>
        </p:grpSp>
      </p:grpSp>
      <p:sp>
        <p:nvSpPr>
          <p:cNvPr id="55394" name="Line 98"/>
          <p:cNvSpPr>
            <a:spLocks noChangeShapeType="1"/>
          </p:cNvSpPr>
          <p:nvPr/>
        </p:nvSpPr>
        <p:spPr bwMode="auto">
          <a:xfrm>
            <a:off x="5578475" y="2319338"/>
            <a:ext cx="2549525" cy="1397000"/>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grpSp>
        <p:nvGrpSpPr>
          <p:cNvPr id="55395" name="Group 99"/>
          <p:cNvGrpSpPr>
            <a:grpSpLocks/>
          </p:cNvGrpSpPr>
          <p:nvPr/>
        </p:nvGrpSpPr>
        <p:grpSpPr bwMode="auto">
          <a:xfrm>
            <a:off x="6677025" y="4430713"/>
            <a:ext cx="1020763" cy="603250"/>
            <a:chOff x="0" y="0"/>
            <a:chExt cx="642" cy="379"/>
          </a:xfrm>
        </p:grpSpPr>
        <p:sp>
          <p:nvSpPr>
            <p:cNvPr id="55396" name="AutoShape 100"/>
            <p:cNvSpPr>
              <a:spLocks/>
            </p:cNvSpPr>
            <p:nvPr/>
          </p:nvSpPr>
          <p:spPr bwMode="auto">
            <a:xfrm>
              <a:off x="0" y="131"/>
              <a:ext cx="434" cy="246"/>
            </a:xfrm>
            <a:prstGeom prst="roundRect">
              <a:avLst>
                <a:gd name="adj" fmla="val 403"/>
              </a:avLst>
            </a:prstGeom>
            <a:solidFill>
              <a:schemeClr val="accent1"/>
            </a:solidFill>
            <a:ln w="12700">
              <a:solidFill>
                <a:srgbClr val="FF0000"/>
              </a:solidFill>
              <a:prstDash val="solid"/>
              <a:round/>
              <a:headEnd type="none" w="med" len="med"/>
              <a:tailEnd type="none" w="med" len="med"/>
            </a:ln>
          </p:spPr>
          <p:txBody>
            <a:bodyPr lIns="0" tIns="0" rIns="0" bIns="0"/>
            <a:lstStyle/>
            <a:p>
              <a:endParaRPr lang="en-GB"/>
            </a:p>
          </p:txBody>
        </p:sp>
        <p:sp>
          <p:nvSpPr>
            <p:cNvPr id="55397" name="Line 101"/>
            <p:cNvSpPr>
              <a:spLocks noChangeShapeType="1"/>
            </p:cNvSpPr>
            <p:nvPr/>
          </p:nvSpPr>
          <p:spPr bwMode="auto">
            <a:xfrm rot="10800000" flipH="1">
              <a:off x="0" y="0"/>
              <a:ext cx="207" cy="132"/>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5398" name="Line 102"/>
            <p:cNvSpPr>
              <a:spLocks noChangeShapeType="1"/>
            </p:cNvSpPr>
            <p:nvPr/>
          </p:nvSpPr>
          <p:spPr bwMode="auto">
            <a:xfrm rot="10800000" flipH="1">
              <a:off x="433" y="0"/>
              <a:ext cx="208" cy="132"/>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5399" name="Line 103"/>
            <p:cNvSpPr>
              <a:spLocks noChangeShapeType="1"/>
            </p:cNvSpPr>
            <p:nvPr/>
          </p:nvSpPr>
          <p:spPr bwMode="auto">
            <a:xfrm rot="10800000" flipH="1">
              <a:off x="433" y="246"/>
              <a:ext cx="208" cy="133"/>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5400" name="Line 104"/>
            <p:cNvSpPr>
              <a:spLocks noChangeShapeType="1"/>
            </p:cNvSpPr>
            <p:nvPr/>
          </p:nvSpPr>
          <p:spPr bwMode="auto">
            <a:xfrm>
              <a:off x="207" y="1"/>
              <a:ext cx="435" cy="1"/>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5401" name="Line 105"/>
            <p:cNvSpPr>
              <a:spLocks noChangeShapeType="1"/>
            </p:cNvSpPr>
            <p:nvPr/>
          </p:nvSpPr>
          <p:spPr bwMode="auto">
            <a:xfrm>
              <a:off x="641" y="1"/>
              <a:ext cx="1" cy="246"/>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grpSp>
          <p:nvGrpSpPr>
            <p:cNvPr id="55402" name="Group 106"/>
            <p:cNvGrpSpPr>
              <a:grpSpLocks/>
            </p:cNvGrpSpPr>
            <p:nvPr/>
          </p:nvGrpSpPr>
          <p:grpSpPr bwMode="auto">
            <a:xfrm>
              <a:off x="77" y="134"/>
              <a:ext cx="297" cy="216"/>
              <a:chOff x="0" y="0"/>
              <a:chExt cx="296" cy="216"/>
            </a:xfrm>
          </p:grpSpPr>
          <p:sp>
            <p:nvSpPr>
              <p:cNvPr id="55403" name="Rectangle 107"/>
              <p:cNvSpPr>
                <a:spLocks/>
              </p:cNvSpPr>
              <p:nvPr/>
            </p:nvSpPr>
            <p:spPr bwMode="auto">
              <a:xfrm>
                <a:off x="0" y="0"/>
                <a:ext cx="296" cy="216"/>
              </a:xfrm>
              <a:prstGeom prst="rect">
                <a:avLst/>
              </a:prstGeom>
              <a:solidFill>
                <a:schemeClr val="accent1"/>
              </a:solidFill>
              <a:ln>
                <a:noFill/>
              </a:ln>
              <a:extLst>
                <a:ext uri="{91240B29-F687-4f45-9708-019B960494DF}">
                  <a14:hiddenLine xmlns="" xmlns:a14="http://schemas.microsoft.com/office/drawing/2010/main" w="12700">
                    <a:solidFill>
                      <a:srgbClr val="FF0000"/>
                    </a:solidFill>
                    <a:miter lim="800000"/>
                    <a:headEnd type="none" w="med" len="med"/>
                    <a:tailEnd type="none" w="med" len="med"/>
                  </a14:hiddenLine>
                </a:ext>
              </a:extLst>
            </p:spPr>
            <p:txBody>
              <a:bodyPr lIns="0" tIns="0" rIns="0" bIns="0"/>
              <a:lstStyle/>
              <a:p>
                <a:endParaRPr lang="en-GB"/>
              </a:p>
            </p:txBody>
          </p:sp>
          <p:sp>
            <p:nvSpPr>
              <p:cNvPr id="55404" name="Rectangle 108"/>
              <p:cNvSpPr>
                <a:spLocks/>
              </p:cNvSpPr>
              <p:nvPr/>
            </p:nvSpPr>
            <p:spPr bwMode="auto">
              <a:xfrm>
                <a:off x="2" y="0"/>
                <a:ext cx="291" cy="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200">
                    <a:solidFill>
                      <a:schemeClr val="tx1"/>
                    </a:solidFill>
                    <a:latin typeface="Helvetica" charset="0"/>
                    <a:ea typeface="ＭＳ Ｐゴシック" charset="0"/>
                    <a:cs typeface="Helvetica" charset="0"/>
                    <a:sym typeface="Helvetica" charset="0"/>
                  </a:rPr>
                  <a:t> </a:t>
                </a:r>
                <a:r>
                  <a:rPr lang="en-US" sz="2200">
                    <a:solidFill>
                      <a:srgbClr val="FF0000"/>
                    </a:solidFill>
                    <a:latin typeface="Helvetica" charset="0"/>
                    <a:ea typeface="ＭＳ Ｐゴシック" charset="0"/>
                    <a:cs typeface="Helvetica" charset="0"/>
                    <a:sym typeface="Helvetica" charset="0"/>
                  </a:rPr>
                  <a:t>R</a:t>
                </a:r>
                <a:r>
                  <a:rPr lang="en-US" sz="2000">
                    <a:solidFill>
                      <a:srgbClr val="FF0000"/>
                    </a:solidFill>
                    <a:latin typeface="Helvetica" charset="0"/>
                    <a:ea typeface="ＭＳ Ｐゴシック" charset="0"/>
                    <a:cs typeface="Helvetica" charset="0"/>
                    <a:sym typeface="Helvetica" charset="0"/>
                  </a:rPr>
                  <a:t>A</a:t>
                </a:r>
              </a:p>
            </p:txBody>
          </p:sp>
        </p:grpSp>
      </p:grpSp>
      <p:grpSp>
        <p:nvGrpSpPr>
          <p:cNvPr id="55405" name="Group 109"/>
          <p:cNvGrpSpPr>
            <a:grpSpLocks/>
          </p:cNvGrpSpPr>
          <p:nvPr/>
        </p:nvGrpSpPr>
        <p:grpSpPr bwMode="auto">
          <a:xfrm>
            <a:off x="7805738" y="5073650"/>
            <a:ext cx="1020762" cy="603250"/>
            <a:chOff x="0" y="0"/>
            <a:chExt cx="642" cy="379"/>
          </a:xfrm>
        </p:grpSpPr>
        <p:sp>
          <p:nvSpPr>
            <p:cNvPr id="55406" name="AutoShape 110"/>
            <p:cNvSpPr>
              <a:spLocks/>
            </p:cNvSpPr>
            <p:nvPr/>
          </p:nvSpPr>
          <p:spPr bwMode="auto">
            <a:xfrm>
              <a:off x="0" y="131"/>
              <a:ext cx="434" cy="246"/>
            </a:xfrm>
            <a:prstGeom prst="roundRect">
              <a:avLst>
                <a:gd name="adj" fmla="val 403"/>
              </a:avLst>
            </a:prstGeom>
            <a:solidFill>
              <a:schemeClr val="accent1"/>
            </a:solidFill>
            <a:ln w="12700">
              <a:solidFill>
                <a:srgbClr val="FF0000"/>
              </a:solidFill>
              <a:prstDash val="solid"/>
              <a:round/>
              <a:headEnd type="none" w="med" len="med"/>
              <a:tailEnd type="none" w="med" len="med"/>
            </a:ln>
          </p:spPr>
          <p:txBody>
            <a:bodyPr lIns="0" tIns="0" rIns="0" bIns="0"/>
            <a:lstStyle/>
            <a:p>
              <a:endParaRPr lang="en-GB"/>
            </a:p>
          </p:txBody>
        </p:sp>
        <p:sp>
          <p:nvSpPr>
            <p:cNvPr id="55407" name="Line 111"/>
            <p:cNvSpPr>
              <a:spLocks noChangeShapeType="1"/>
            </p:cNvSpPr>
            <p:nvPr/>
          </p:nvSpPr>
          <p:spPr bwMode="auto">
            <a:xfrm rot="10800000" flipH="1">
              <a:off x="0" y="0"/>
              <a:ext cx="207" cy="132"/>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5408" name="Line 112"/>
            <p:cNvSpPr>
              <a:spLocks noChangeShapeType="1"/>
            </p:cNvSpPr>
            <p:nvPr/>
          </p:nvSpPr>
          <p:spPr bwMode="auto">
            <a:xfrm rot="10800000" flipH="1">
              <a:off x="433" y="0"/>
              <a:ext cx="208" cy="132"/>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5409" name="Line 113"/>
            <p:cNvSpPr>
              <a:spLocks noChangeShapeType="1"/>
            </p:cNvSpPr>
            <p:nvPr/>
          </p:nvSpPr>
          <p:spPr bwMode="auto">
            <a:xfrm rot="10800000" flipH="1">
              <a:off x="433" y="246"/>
              <a:ext cx="208" cy="133"/>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5410" name="Line 114"/>
            <p:cNvSpPr>
              <a:spLocks noChangeShapeType="1"/>
            </p:cNvSpPr>
            <p:nvPr/>
          </p:nvSpPr>
          <p:spPr bwMode="auto">
            <a:xfrm>
              <a:off x="207" y="1"/>
              <a:ext cx="435" cy="1"/>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5411" name="Line 115"/>
            <p:cNvSpPr>
              <a:spLocks noChangeShapeType="1"/>
            </p:cNvSpPr>
            <p:nvPr/>
          </p:nvSpPr>
          <p:spPr bwMode="auto">
            <a:xfrm>
              <a:off x="641" y="1"/>
              <a:ext cx="1" cy="246"/>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grpSp>
          <p:nvGrpSpPr>
            <p:cNvPr id="55412" name="Group 116"/>
            <p:cNvGrpSpPr>
              <a:grpSpLocks/>
            </p:cNvGrpSpPr>
            <p:nvPr/>
          </p:nvGrpSpPr>
          <p:grpSpPr bwMode="auto">
            <a:xfrm>
              <a:off x="74" y="134"/>
              <a:ext cx="242" cy="192"/>
              <a:chOff x="0" y="0"/>
              <a:chExt cx="242" cy="192"/>
            </a:xfrm>
          </p:grpSpPr>
          <p:sp>
            <p:nvSpPr>
              <p:cNvPr id="55413" name="Rectangle 117"/>
              <p:cNvSpPr>
                <a:spLocks/>
              </p:cNvSpPr>
              <p:nvPr/>
            </p:nvSpPr>
            <p:spPr bwMode="auto">
              <a:xfrm>
                <a:off x="0" y="0"/>
                <a:ext cx="238" cy="190"/>
              </a:xfrm>
              <a:prstGeom prst="rect">
                <a:avLst/>
              </a:prstGeom>
              <a:solidFill>
                <a:schemeClr val="accent1"/>
              </a:solidFill>
              <a:ln>
                <a:noFill/>
              </a:ln>
              <a:extLst>
                <a:ext uri="{91240B29-F687-4f45-9708-019B960494DF}">
                  <a14:hiddenLine xmlns="" xmlns:a14="http://schemas.microsoft.com/office/drawing/2010/main" w="12700">
                    <a:solidFill>
                      <a:srgbClr val="FF0000"/>
                    </a:solidFill>
                    <a:miter lim="800000"/>
                    <a:headEnd type="none" w="med" len="med"/>
                    <a:tailEnd type="none" w="med" len="med"/>
                  </a14:hiddenLine>
                </a:ext>
              </a:extLst>
            </p:spPr>
            <p:txBody>
              <a:bodyPr lIns="0" tIns="0" rIns="0" bIns="0"/>
              <a:lstStyle/>
              <a:p>
                <a:endParaRPr lang="en-GB"/>
              </a:p>
            </p:txBody>
          </p:sp>
          <p:sp>
            <p:nvSpPr>
              <p:cNvPr id="55414" name="Rectangle 118"/>
              <p:cNvSpPr>
                <a:spLocks/>
              </p:cNvSpPr>
              <p:nvPr/>
            </p:nvSpPr>
            <p:spPr bwMode="auto">
              <a:xfrm>
                <a:off x="2" y="0"/>
                <a:ext cx="24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000">
                    <a:solidFill>
                      <a:srgbClr val="FF0000"/>
                    </a:solidFill>
                    <a:latin typeface="Helvetica" charset="0"/>
                    <a:ea typeface="ＭＳ Ｐゴシック" charset="0"/>
                    <a:cs typeface="Helvetica" charset="0"/>
                    <a:sym typeface="Helvetica" charset="0"/>
                  </a:rPr>
                  <a:t>RC</a:t>
                </a:r>
              </a:p>
            </p:txBody>
          </p:sp>
        </p:grpSp>
      </p:grpSp>
      <p:grpSp>
        <p:nvGrpSpPr>
          <p:cNvPr id="55415" name="Group 119"/>
          <p:cNvGrpSpPr>
            <a:grpSpLocks/>
          </p:cNvGrpSpPr>
          <p:nvPr/>
        </p:nvGrpSpPr>
        <p:grpSpPr bwMode="auto">
          <a:xfrm>
            <a:off x="6313488" y="5403850"/>
            <a:ext cx="1022350" cy="601663"/>
            <a:chOff x="0" y="0"/>
            <a:chExt cx="643" cy="379"/>
          </a:xfrm>
        </p:grpSpPr>
        <p:sp>
          <p:nvSpPr>
            <p:cNvPr id="55416" name="AutoShape 120"/>
            <p:cNvSpPr>
              <a:spLocks/>
            </p:cNvSpPr>
            <p:nvPr/>
          </p:nvSpPr>
          <p:spPr bwMode="auto">
            <a:xfrm>
              <a:off x="0" y="131"/>
              <a:ext cx="434" cy="246"/>
            </a:xfrm>
            <a:prstGeom prst="roundRect">
              <a:avLst>
                <a:gd name="adj" fmla="val 403"/>
              </a:avLst>
            </a:prstGeom>
            <a:solidFill>
              <a:schemeClr val="accent1"/>
            </a:solidFill>
            <a:ln w="12700">
              <a:solidFill>
                <a:srgbClr val="FF0000"/>
              </a:solidFill>
              <a:prstDash val="solid"/>
              <a:round/>
              <a:headEnd type="none" w="med" len="med"/>
              <a:tailEnd type="none" w="med" len="med"/>
            </a:ln>
          </p:spPr>
          <p:txBody>
            <a:bodyPr lIns="0" tIns="0" rIns="0" bIns="0"/>
            <a:lstStyle/>
            <a:p>
              <a:endParaRPr lang="en-GB"/>
            </a:p>
          </p:txBody>
        </p:sp>
        <p:sp>
          <p:nvSpPr>
            <p:cNvPr id="55417" name="Line 121"/>
            <p:cNvSpPr>
              <a:spLocks noChangeShapeType="1"/>
            </p:cNvSpPr>
            <p:nvPr/>
          </p:nvSpPr>
          <p:spPr bwMode="auto">
            <a:xfrm rot="10800000" flipH="1">
              <a:off x="0" y="0"/>
              <a:ext cx="207" cy="132"/>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5418" name="Line 122"/>
            <p:cNvSpPr>
              <a:spLocks noChangeShapeType="1"/>
            </p:cNvSpPr>
            <p:nvPr/>
          </p:nvSpPr>
          <p:spPr bwMode="auto">
            <a:xfrm rot="10800000" flipH="1">
              <a:off x="434" y="0"/>
              <a:ext cx="208" cy="132"/>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5419" name="Line 123"/>
            <p:cNvSpPr>
              <a:spLocks noChangeShapeType="1"/>
            </p:cNvSpPr>
            <p:nvPr/>
          </p:nvSpPr>
          <p:spPr bwMode="auto">
            <a:xfrm rot="10800000" flipH="1">
              <a:off x="434" y="246"/>
              <a:ext cx="208" cy="133"/>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5420" name="Line 124"/>
            <p:cNvSpPr>
              <a:spLocks noChangeShapeType="1"/>
            </p:cNvSpPr>
            <p:nvPr/>
          </p:nvSpPr>
          <p:spPr bwMode="auto">
            <a:xfrm>
              <a:off x="207" y="3"/>
              <a:ext cx="435" cy="1"/>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5421" name="Line 125"/>
            <p:cNvSpPr>
              <a:spLocks noChangeShapeType="1"/>
            </p:cNvSpPr>
            <p:nvPr/>
          </p:nvSpPr>
          <p:spPr bwMode="auto">
            <a:xfrm>
              <a:off x="642" y="3"/>
              <a:ext cx="1" cy="246"/>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grpSp>
          <p:nvGrpSpPr>
            <p:cNvPr id="55422" name="Group 126"/>
            <p:cNvGrpSpPr>
              <a:grpSpLocks/>
            </p:cNvGrpSpPr>
            <p:nvPr/>
          </p:nvGrpSpPr>
          <p:grpSpPr bwMode="auto">
            <a:xfrm>
              <a:off x="77" y="134"/>
              <a:ext cx="297" cy="216"/>
              <a:chOff x="0" y="0"/>
              <a:chExt cx="296" cy="216"/>
            </a:xfrm>
          </p:grpSpPr>
          <p:sp>
            <p:nvSpPr>
              <p:cNvPr id="55423" name="Rectangle 127"/>
              <p:cNvSpPr>
                <a:spLocks/>
              </p:cNvSpPr>
              <p:nvPr/>
            </p:nvSpPr>
            <p:spPr bwMode="auto">
              <a:xfrm>
                <a:off x="0" y="0"/>
                <a:ext cx="296" cy="216"/>
              </a:xfrm>
              <a:prstGeom prst="rect">
                <a:avLst/>
              </a:prstGeom>
              <a:solidFill>
                <a:schemeClr val="accent1"/>
              </a:solidFill>
              <a:ln>
                <a:noFill/>
              </a:ln>
              <a:extLst>
                <a:ext uri="{91240B29-F687-4f45-9708-019B960494DF}">
                  <a14:hiddenLine xmlns="" xmlns:a14="http://schemas.microsoft.com/office/drawing/2010/main" w="12700">
                    <a:solidFill>
                      <a:srgbClr val="FF0000"/>
                    </a:solidFill>
                    <a:miter lim="800000"/>
                    <a:headEnd type="none" w="med" len="med"/>
                    <a:tailEnd type="none" w="med" len="med"/>
                  </a14:hiddenLine>
                </a:ext>
              </a:extLst>
            </p:spPr>
            <p:txBody>
              <a:bodyPr lIns="0" tIns="0" rIns="0" bIns="0"/>
              <a:lstStyle/>
              <a:p>
                <a:endParaRPr lang="en-GB"/>
              </a:p>
            </p:txBody>
          </p:sp>
          <p:sp>
            <p:nvSpPr>
              <p:cNvPr id="55424" name="Rectangle 128"/>
              <p:cNvSpPr>
                <a:spLocks/>
              </p:cNvSpPr>
              <p:nvPr/>
            </p:nvSpPr>
            <p:spPr bwMode="auto">
              <a:xfrm>
                <a:off x="2" y="0"/>
                <a:ext cx="291" cy="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200">
                    <a:solidFill>
                      <a:srgbClr val="FF0000"/>
                    </a:solidFill>
                    <a:latin typeface="Helvetica" charset="0"/>
                    <a:ea typeface="ＭＳ Ｐゴシック" charset="0"/>
                    <a:cs typeface="Helvetica" charset="0"/>
                    <a:sym typeface="Helvetica" charset="0"/>
                  </a:rPr>
                  <a:t> R</a:t>
                </a:r>
                <a:r>
                  <a:rPr lang="en-US" sz="2000">
                    <a:solidFill>
                      <a:srgbClr val="FF0000"/>
                    </a:solidFill>
                    <a:latin typeface="Helvetica" charset="0"/>
                    <a:ea typeface="ＭＳ Ｐゴシック" charset="0"/>
                    <a:cs typeface="Helvetica" charset="0"/>
                    <a:sym typeface="Helvetica" charset="0"/>
                  </a:rPr>
                  <a:t>B</a:t>
                </a:r>
              </a:p>
            </p:txBody>
          </p:sp>
        </p:grpSp>
      </p:grpSp>
      <p:sp>
        <p:nvSpPr>
          <p:cNvPr id="55425" name="Line 129"/>
          <p:cNvSpPr>
            <a:spLocks noChangeShapeType="1"/>
          </p:cNvSpPr>
          <p:nvPr/>
        </p:nvSpPr>
        <p:spPr bwMode="auto">
          <a:xfrm flipH="1">
            <a:off x="6942138" y="5067300"/>
            <a:ext cx="58737" cy="427038"/>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5426" name="Line 130"/>
          <p:cNvSpPr>
            <a:spLocks noChangeShapeType="1"/>
          </p:cNvSpPr>
          <p:nvPr/>
        </p:nvSpPr>
        <p:spPr bwMode="auto">
          <a:xfrm>
            <a:off x="7521575" y="4821238"/>
            <a:ext cx="465138" cy="354012"/>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5427" name="Line 131"/>
          <p:cNvSpPr>
            <a:spLocks noChangeShapeType="1"/>
          </p:cNvSpPr>
          <p:nvPr/>
        </p:nvSpPr>
        <p:spPr bwMode="auto">
          <a:xfrm rot="10800000" flipH="1">
            <a:off x="7148513" y="5473700"/>
            <a:ext cx="633412" cy="207963"/>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5428" name="Line 132"/>
          <p:cNvSpPr>
            <a:spLocks noChangeShapeType="1"/>
          </p:cNvSpPr>
          <p:nvPr/>
        </p:nvSpPr>
        <p:spPr bwMode="auto">
          <a:xfrm rot="10800000" flipH="1">
            <a:off x="5600700" y="5992813"/>
            <a:ext cx="687388" cy="263525"/>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5429" name="Line 133"/>
          <p:cNvSpPr>
            <a:spLocks noChangeShapeType="1"/>
          </p:cNvSpPr>
          <p:nvPr/>
        </p:nvSpPr>
        <p:spPr bwMode="auto">
          <a:xfrm>
            <a:off x="5641975" y="4114800"/>
            <a:ext cx="1041400" cy="482600"/>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5430" name="Line 134"/>
          <p:cNvSpPr>
            <a:spLocks noChangeShapeType="1"/>
          </p:cNvSpPr>
          <p:nvPr/>
        </p:nvSpPr>
        <p:spPr bwMode="auto">
          <a:xfrm rot="10800000" flipH="1">
            <a:off x="7577138" y="4222750"/>
            <a:ext cx="855662" cy="414338"/>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grpSp>
        <p:nvGrpSpPr>
          <p:cNvPr id="55431" name="Group 135"/>
          <p:cNvGrpSpPr>
            <a:grpSpLocks/>
          </p:cNvGrpSpPr>
          <p:nvPr/>
        </p:nvGrpSpPr>
        <p:grpSpPr bwMode="auto">
          <a:xfrm>
            <a:off x="608013" y="2566988"/>
            <a:ext cx="5246687" cy="2552700"/>
            <a:chOff x="0" y="0"/>
            <a:chExt cx="3304" cy="1607"/>
          </a:xfrm>
        </p:grpSpPr>
        <p:sp>
          <p:nvSpPr>
            <p:cNvPr id="55432" name="AutoShape 136"/>
            <p:cNvSpPr>
              <a:spLocks/>
            </p:cNvSpPr>
            <p:nvPr/>
          </p:nvSpPr>
          <p:spPr bwMode="auto">
            <a:xfrm>
              <a:off x="0" y="0"/>
              <a:ext cx="3300" cy="1607"/>
            </a:xfrm>
            <a:prstGeom prst="roundRect">
              <a:avLst>
                <a:gd name="adj" fmla="val 60"/>
              </a:avLst>
            </a:prstGeom>
            <a:solidFill>
              <a:schemeClr val="accent1"/>
            </a:solidFill>
            <a:ln w="25400">
              <a:solidFill>
                <a:schemeClr val="tx1"/>
              </a:solidFill>
              <a:prstDash val="solid"/>
              <a:round/>
              <a:headEnd type="none" w="med" len="med"/>
              <a:tailEnd type="none" w="med" len="med"/>
            </a:ln>
          </p:spPr>
          <p:txBody>
            <a:bodyPr lIns="0" tIns="0" rIns="0" bIns="0"/>
            <a:lstStyle/>
            <a:p>
              <a:endParaRPr lang="en-GB"/>
            </a:p>
          </p:txBody>
        </p:sp>
        <p:sp>
          <p:nvSpPr>
            <p:cNvPr id="55433" name="Rectangle 137"/>
            <p:cNvSpPr>
              <a:spLocks/>
            </p:cNvSpPr>
            <p:nvPr/>
          </p:nvSpPr>
          <p:spPr bwMode="auto">
            <a:xfrm>
              <a:off x="0" y="304"/>
              <a:ext cx="3304" cy="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marL="92075" algn="l">
                <a:lnSpc>
                  <a:spcPct val="84000"/>
                </a:lnSpc>
                <a:tabLst>
                  <a:tab pos="939800" algn="l"/>
                  <a:tab pos="1866900" algn="l"/>
                  <a:tab pos="2806700" algn="l"/>
                  <a:tab pos="3733800" algn="l"/>
                  <a:tab pos="4673600" algn="l"/>
                  <a:tab pos="5575300" algn="l"/>
                  <a:tab pos="939800" algn="l"/>
                  <a:tab pos="1866900" algn="l"/>
                  <a:tab pos="2806700" algn="l"/>
                  <a:tab pos="3733800" algn="l"/>
                  <a:tab pos="4673600" algn="l"/>
                  <a:tab pos="5575300" algn="l"/>
                  <a:tab pos="939800" algn="l"/>
                  <a:tab pos="1866900" algn="l"/>
                  <a:tab pos="2806700" algn="l"/>
                  <a:tab pos="3733800" algn="l"/>
                  <a:tab pos="4673600" algn="l"/>
                  <a:tab pos="5575300" algn="l"/>
                </a:tabLst>
              </a:pPr>
              <a:r>
                <a:rPr lang="en-US" sz="2000" b="1">
                  <a:solidFill>
                    <a:schemeClr val="tx1"/>
                  </a:solidFill>
                  <a:latin typeface="Helvetica" charset="0"/>
                  <a:ea typeface="ＭＳ Ｐゴシック" charset="0"/>
                  <a:cs typeface="Helvetica" charset="0"/>
                  <a:sym typeface="Helvetica" charset="0"/>
                </a:rPr>
                <a:t>Inside each non-backbone area</a:t>
              </a:r>
            </a:p>
            <a:p>
              <a:pPr marL="434975" indent="-342900" algn="l">
                <a:lnSpc>
                  <a:spcPct val="84000"/>
                </a:lnSpc>
                <a:buClr>
                  <a:srgbClr val="000000"/>
                </a:buClr>
                <a:buSzPct val="75000"/>
                <a:buFont typeface="Arial"/>
                <a:buChar char="•"/>
                <a:tabLst>
                  <a:tab pos="939800" algn="l"/>
                  <a:tab pos="1866900" algn="l"/>
                  <a:tab pos="2806700" algn="l"/>
                  <a:tab pos="3733800" algn="l"/>
                  <a:tab pos="4673600" algn="l"/>
                  <a:tab pos="5575300" algn="l"/>
                  <a:tab pos="939800" algn="l"/>
                  <a:tab pos="1866900" algn="l"/>
                  <a:tab pos="2806700" algn="l"/>
                  <a:tab pos="3733800" algn="l"/>
                  <a:tab pos="4673600" algn="l"/>
                  <a:tab pos="5575300" algn="l"/>
                  <a:tab pos="939800" algn="l"/>
                  <a:tab pos="1866900" algn="l"/>
                  <a:tab pos="2806700" algn="l"/>
                  <a:tab pos="3733800" algn="l"/>
                  <a:tab pos="4673600" algn="l"/>
                  <a:tab pos="5575300" algn="l"/>
                </a:tabLst>
              </a:pPr>
              <a:r>
                <a:rPr lang="en-US" sz="2000">
                  <a:solidFill>
                    <a:schemeClr val="tx1"/>
                  </a:solidFill>
                  <a:latin typeface="Helvetica" charset="0"/>
                  <a:ea typeface="ＭＳ Ｐゴシック" charset="0"/>
                  <a:cs typeface="Helvetica" charset="0"/>
                  <a:sym typeface="Helvetica" charset="0"/>
                </a:rPr>
                <a:t>Routers exchange link state packets to distribute the topology of the </a:t>
              </a:r>
              <a:r>
                <a:rPr lang="en-US" sz="2000">
                  <a:solidFill>
                    <a:srgbClr val="FF0000"/>
                  </a:solidFill>
                  <a:latin typeface="Helvetica" charset="0"/>
                  <a:ea typeface="ＭＳ Ｐゴシック" charset="0"/>
                  <a:cs typeface="Helvetica" charset="0"/>
                  <a:sym typeface="Helvetica" charset="0"/>
                </a:rPr>
                <a:t>area</a:t>
              </a:r>
            </a:p>
            <a:p>
              <a:pPr marL="434975" indent="-342900" algn="l">
                <a:lnSpc>
                  <a:spcPct val="84000"/>
                </a:lnSpc>
                <a:buClr>
                  <a:srgbClr val="000000"/>
                </a:buClr>
                <a:buSzPct val="75000"/>
                <a:buFont typeface="Arial"/>
                <a:buChar char="•"/>
                <a:tabLst>
                  <a:tab pos="939800" algn="l"/>
                  <a:tab pos="1866900" algn="l"/>
                  <a:tab pos="2806700" algn="l"/>
                  <a:tab pos="3733800" algn="l"/>
                  <a:tab pos="4673600" algn="l"/>
                  <a:tab pos="5575300" algn="l"/>
                  <a:tab pos="939800" algn="l"/>
                  <a:tab pos="1866900" algn="l"/>
                  <a:tab pos="2806700" algn="l"/>
                  <a:tab pos="3733800" algn="l"/>
                  <a:tab pos="4673600" algn="l"/>
                  <a:tab pos="5575300" algn="l"/>
                  <a:tab pos="939800" algn="l"/>
                  <a:tab pos="1866900" algn="l"/>
                  <a:tab pos="2806700" algn="l"/>
                  <a:tab pos="3733800" algn="l"/>
                  <a:tab pos="4673600" algn="l"/>
                  <a:tab pos="5575300" algn="l"/>
                </a:tabLst>
              </a:pPr>
              <a:r>
                <a:rPr lang="en-US" sz="2000">
                  <a:solidFill>
                    <a:schemeClr val="tx1"/>
                  </a:solidFill>
                  <a:latin typeface="Helvetica" charset="0"/>
                  <a:ea typeface="ＭＳ Ｐゴシック" charset="0"/>
                  <a:cs typeface="Helvetica" charset="0"/>
                  <a:sym typeface="Helvetica" charset="0"/>
                </a:rPr>
                <a:t>Routers do not know the topology of other areas, but each router knows how to reach the backbone area</a:t>
              </a:r>
            </a:p>
          </p:txBody>
        </p:sp>
      </p:grpSp>
      <p:sp>
        <p:nvSpPr>
          <p:cNvPr id="55434" name="Rectangle 138"/>
          <p:cNvSpPr>
            <a:spLocks/>
          </p:cNvSpPr>
          <p:nvPr/>
        </p:nvSpPr>
        <p:spPr bwMode="auto">
          <a:xfrm>
            <a:off x="7653338" y="2625725"/>
            <a:ext cx="221456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66900" algn="l"/>
                <a:tab pos="2781300" algn="l"/>
              </a:tabLst>
            </a:pPr>
            <a:r>
              <a:rPr lang="en-US" sz="3000">
                <a:solidFill>
                  <a:schemeClr val="tx1"/>
                </a:solidFill>
                <a:latin typeface="Helvetica" charset="0"/>
                <a:ea typeface="ＭＳ Ｐゴシック" charset="0"/>
                <a:cs typeface="Helvetica" charset="0"/>
                <a:sym typeface="Helvetica" charset="0"/>
              </a:rPr>
              <a:t>Stub AREA 1</a:t>
            </a:r>
          </a:p>
        </p:txBody>
      </p:sp>
      <p:sp>
        <p:nvSpPr>
          <p:cNvPr id="55435" name="Rectangle 139"/>
          <p:cNvSpPr>
            <a:spLocks/>
          </p:cNvSpPr>
          <p:nvPr/>
        </p:nvSpPr>
        <p:spPr bwMode="auto">
          <a:xfrm>
            <a:off x="8769350" y="7259638"/>
            <a:ext cx="1346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54200" algn="l"/>
              </a:tabLst>
            </a:pPr>
            <a:r>
              <a:rPr lang="en-US" sz="3000">
                <a:solidFill>
                  <a:schemeClr val="tx1"/>
                </a:solidFill>
                <a:latin typeface="Helvetica" charset="0"/>
                <a:ea typeface="ＭＳ Ｐゴシック" charset="0"/>
                <a:cs typeface="Helvetica" charset="0"/>
                <a:sym typeface="Helvetica" charset="0"/>
              </a:rPr>
              <a:t>AREA 2</a:t>
            </a:r>
          </a:p>
        </p:txBody>
      </p:sp>
      <p:sp>
        <p:nvSpPr>
          <p:cNvPr id="55436" name="Rectangle 140"/>
          <p:cNvSpPr>
            <a:spLocks/>
          </p:cNvSpPr>
          <p:nvPr/>
        </p:nvSpPr>
        <p:spPr bwMode="auto">
          <a:xfrm>
            <a:off x="8918575" y="4822825"/>
            <a:ext cx="1346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54200" algn="l"/>
              </a:tabLst>
            </a:pPr>
            <a:r>
              <a:rPr lang="en-US" sz="3000">
                <a:solidFill>
                  <a:srgbClr val="FF0000"/>
                </a:solidFill>
                <a:latin typeface="Helvetica" charset="0"/>
                <a:ea typeface="ＭＳ Ｐゴシック" charset="0"/>
                <a:cs typeface="Helvetica" charset="0"/>
                <a:sym typeface="Helvetica" charset="0"/>
              </a:rPr>
              <a:t>AREA 0</a:t>
            </a:r>
          </a:p>
        </p:txBody>
      </p:sp>
      <p:grpSp>
        <p:nvGrpSpPr>
          <p:cNvPr id="55437" name="Group 141"/>
          <p:cNvGrpSpPr>
            <a:grpSpLocks/>
          </p:cNvGrpSpPr>
          <p:nvPr/>
        </p:nvGrpSpPr>
        <p:grpSpPr bwMode="auto">
          <a:xfrm>
            <a:off x="258763" y="5341938"/>
            <a:ext cx="5792787" cy="1919287"/>
            <a:chOff x="0" y="0"/>
            <a:chExt cx="3648" cy="1208"/>
          </a:xfrm>
        </p:grpSpPr>
        <p:sp>
          <p:nvSpPr>
            <p:cNvPr id="55438" name="AutoShape 142"/>
            <p:cNvSpPr>
              <a:spLocks/>
            </p:cNvSpPr>
            <p:nvPr/>
          </p:nvSpPr>
          <p:spPr bwMode="auto">
            <a:xfrm>
              <a:off x="0" y="0"/>
              <a:ext cx="3648" cy="1208"/>
            </a:xfrm>
            <a:prstGeom prst="roundRect">
              <a:avLst>
                <a:gd name="adj" fmla="val 79"/>
              </a:avLst>
            </a:prstGeom>
            <a:solidFill>
              <a:schemeClr val="accent1"/>
            </a:solidFill>
            <a:ln w="25400">
              <a:solidFill>
                <a:schemeClr val="tx1"/>
              </a:solidFill>
              <a:prstDash val="solid"/>
              <a:round/>
              <a:headEnd type="none" w="med" len="med"/>
              <a:tailEnd type="none" w="med" len="med"/>
            </a:ln>
          </p:spPr>
          <p:txBody>
            <a:bodyPr lIns="0" tIns="0" rIns="0" bIns="0"/>
            <a:lstStyle/>
            <a:p>
              <a:endParaRPr lang="en-GB"/>
            </a:p>
          </p:txBody>
        </p:sp>
        <p:sp>
          <p:nvSpPr>
            <p:cNvPr id="55439" name="Rectangle 143"/>
            <p:cNvSpPr>
              <a:spLocks/>
            </p:cNvSpPr>
            <p:nvPr/>
          </p:nvSpPr>
          <p:spPr bwMode="auto">
            <a:xfrm>
              <a:off x="2" y="105"/>
              <a:ext cx="3640" cy="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marL="92075" algn="l">
                <a:lnSpc>
                  <a:spcPct val="84000"/>
                </a:lnSpc>
                <a:tabLst>
                  <a:tab pos="939800" algn="l"/>
                  <a:tab pos="1866900" algn="l"/>
                  <a:tab pos="2806700" algn="l"/>
                  <a:tab pos="3733800" algn="l"/>
                  <a:tab pos="4673600" algn="l"/>
                  <a:tab pos="5600700" algn="l"/>
                  <a:tab pos="6489700" algn="l"/>
                  <a:tab pos="939800" algn="l"/>
                  <a:tab pos="1866900" algn="l"/>
                  <a:tab pos="2806700" algn="l"/>
                  <a:tab pos="3733800" algn="l"/>
                  <a:tab pos="4673600" algn="l"/>
                  <a:tab pos="5575300" algn="l"/>
                  <a:tab pos="939800" algn="l"/>
                  <a:tab pos="1866900" algn="l"/>
                  <a:tab pos="2806700" algn="l"/>
                  <a:tab pos="3733800" algn="l"/>
                  <a:tab pos="4673600" algn="l"/>
                  <a:tab pos="5600700" algn="l"/>
                  <a:tab pos="6489700" algn="l"/>
                </a:tabLst>
              </a:pPr>
              <a:r>
                <a:rPr lang="en-US" sz="2000" b="1">
                  <a:solidFill>
                    <a:schemeClr val="tx1"/>
                  </a:solidFill>
                  <a:latin typeface="Helvetica" charset="0"/>
                  <a:ea typeface="ＭＳ Ｐゴシック" charset="0"/>
                  <a:cs typeface="Helvetica" charset="0"/>
                  <a:sym typeface="Helvetica" charset="0"/>
                </a:rPr>
                <a:t>Inside </a:t>
              </a:r>
              <a:r>
                <a:rPr lang="en-US" sz="2000" b="1">
                  <a:solidFill>
                    <a:srgbClr val="FF0000"/>
                  </a:solidFill>
                  <a:latin typeface="Helvetica" charset="0"/>
                  <a:ea typeface="ＭＳ Ｐゴシック" charset="0"/>
                  <a:cs typeface="Helvetica" charset="0"/>
                  <a:sym typeface="Helvetica" charset="0"/>
                </a:rPr>
                <a:t>backbone area</a:t>
              </a:r>
            </a:p>
            <a:p>
              <a:pPr marL="434975" indent="-342900" algn="l">
                <a:lnSpc>
                  <a:spcPct val="84000"/>
                </a:lnSpc>
                <a:buClr>
                  <a:srgbClr val="000000"/>
                </a:buClr>
                <a:buSzPct val="75000"/>
                <a:buFont typeface="Arial"/>
                <a:buChar char="•"/>
                <a:tabLst>
                  <a:tab pos="939800" algn="l"/>
                  <a:tab pos="1866900" algn="l"/>
                  <a:tab pos="2806700" algn="l"/>
                  <a:tab pos="3733800" algn="l"/>
                  <a:tab pos="4673600" algn="l"/>
                  <a:tab pos="5600700" algn="l"/>
                  <a:tab pos="6489700" algn="l"/>
                  <a:tab pos="939800" algn="l"/>
                  <a:tab pos="1866900" algn="l"/>
                  <a:tab pos="2806700" algn="l"/>
                  <a:tab pos="3733800" algn="l"/>
                  <a:tab pos="4673600" algn="l"/>
                  <a:tab pos="5575300" algn="l"/>
                  <a:tab pos="939800" algn="l"/>
                  <a:tab pos="1866900" algn="l"/>
                  <a:tab pos="2806700" algn="l"/>
                  <a:tab pos="3733800" algn="l"/>
                  <a:tab pos="4673600" algn="l"/>
                  <a:tab pos="5600700" algn="l"/>
                  <a:tab pos="6489700" algn="l"/>
                </a:tabLst>
              </a:pPr>
              <a:r>
                <a:rPr lang="en-US" sz="2000">
                  <a:solidFill>
                    <a:schemeClr val="tx1"/>
                  </a:solidFill>
                  <a:latin typeface="Helvetica" charset="0"/>
                  <a:ea typeface="ＭＳ Ｐゴシック" charset="0"/>
                  <a:cs typeface="Helvetica" charset="0"/>
                  <a:sym typeface="Helvetica" charset="0"/>
                </a:rPr>
                <a:t>Routers exchange link state packets to distribute the topology of the </a:t>
              </a:r>
              <a:r>
                <a:rPr lang="en-US" sz="2000">
                  <a:solidFill>
                    <a:srgbClr val="FF0000"/>
                  </a:solidFill>
                  <a:latin typeface="Helvetica" charset="0"/>
                  <a:ea typeface="ＭＳ Ｐゴシック" charset="0"/>
                  <a:cs typeface="Helvetica" charset="0"/>
                  <a:sym typeface="Helvetica" charset="0"/>
                </a:rPr>
                <a:t>backbone area</a:t>
              </a:r>
            </a:p>
            <a:p>
              <a:pPr marL="434975" indent="-342900" algn="l">
                <a:lnSpc>
                  <a:spcPct val="84000"/>
                </a:lnSpc>
                <a:buClr>
                  <a:srgbClr val="000000"/>
                </a:buClr>
                <a:buSzPct val="75000"/>
                <a:buFont typeface="Arial"/>
                <a:buChar char="•"/>
                <a:tabLst>
                  <a:tab pos="939800" algn="l"/>
                  <a:tab pos="1866900" algn="l"/>
                  <a:tab pos="2806700" algn="l"/>
                  <a:tab pos="3733800" algn="l"/>
                  <a:tab pos="4673600" algn="l"/>
                  <a:tab pos="5600700" algn="l"/>
                  <a:tab pos="6489700" algn="l"/>
                  <a:tab pos="939800" algn="l"/>
                  <a:tab pos="1866900" algn="l"/>
                  <a:tab pos="2806700" algn="l"/>
                  <a:tab pos="3733800" algn="l"/>
                  <a:tab pos="4673600" algn="l"/>
                  <a:tab pos="5575300" algn="l"/>
                  <a:tab pos="939800" algn="l"/>
                  <a:tab pos="1866900" algn="l"/>
                  <a:tab pos="2806700" algn="l"/>
                  <a:tab pos="3733800" algn="l"/>
                  <a:tab pos="4673600" algn="l"/>
                  <a:tab pos="5600700" algn="l"/>
                  <a:tab pos="6489700" algn="l"/>
                </a:tabLst>
              </a:pPr>
              <a:r>
                <a:rPr lang="en-US" sz="2000">
                  <a:solidFill>
                    <a:schemeClr val="tx1"/>
                  </a:solidFill>
                  <a:latin typeface="Helvetica" charset="0"/>
                  <a:ea typeface="ＭＳ Ｐゴシック" charset="0"/>
                  <a:cs typeface="Helvetica" charset="0"/>
                  <a:sym typeface="Helvetica" charset="0"/>
                </a:rPr>
                <a:t>Each router knows how to reach the other areas and distance vectors are used to distribute inter-area routes</a:t>
              </a:r>
            </a:p>
          </p:txBody>
        </p:sp>
      </p:grpSp>
      <p:sp>
        <p:nvSpPr>
          <p:cNvPr id="55440" name="Line 144"/>
          <p:cNvSpPr>
            <a:spLocks noChangeShapeType="1"/>
          </p:cNvSpPr>
          <p:nvPr/>
        </p:nvSpPr>
        <p:spPr bwMode="auto">
          <a:xfrm>
            <a:off x="8191500" y="5661025"/>
            <a:ext cx="279400" cy="706438"/>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Tree>
    <p:custDataLst>
      <p:tags r:id="rId1"/>
    </p:custDataLst>
  </p:cSld>
  <p:clrMapOvr>
    <a:masterClrMapping/>
  </p:clrMapOvr>
  <p:transition advTm="6489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54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54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632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3684"/>
            <a:ext cx="13004800" cy="975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56322" name="Rectangle 2"/>
          <p:cNvSpPr>
            <a:spLocks/>
          </p:cNvSpPr>
          <p:nvPr/>
        </p:nvSpPr>
        <p:spPr bwMode="auto">
          <a:xfrm>
            <a:off x="4395788" y="0"/>
            <a:ext cx="7778750" cy="1717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39800" algn="l"/>
                <a:tab pos="1866900" algn="l"/>
                <a:tab pos="2806700" algn="l"/>
                <a:tab pos="3733800" algn="l"/>
                <a:tab pos="4673600" algn="l"/>
                <a:tab pos="5600700" algn="l"/>
                <a:tab pos="6540500" algn="l"/>
                <a:tab pos="7467600" algn="l"/>
                <a:tab pos="8356600" algn="l"/>
              </a:tabLst>
            </a:pPr>
            <a:r>
              <a:rPr lang="en-US" sz="8400">
                <a:solidFill>
                  <a:schemeClr val="tx1"/>
                </a:solidFill>
                <a:ea typeface="ＭＳ Ｐゴシック" charset="0"/>
                <a:cs typeface="Gill Sans" charset="0"/>
              </a:rPr>
              <a:t>OSPF areas</a:t>
            </a:r>
          </a:p>
        </p:txBody>
      </p:sp>
      <p:pic>
        <p:nvPicPr>
          <p:cNvPr id="5" name="Picture 2">
            <a:extLst>
              <a:ext uri="{FF2B5EF4-FFF2-40B4-BE49-F238E27FC236}">
                <a16:creationId xmlns:a16="http://schemas.microsoft.com/office/drawing/2014/main" id="{A1E9746D-C07C-764D-8CD0-E5EDA49412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58477">
            <a:off x="271543" y="724385"/>
            <a:ext cx="2120733" cy="11343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755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p:cNvSpPr>
            <a:spLocks noGrp="1" noChangeArrowheads="1"/>
          </p:cNvSpPr>
          <p:nvPr>
            <p:ph type="title"/>
          </p:nvPr>
        </p:nvSpPr>
        <p:spPr>
          <a:ln/>
        </p:spPr>
        <p:txBody>
          <a:bodyPr/>
          <a:lstStyle/>
          <a:p>
            <a:r>
              <a:rPr lang="en-US"/>
              <a:t>Equal Cost Multipath</a:t>
            </a:r>
          </a:p>
        </p:txBody>
      </p:sp>
      <p:grpSp>
        <p:nvGrpSpPr>
          <p:cNvPr id="57347" name="Group 3"/>
          <p:cNvGrpSpPr>
            <a:grpSpLocks/>
          </p:cNvGrpSpPr>
          <p:nvPr/>
        </p:nvGrpSpPr>
        <p:grpSpPr bwMode="auto">
          <a:xfrm>
            <a:off x="1649413" y="5341938"/>
            <a:ext cx="801687" cy="571500"/>
            <a:chOff x="0" y="0"/>
            <a:chExt cx="505" cy="359"/>
          </a:xfrm>
        </p:grpSpPr>
        <p:sp>
          <p:nvSpPr>
            <p:cNvPr id="57348" name="AutoShape 4"/>
            <p:cNvSpPr>
              <a:spLocks/>
            </p:cNvSpPr>
            <p:nvPr/>
          </p:nvSpPr>
          <p:spPr bwMode="auto">
            <a:xfrm>
              <a:off x="0" y="125"/>
              <a:ext cx="341" cy="233"/>
            </a:xfrm>
            <a:prstGeom prst="roundRect">
              <a:avLst>
                <a:gd name="adj" fmla="val 431"/>
              </a:avLst>
            </a:prstGeom>
            <a:solidFill>
              <a:schemeClr val="accent1"/>
            </a:solidFill>
            <a:ln w="25400">
              <a:solidFill>
                <a:schemeClr val="tx1"/>
              </a:solidFill>
              <a:prstDash val="solid"/>
              <a:round/>
              <a:headEnd type="none" w="med" len="med"/>
              <a:tailEnd type="none" w="med" len="med"/>
            </a:ln>
          </p:spPr>
          <p:txBody>
            <a:bodyPr lIns="0" tIns="0" rIns="0" bIns="0"/>
            <a:lstStyle/>
            <a:p>
              <a:endParaRPr lang="en-GB"/>
            </a:p>
          </p:txBody>
        </p:sp>
        <p:sp>
          <p:nvSpPr>
            <p:cNvPr id="57349" name="Line 5"/>
            <p:cNvSpPr>
              <a:spLocks noChangeShapeType="1"/>
            </p:cNvSpPr>
            <p:nvPr/>
          </p:nvSpPr>
          <p:spPr bwMode="auto">
            <a:xfrm rot="10800000" flipH="1">
              <a:off x="0" y="0"/>
              <a:ext cx="162"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7350" name="Line 6"/>
            <p:cNvSpPr>
              <a:spLocks noChangeShapeType="1"/>
            </p:cNvSpPr>
            <p:nvPr/>
          </p:nvSpPr>
          <p:spPr bwMode="auto">
            <a:xfrm rot="10800000" flipH="1">
              <a:off x="341" y="0"/>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7351" name="Line 7"/>
            <p:cNvSpPr>
              <a:spLocks noChangeShapeType="1"/>
            </p:cNvSpPr>
            <p:nvPr/>
          </p:nvSpPr>
          <p:spPr bwMode="auto">
            <a:xfrm rot="10800000" flipH="1">
              <a:off x="341" y="233"/>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7352" name="Line 8"/>
            <p:cNvSpPr>
              <a:spLocks noChangeShapeType="1"/>
            </p:cNvSpPr>
            <p:nvPr/>
          </p:nvSpPr>
          <p:spPr bwMode="auto">
            <a:xfrm>
              <a:off x="163" y="1"/>
              <a:ext cx="342" cy="1"/>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7353" name="Line 9"/>
            <p:cNvSpPr>
              <a:spLocks noChangeShapeType="1"/>
            </p:cNvSpPr>
            <p:nvPr/>
          </p:nvSpPr>
          <p:spPr bwMode="auto">
            <a:xfrm>
              <a:off x="504" y="1"/>
              <a:ext cx="1" cy="233"/>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grpSp>
          <p:nvGrpSpPr>
            <p:cNvPr id="57354" name="Group 10"/>
            <p:cNvGrpSpPr>
              <a:grpSpLocks/>
            </p:cNvGrpSpPr>
            <p:nvPr/>
          </p:nvGrpSpPr>
          <p:grpSpPr bwMode="auto">
            <a:xfrm>
              <a:off x="16" y="127"/>
              <a:ext cx="282" cy="216"/>
              <a:chOff x="0" y="0"/>
              <a:chExt cx="281" cy="216"/>
            </a:xfrm>
          </p:grpSpPr>
          <p:sp>
            <p:nvSpPr>
              <p:cNvPr id="57355" name="Rectangle 11"/>
              <p:cNvSpPr>
                <a:spLocks/>
              </p:cNvSpPr>
              <p:nvPr/>
            </p:nvSpPr>
            <p:spPr bwMode="auto">
              <a:xfrm>
                <a:off x="45" y="0"/>
                <a:ext cx="187" cy="216"/>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57356" name="Rectangle 12"/>
              <p:cNvSpPr>
                <a:spLocks/>
              </p:cNvSpPr>
              <p:nvPr/>
            </p:nvSpPr>
            <p:spPr bwMode="auto">
              <a:xfrm>
                <a:off x="0" y="0"/>
                <a:ext cx="281" cy="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200">
                    <a:solidFill>
                      <a:srgbClr val="FF0000"/>
                    </a:solidFill>
                    <a:latin typeface="Helvetica" charset="0"/>
                    <a:ea typeface="ＭＳ Ｐゴシック" charset="0"/>
                    <a:cs typeface="Helvetica" charset="0"/>
                    <a:sym typeface="Helvetica" charset="0"/>
                  </a:rPr>
                  <a:t> R1</a:t>
                </a:r>
              </a:p>
            </p:txBody>
          </p:sp>
        </p:grpSp>
      </p:grpSp>
      <p:grpSp>
        <p:nvGrpSpPr>
          <p:cNvPr id="57357" name="Group 13"/>
          <p:cNvGrpSpPr>
            <a:grpSpLocks/>
          </p:cNvGrpSpPr>
          <p:nvPr/>
        </p:nvGrpSpPr>
        <p:grpSpPr bwMode="auto">
          <a:xfrm>
            <a:off x="3429000" y="5341938"/>
            <a:ext cx="803275" cy="571500"/>
            <a:chOff x="0" y="0"/>
            <a:chExt cx="505" cy="359"/>
          </a:xfrm>
        </p:grpSpPr>
        <p:sp>
          <p:nvSpPr>
            <p:cNvPr id="57358" name="AutoShape 14"/>
            <p:cNvSpPr>
              <a:spLocks/>
            </p:cNvSpPr>
            <p:nvPr/>
          </p:nvSpPr>
          <p:spPr bwMode="auto">
            <a:xfrm>
              <a:off x="0" y="125"/>
              <a:ext cx="341" cy="233"/>
            </a:xfrm>
            <a:prstGeom prst="roundRect">
              <a:avLst>
                <a:gd name="adj" fmla="val 431"/>
              </a:avLst>
            </a:prstGeom>
            <a:solidFill>
              <a:schemeClr val="accent1"/>
            </a:solidFill>
            <a:ln w="25400">
              <a:solidFill>
                <a:schemeClr val="tx1"/>
              </a:solidFill>
              <a:prstDash val="solid"/>
              <a:round/>
              <a:headEnd type="none" w="med" len="med"/>
              <a:tailEnd type="none" w="med" len="med"/>
            </a:ln>
          </p:spPr>
          <p:txBody>
            <a:bodyPr lIns="0" tIns="0" rIns="0" bIns="0"/>
            <a:lstStyle/>
            <a:p>
              <a:endParaRPr lang="en-GB"/>
            </a:p>
          </p:txBody>
        </p:sp>
        <p:sp>
          <p:nvSpPr>
            <p:cNvPr id="57359" name="Line 15"/>
            <p:cNvSpPr>
              <a:spLocks noChangeShapeType="1"/>
            </p:cNvSpPr>
            <p:nvPr/>
          </p:nvSpPr>
          <p:spPr bwMode="auto">
            <a:xfrm rot="10800000" flipH="1">
              <a:off x="0" y="0"/>
              <a:ext cx="162"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7360" name="Line 16"/>
            <p:cNvSpPr>
              <a:spLocks noChangeShapeType="1"/>
            </p:cNvSpPr>
            <p:nvPr/>
          </p:nvSpPr>
          <p:spPr bwMode="auto">
            <a:xfrm rot="10800000" flipH="1">
              <a:off x="341" y="0"/>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7361" name="Line 17"/>
            <p:cNvSpPr>
              <a:spLocks noChangeShapeType="1"/>
            </p:cNvSpPr>
            <p:nvPr/>
          </p:nvSpPr>
          <p:spPr bwMode="auto">
            <a:xfrm rot="10800000" flipH="1">
              <a:off x="341" y="233"/>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7362" name="Line 18"/>
            <p:cNvSpPr>
              <a:spLocks noChangeShapeType="1"/>
            </p:cNvSpPr>
            <p:nvPr/>
          </p:nvSpPr>
          <p:spPr bwMode="auto">
            <a:xfrm>
              <a:off x="163" y="1"/>
              <a:ext cx="342" cy="1"/>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7363" name="Line 19"/>
            <p:cNvSpPr>
              <a:spLocks noChangeShapeType="1"/>
            </p:cNvSpPr>
            <p:nvPr/>
          </p:nvSpPr>
          <p:spPr bwMode="auto">
            <a:xfrm>
              <a:off x="504" y="1"/>
              <a:ext cx="1" cy="233"/>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grpSp>
          <p:nvGrpSpPr>
            <p:cNvPr id="57364" name="Group 20"/>
            <p:cNvGrpSpPr>
              <a:grpSpLocks/>
            </p:cNvGrpSpPr>
            <p:nvPr/>
          </p:nvGrpSpPr>
          <p:grpSpPr bwMode="auto">
            <a:xfrm>
              <a:off x="16" y="127"/>
              <a:ext cx="282" cy="216"/>
              <a:chOff x="0" y="0"/>
              <a:chExt cx="281" cy="216"/>
            </a:xfrm>
          </p:grpSpPr>
          <p:sp>
            <p:nvSpPr>
              <p:cNvPr id="57365" name="Rectangle 21"/>
              <p:cNvSpPr>
                <a:spLocks/>
              </p:cNvSpPr>
              <p:nvPr/>
            </p:nvSpPr>
            <p:spPr bwMode="auto">
              <a:xfrm>
                <a:off x="45" y="0"/>
                <a:ext cx="187" cy="216"/>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57366" name="Rectangle 22"/>
              <p:cNvSpPr>
                <a:spLocks/>
              </p:cNvSpPr>
              <p:nvPr/>
            </p:nvSpPr>
            <p:spPr bwMode="auto">
              <a:xfrm>
                <a:off x="0" y="0"/>
                <a:ext cx="281" cy="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200">
                    <a:solidFill>
                      <a:schemeClr val="tx1"/>
                    </a:solidFill>
                    <a:latin typeface="Helvetica" charset="0"/>
                    <a:ea typeface="ＭＳ Ｐゴシック" charset="0"/>
                    <a:cs typeface="Helvetica" charset="0"/>
                    <a:sym typeface="Helvetica" charset="0"/>
                  </a:rPr>
                  <a:t> R2</a:t>
                </a:r>
              </a:p>
            </p:txBody>
          </p:sp>
        </p:grpSp>
      </p:grpSp>
      <p:grpSp>
        <p:nvGrpSpPr>
          <p:cNvPr id="57367" name="Group 23"/>
          <p:cNvGrpSpPr>
            <a:grpSpLocks/>
          </p:cNvGrpSpPr>
          <p:nvPr/>
        </p:nvGrpSpPr>
        <p:grpSpPr bwMode="auto">
          <a:xfrm>
            <a:off x="5854700" y="4033838"/>
            <a:ext cx="803275" cy="571500"/>
            <a:chOff x="0" y="0"/>
            <a:chExt cx="505" cy="359"/>
          </a:xfrm>
        </p:grpSpPr>
        <p:sp>
          <p:nvSpPr>
            <p:cNvPr id="57368" name="AutoShape 24"/>
            <p:cNvSpPr>
              <a:spLocks/>
            </p:cNvSpPr>
            <p:nvPr/>
          </p:nvSpPr>
          <p:spPr bwMode="auto">
            <a:xfrm>
              <a:off x="0" y="125"/>
              <a:ext cx="341" cy="233"/>
            </a:xfrm>
            <a:prstGeom prst="roundRect">
              <a:avLst>
                <a:gd name="adj" fmla="val 431"/>
              </a:avLst>
            </a:prstGeom>
            <a:solidFill>
              <a:schemeClr val="accent1"/>
            </a:solidFill>
            <a:ln w="25400">
              <a:solidFill>
                <a:schemeClr val="tx1"/>
              </a:solidFill>
              <a:prstDash val="solid"/>
              <a:round/>
              <a:headEnd type="none" w="med" len="med"/>
              <a:tailEnd type="none" w="med" len="med"/>
            </a:ln>
          </p:spPr>
          <p:txBody>
            <a:bodyPr lIns="0" tIns="0" rIns="0" bIns="0"/>
            <a:lstStyle/>
            <a:p>
              <a:endParaRPr lang="en-GB"/>
            </a:p>
          </p:txBody>
        </p:sp>
        <p:sp>
          <p:nvSpPr>
            <p:cNvPr id="57369" name="Line 25"/>
            <p:cNvSpPr>
              <a:spLocks noChangeShapeType="1"/>
            </p:cNvSpPr>
            <p:nvPr/>
          </p:nvSpPr>
          <p:spPr bwMode="auto">
            <a:xfrm rot="10800000" flipH="1">
              <a:off x="0" y="0"/>
              <a:ext cx="162"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7370" name="Line 26"/>
            <p:cNvSpPr>
              <a:spLocks noChangeShapeType="1"/>
            </p:cNvSpPr>
            <p:nvPr/>
          </p:nvSpPr>
          <p:spPr bwMode="auto">
            <a:xfrm rot="10800000" flipH="1">
              <a:off x="341" y="0"/>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7371" name="Line 27"/>
            <p:cNvSpPr>
              <a:spLocks noChangeShapeType="1"/>
            </p:cNvSpPr>
            <p:nvPr/>
          </p:nvSpPr>
          <p:spPr bwMode="auto">
            <a:xfrm rot="10800000" flipH="1">
              <a:off x="341" y="233"/>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7372" name="Line 28"/>
            <p:cNvSpPr>
              <a:spLocks noChangeShapeType="1"/>
            </p:cNvSpPr>
            <p:nvPr/>
          </p:nvSpPr>
          <p:spPr bwMode="auto">
            <a:xfrm>
              <a:off x="163" y="1"/>
              <a:ext cx="342" cy="1"/>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7373" name="Line 29"/>
            <p:cNvSpPr>
              <a:spLocks noChangeShapeType="1"/>
            </p:cNvSpPr>
            <p:nvPr/>
          </p:nvSpPr>
          <p:spPr bwMode="auto">
            <a:xfrm>
              <a:off x="504" y="1"/>
              <a:ext cx="1" cy="233"/>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grpSp>
          <p:nvGrpSpPr>
            <p:cNvPr id="57374" name="Group 30"/>
            <p:cNvGrpSpPr>
              <a:grpSpLocks/>
            </p:cNvGrpSpPr>
            <p:nvPr/>
          </p:nvGrpSpPr>
          <p:grpSpPr bwMode="auto">
            <a:xfrm>
              <a:off x="16" y="127"/>
              <a:ext cx="282" cy="216"/>
              <a:chOff x="0" y="0"/>
              <a:chExt cx="281" cy="216"/>
            </a:xfrm>
          </p:grpSpPr>
          <p:sp>
            <p:nvSpPr>
              <p:cNvPr id="57375" name="Rectangle 31"/>
              <p:cNvSpPr>
                <a:spLocks/>
              </p:cNvSpPr>
              <p:nvPr/>
            </p:nvSpPr>
            <p:spPr bwMode="auto">
              <a:xfrm>
                <a:off x="45" y="0"/>
                <a:ext cx="187" cy="216"/>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57376" name="Rectangle 32"/>
              <p:cNvSpPr>
                <a:spLocks/>
              </p:cNvSpPr>
              <p:nvPr/>
            </p:nvSpPr>
            <p:spPr bwMode="auto">
              <a:xfrm>
                <a:off x="0" y="0"/>
                <a:ext cx="281" cy="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200">
                    <a:solidFill>
                      <a:schemeClr val="tx1"/>
                    </a:solidFill>
                    <a:latin typeface="Helvetica" charset="0"/>
                    <a:ea typeface="ＭＳ Ｐゴシック" charset="0"/>
                    <a:cs typeface="Helvetica" charset="0"/>
                    <a:sym typeface="Helvetica" charset="0"/>
                  </a:rPr>
                  <a:t> R4</a:t>
                </a:r>
              </a:p>
            </p:txBody>
          </p:sp>
        </p:grpSp>
      </p:grpSp>
      <p:grpSp>
        <p:nvGrpSpPr>
          <p:cNvPr id="57377" name="Group 33"/>
          <p:cNvGrpSpPr>
            <a:grpSpLocks/>
          </p:cNvGrpSpPr>
          <p:nvPr/>
        </p:nvGrpSpPr>
        <p:grpSpPr bwMode="auto">
          <a:xfrm>
            <a:off x="5854700" y="5189538"/>
            <a:ext cx="803275" cy="571500"/>
            <a:chOff x="0" y="0"/>
            <a:chExt cx="505" cy="359"/>
          </a:xfrm>
        </p:grpSpPr>
        <p:sp>
          <p:nvSpPr>
            <p:cNvPr id="57378" name="AutoShape 34"/>
            <p:cNvSpPr>
              <a:spLocks/>
            </p:cNvSpPr>
            <p:nvPr/>
          </p:nvSpPr>
          <p:spPr bwMode="auto">
            <a:xfrm>
              <a:off x="0" y="125"/>
              <a:ext cx="341" cy="233"/>
            </a:xfrm>
            <a:prstGeom prst="roundRect">
              <a:avLst>
                <a:gd name="adj" fmla="val 431"/>
              </a:avLst>
            </a:prstGeom>
            <a:solidFill>
              <a:schemeClr val="accent1"/>
            </a:solidFill>
            <a:ln w="25400">
              <a:solidFill>
                <a:schemeClr val="tx1"/>
              </a:solidFill>
              <a:prstDash val="solid"/>
              <a:round/>
              <a:headEnd type="none" w="med" len="med"/>
              <a:tailEnd type="none" w="med" len="med"/>
            </a:ln>
          </p:spPr>
          <p:txBody>
            <a:bodyPr lIns="0" tIns="0" rIns="0" bIns="0"/>
            <a:lstStyle/>
            <a:p>
              <a:endParaRPr lang="en-GB"/>
            </a:p>
          </p:txBody>
        </p:sp>
        <p:sp>
          <p:nvSpPr>
            <p:cNvPr id="57379" name="Line 35"/>
            <p:cNvSpPr>
              <a:spLocks noChangeShapeType="1"/>
            </p:cNvSpPr>
            <p:nvPr/>
          </p:nvSpPr>
          <p:spPr bwMode="auto">
            <a:xfrm rot="10800000" flipH="1">
              <a:off x="0" y="0"/>
              <a:ext cx="162"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7380" name="Line 36"/>
            <p:cNvSpPr>
              <a:spLocks noChangeShapeType="1"/>
            </p:cNvSpPr>
            <p:nvPr/>
          </p:nvSpPr>
          <p:spPr bwMode="auto">
            <a:xfrm rot="10800000" flipH="1">
              <a:off x="341" y="0"/>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7381" name="Line 37"/>
            <p:cNvSpPr>
              <a:spLocks noChangeShapeType="1"/>
            </p:cNvSpPr>
            <p:nvPr/>
          </p:nvSpPr>
          <p:spPr bwMode="auto">
            <a:xfrm rot="10800000" flipH="1">
              <a:off x="341" y="233"/>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7382" name="Line 38"/>
            <p:cNvSpPr>
              <a:spLocks noChangeShapeType="1"/>
            </p:cNvSpPr>
            <p:nvPr/>
          </p:nvSpPr>
          <p:spPr bwMode="auto">
            <a:xfrm>
              <a:off x="163" y="1"/>
              <a:ext cx="342" cy="1"/>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7383" name="Line 39"/>
            <p:cNvSpPr>
              <a:spLocks noChangeShapeType="1"/>
            </p:cNvSpPr>
            <p:nvPr/>
          </p:nvSpPr>
          <p:spPr bwMode="auto">
            <a:xfrm>
              <a:off x="504" y="1"/>
              <a:ext cx="1" cy="233"/>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grpSp>
          <p:nvGrpSpPr>
            <p:cNvPr id="57384" name="Group 40"/>
            <p:cNvGrpSpPr>
              <a:grpSpLocks/>
            </p:cNvGrpSpPr>
            <p:nvPr/>
          </p:nvGrpSpPr>
          <p:grpSpPr bwMode="auto">
            <a:xfrm>
              <a:off x="40" y="127"/>
              <a:ext cx="233" cy="216"/>
              <a:chOff x="0" y="0"/>
              <a:chExt cx="232" cy="216"/>
            </a:xfrm>
          </p:grpSpPr>
          <p:sp>
            <p:nvSpPr>
              <p:cNvPr id="57385" name="Rectangle 41"/>
              <p:cNvSpPr>
                <a:spLocks/>
              </p:cNvSpPr>
              <p:nvPr/>
            </p:nvSpPr>
            <p:spPr bwMode="auto">
              <a:xfrm>
                <a:off x="21" y="0"/>
                <a:ext cx="187" cy="216"/>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57386" name="Rectangle 42"/>
              <p:cNvSpPr>
                <a:spLocks/>
              </p:cNvSpPr>
              <p:nvPr/>
            </p:nvSpPr>
            <p:spPr bwMode="auto">
              <a:xfrm>
                <a:off x="0" y="0"/>
                <a:ext cx="232" cy="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200">
                    <a:solidFill>
                      <a:schemeClr val="tx1"/>
                    </a:solidFill>
                    <a:latin typeface="Helvetica" charset="0"/>
                    <a:ea typeface="ＭＳ Ｐゴシック" charset="0"/>
                    <a:cs typeface="Helvetica" charset="0"/>
                    <a:sym typeface="Helvetica" charset="0"/>
                  </a:rPr>
                  <a:t>R5</a:t>
                </a:r>
              </a:p>
            </p:txBody>
          </p:sp>
        </p:grpSp>
      </p:grpSp>
      <p:sp>
        <p:nvSpPr>
          <p:cNvPr id="57387" name="Line 43"/>
          <p:cNvSpPr>
            <a:spLocks noChangeShapeType="1"/>
          </p:cNvSpPr>
          <p:nvPr/>
        </p:nvSpPr>
        <p:spPr bwMode="auto">
          <a:xfrm>
            <a:off x="6488113" y="4292600"/>
            <a:ext cx="2174875" cy="25400"/>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grpSp>
        <p:nvGrpSpPr>
          <p:cNvPr id="57388" name="Group 44"/>
          <p:cNvGrpSpPr>
            <a:grpSpLocks/>
          </p:cNvGrpSpPr>
          <p:nvPr/>
        </p:nvGrpSpPr>
        <p:grpSpPr bwMode="auto">
          <a:xfrm>
            <a:off x="5854700" y="6611938"/>
            <a:ext cx="803275" cy="571500"/>
            <a:chOff x="0" y="0"/>
            <a:chExt cx="505" cy="359"/>
          </a:xfrm>
        </p:grpSpPr>
        <p:sp>
          <p:nvSpPr>
            <p:cNvPr id="57389" name="AutoShape 45"/>
            <p:cNvSpPr>
              <a:spLocks/>
            </p:cNvSpPr>
            <p:nvPr/>
          </p:nvSpPr>
          <p:spPr bwMode="auto">
            <a:xfrm>
              <a:off x="0" y="125"/>
              <a:ext cx="341" cy="233"/>
            </a:xfrm>
            <a:prstGeom prst="roundRect">
              <a:avLst>
                <a:gd name="adj" fmla="val 431"/>
              </a:avLst>
            </a:prstGeom>
            <a:solidFill>
              <a:schemeClr val="accent1"/>
            </a:solidFill>
            <a:ln w="25400">
              <a:solidFill>
                <a:schemeClr val="tx1"/>
              </a:solidFill>
              <a:prstDash val="solid"/>
              <a:round/>
              <a:headEnd type="none" w="med" len="med"/>
              <a:tailEnd type="none" w="med" len="med"/>
            </a:ln>
          </p:spPr>
          <p:txBody>
            <a:bodyPr lIns="0" tIns="0" rIns="0" bIns="0"/>
            <a:lstStyle/>
            <a:p>
              <a:endParaRPr lang="en-GB"/>
            </a:p>
          </p:txBody>
        </p:sp>
        <p:sp>
          <p:nvSpPr>
            <p:cNvPr id="57390" name="Line 46"/>
            <p:cNvSpPr>
              <a:spLocks noChangeShapeType="1"/>
            </p:cNvSpPr>
            <p:nvPr/>
          </p:nvSpPr>
          <p:spPr bwMode="auto">
            <a:xfrm rot="10800000" flipH="1">
              <a:off x="0" y="0"/>
              <a:ext cx="162"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7391" name="Line 47"/>
            <p:cNvSpPr>
              <a:spLocks noChangeShapeType="1"/>
            </p:cNvSpPr>
            <p:nvPr/>
          </p:nvSpPr>
          <p:spPr bwMode="auto">
            <a:xfrm rot="10800000" flipH="1">
              <a:off x="341" y="0"/>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7392" name="Line 48"/>
            <p:cNvSpPr>
              <a:spLocks noChangeShapeType="1"/>
            </p:cNvSpPr>
            <p:nvPr/>
          </p:nvSpPr>
          <p:spPr bwMode="auto">
            <a:xfrm rot="10800000" flipH="1">
              <a:off x="341" y="233"/>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7393" name="Line 49"/>
            <p:cNvSpPr>
              <a:spLocks noChangeShapeType="1"/>
            </p:cNvSpPr>
            <p:nvPr/>
          </p:nvSpPr>
          <p:spPr bwMode="auto">
            <a:xfrm>
              <a:off x="163" y="1"/>
              <a:ext cx="342" cy="1"/>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7394" name="Line 50"/>
            <p:cNvSpPr>
              <a:spLocks noChangeShapeType="1"/>
            </p:cNvSpPr>
            <p:nvPr/>
          </p:nvSpPr>
          <p:spPr bwMode="auto">
            <a:xfrm>
              <a:off x="504" y="1"/>
              <a:ext cx="1" cy="233"/>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grpSp>
          <p:nvGrpSpPr>
            <p:cNvPr id="57395" name="Group 51"/>
            <p:cNvGrpSpPr>
              <a:grpSpLocks/>
            </p:cNvGrpSpPr>
            <p:nvPr/>
          </p:nvGrpSpPr>
          <p:grpSpPr bwMode="auto">
            <a:xfrm>
              <a:off x="40" y="127"/>
              <a:ext cx="233" cy="216"/>
              <a:chOff x="0" y="0"/>
              <a:chExt cx="232" cy="216"/>
            </a:xfrm>
          </p:grpSpPr>
          <p:sp>
            <p:nvSpPr>
              <p:cNvPr id="57396" name="Rectangle 52"/>
              <p:cNvSpPr>
                <a:spLocks/>
              </p:cNvSpPr>
              <p:nvPr/>
            </p:nvSpPr>
            <p:spPr bwMode="auto">
              <a:xfrm>
                <a:off x="21" y="0"/>
                <a:ext cx="187" cy="216"/>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57397" name="Rectangle 53"/>
              <p:cNvSpPr>
                <a:spLocks/>
              </p:cNvSpPr>
              <p:nvPr/>
            </p:nvSpPr>
            <p:spPr bwMode="auto">
              <a:xfrm>
                <a:off x="0" y="0"/>
                <a:ext cx="232" cy="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200">
                    <a:solidFill>
                      <a:schemeClr val="tx1"/>
                    </a:solidFill>
                    <a:latin typeface="Helvetica" charset="0"/>
                    <a:ea typeface="ＭＳ Ｐゴシック" charset="0"/>
                    <a:cs typeface="Helvetica" charset="0"/>
                    <a:sym typeface="Helvetica" charset="0"/>
                  </a:rPr>
                  <a:t>R6</a:t>
                </a:r>
              </a:p>
            </p:txBody>
          </p:sp>
        </p:grpSp>
      </p:grpSp>
      <p:grpSp>
        <p:nvGrpSpPr>
          <p:cNvPr id="57398" name="Group 54"/>
          <p:cNvGrpSpPr>
            <a:grpSpLocks/>
          </p:cNvGrpSpPr>
          <p:nvPr/>
        </p:nvGrpSpPr>
        <p:grpSpPr bwMode="auto">
          <a:xfrm>
            <a:off x="3644900" y="4033838"/>
            <a:ext cx="803275" cy="571500"/>
            <a:chOff x="0" y="0"/>
            <a:chExt cx="505" cy="359"/>
          </a:xfrm>
        </p:grpSpPr>
        <p:sp>
          <p:nvSpPr>
            <p:cNvPr id="57399" name="AutoShape 55"/>
            <p:cNvSpPr>
              <a:spLocks/>
            </p:cNvSpPr>
            <p:nvPr/>
          </p:nvSpPr>
          <p:spPr bwMode="auto">
            <a:xfrm>
              <a:off x="0" y="125"/>
              <a:ext cx="341" cy="233"/>
            </a:xfrm>
            <a:prstGeom prst="roundRect">
              <a:avLst>
                <a:gd name="adj" fmla="val 431"/>
              </a:avLst>
            </a:prstGeom>
            <a:solidFill>
              <a:schemeClr val="accent1"/>
            </a:solidFill>
            <a:ln w="25400">
              <a:solidFill>
                <a:schemeClr val="tx1"/>
              </a:solidFill>
              <a:prstDash val="solid"/>
              <a:round/>
              <a:headEnd type="none" w="med" len="med"/>
              <a:tailEnd type="none" w="med" len="med"/>
            </a:ln>
          </p:spPr>
          <p:txBody>
            <a:bodyPr lIns="0" tIns="0" rIns="0" bIns="0"/>
            <a:lstStyle/>
            <a:p>
              <a:endParaRPr lang="en-GB"/>
            </a:p>
          </p:txBody>
        </p:sp>
        <p:sp>
          <p:nvSpPr>
            <p:cNvPr id="57400" name="Line 56"/>
            <p:cNvSpPr>
              <a:spLocks noChangeShapeType="1"/>
            </p:cNvSpPr>
            <p:nvPr/>
          </p:nvSpPr>
          <p:spPr bwMode="auto">
            <a:xfrm rot="10800000" flipH="1">
              <a:off x="0" y="0"/>
              <a:ext cx="162"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7401" name="Line 57"/>
            <p:cNvSpPr>
              <a:spLocks noChangeShapeType="1"/>
            </p:cNvSpPr>
            <p:nvPr/>
          </p:nvSpPr>
          <p:spPr bwMode="auto">
            <a:xfrm rot="10800000" flipH="1">
              <a:off x="341" y="0"/>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7402" name="Line 58"/>
            <p:cNvSpPr>
              <a:spLocks noChangeShapeType="1"/>
            </p:cNvSpPr>
            <p:nvPr/>
          </p:nvSpPr>
          <p:spPr bwMode="auto">
            <a:xfrm rot="10800000" flipH="1">
              <a:off x="341" y="233"/>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7403" name="Line 59"/>
            <p:cNvSpPr>
              <a:spLocks noChangeShapeType="1"/>
            </p:cNvSpPr>
            <p:nvPr/>
          </p:nvSpPr>
          <p:spPr bwMode="auto">
            <a:xfrm>
              <a:off x="163" y="1"/>
              <a:ext cx="342" cy="1"/>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7404" name="Line 60"/>
            <p:cNvSpPr>
              <a:spLocks noChangeShapeType="1"/>
            </p:cNvSpPr>
            <p:nvPr/>
          </p:nvSpPr>
          <p:spPr bwMode="auto">
            <a:xfrm>
              <a:off x="504" y="1"/>
              <a:ext cx="1" cy="233"/>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grpSp>
          <p:nvGrpSpPr>
            <p:cNvPr id="57405" name="Group 61"/>
            <p:cNvGrpSpPr>
              <a:grpSpLocks/>
            </p:cNvGrpSpPr>
            <p:nvPr/>
          </p:nvGrpSpPr>
          <p:grpSpPr bwMode="auto">
            <a:xfrm>
              <a:off x="16" y="127"/>
              <a:ext cx="282" cy="216"/>
              <a:chOff x="0" y="0"/>
              <a:chExt cx="281" cy="216"/>
            </a:xfrm>
          </p:grpSpPr>
          <p:sp>
            <p:nvSpPr>
              <p:cNvPr id="57406" name="Rectangle 62"/>
              <p:cNvSpPr>
                <a:spLocks/>
              </p:cNvSpPr>
              <p:nvPr/>
            </p:nvSpPr>
            <p:spPr bwMode="auto">
              <a:xfrm>
                <a:off x="45" y="0"/>
                <a:ext cx="187" cy="216"/>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57407" name="Rectangle 63"/>
              <p:cNvSpPr>
                <a:spLocks/>
              </p:cNvSpPr>
              <p:nvPr/>
            </p:nvSpPr>
            <p:spPr bwMode="auto">
              <a:xfrm>
                <a:off x="0" y="0"/>
                <a:ext cx="281" cy="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200">
                    <a:solidFill>
                      <a:schemeClr val="tx1"/>
                    </a:solidFill>
                    <a:latin typeface="Helvetica" charset="0"/>
                    <a:ea typeface="ＭＳ Ｐゴシック" charset="0"/>
                    <a:cs typeface="Helvetica" charset="0"/>
                    <a:sym typeface="Helvetica" charset="0"/>
                  </a:rPr>
                  <a:t> R3</a:t>
                </a:r>
              </a:p>
            </p:txBody>
          </p:sp>
        </p:grpSp>
      </p:grpSp>
      <p:sp>
        <p:nvSpPr>
          <p:cNvPr id="57408" name="Line 64"/>
          <p:cNvSpPr>
            <a:spLocks noChangeShapeType="1"/>
          </p:cNvSpPr>
          <p:nvPr/>
        </p:nvSpPr>
        <p:spPr bwMode="auto">
          <a:xfrm>
            <a:off x="6488113" y="5448300"/>
            <a:ext cx="2174875" cy="25400"/>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7409" name="Line 65"/>
          <p:cNvSpPr>
            <a:spLocks noChangeShapeType="1"/>
          </p:cNvSpPr>
          <p:nvPr/>
        </p:nvSpPr>
        <p:spPr bwMode="auto">
          <a:xfrm>
            <a:off x="6488113" y="6870700"/>
            <a:ext cx="2174875" cy="25400"/>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7410" name="Line 66"/>
          <p:cNvSpPr>
            <a:spLocks noChangeShapeType="1"/>
          </p:cNvSpPr>
          <p:nvPr/>
        </p:nvSpPr>
        <p:spPr bwMode="auto">
          <a:xfrm>
            <a:off x="2273300" y="5715000"/>
            <a:ext cx="1211263" cy="7938"/>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7411" name="Line 67"/>
          <p:cNvSpPr>
            <a:spLocks noChangeShapeType="1"/>
          </p:cNvSpPr>
          <p:nvPr/>
        </p:nvSpPr>
        <p:spPr bwMode="auto">
          <a:xfrm rot="10800000" flipH="1">
            <a:off x="3766096" y="4660775"/>
            <a:ext cx="72008" cy="648072"/>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7412" name="Line 68"/>
          <p:cNvSpPr>
            <a:spLocks noChangeShapeType="1"/>
          </p:cNvSpPr>
          <p:nvPr/>
        </p:nvSpPr>
        <p:spPr bwMode="auto">
          <a:xfrm rot="10800000" flipH="1">
            <a:off x="4064000" y="5611813"/>
            <a:ext cx="1819275" cy="1587"/>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7413" name="Line 69"/>
          <p:cNvSpPr>
            <a:spLocks noChangeShapeType="1"/>
          </p:cNvSpPr>
          <p:nvPr/>
        </p:nvSpPr>
        <p:spPr bwMode="auto">
          <a:xfrm>
            <a:off x="4254500" y="4318000"/>
            <a:ext cx="1633538" cy="14288"/>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7414" name="Line 70"/>
          <p:cNvSpPr>
            <a:spLocks noChangeShapeType="1"/>
          </p:cNvSpPr>
          <p:nvPr/>
        </p:nvSpPr>
        <p:spPr bwMode="auto">
          <a:xfrm>
            <a:off x="3694088" y="5812904"/>
            <a:ext cx="2103462" cy="1148284"/>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grpSp>
        <p:nvGrpSpPr>
          <p:cNvPr id="57415" name="Group 71"/>
          <p:cNvGrpSpPr>
            <a:grpSpLocks/>
          </p:cNvGrpSpPr>
          <p:nvPr/>
        </p:nvGrpSpPr>
        <p:grpSpPr bwMode="auto">
          <a:xfrm>
            <a:off x="8648700" y="4046538"/>
            <a:ext cx="803275" cy="571500"/>
            <a:chOff x="0" y="0"/>
            <a:chExt cx="505" cy="359"/>
          </a:xfrm>
        </p:grpSpPr>
        <p:sp>
          <p:nvSpPr>
            <p:cNvPr id="57416" name="AutoShape 72"/>
            <p:cNvSpPr>
              <a:spLocks/>
            </p:cNvSpPr>
            <p:nvPr/>
          </p:nvSpPr>
          <p:spPr bwMode="auto">
            <a:xfrm>
              <a:off x="0" y="125"/>
              <a:ext cx="341" cy="233"/>
            </a:xfrm>
            <a:prstGeom prst="roundRect">
              <a:avLst>
                <a:gd name="adj" fmla="val 431"/>
              </a:avLst>
            </a:prstGeom>
            <a:solidFill>
              <a:schemeClr val="accent1"/>
            </a:solidFill>
            <a:ln w="25400">
              <a:solidFill>
                <a:schemeClr val="tx1"/>
              </a:solidFill>
              <a:prstDash val="solid"/>
              <a:round/>
              <a:headEnd type="none" w="med" len="med"/>
              <a:tailEnd type="none" w="med" len="med"/>
            </a:ln>
          </p:spPr>
          <p:txBody>
            <a:bodyPr lIns="0" tIns="0" rIns="0" bIns="0"/>
            <a:lstStyle/>
            <a:p>
              <a:endParaRPr lang="en-GB"/>
            </a:p>
          </p:txBody>
        </p:sp>
        <p:sp>
          <p:nvSpPr>
            <p:cNvPr id="57417" name="Line 73"/>
            <p:cNvSpPr>
              <a:spLocks noChangeShapeType="1"/>
            </p:cNvSpPr>
            <p:nvPr/>
          </p:nvSpPr>
          <p:spPr bwMode="auto">
            <a:xfrm rot="10800000" flipH="1">
              <a:off x="0" y="0"/>
              <a:ext cx="162"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7418" name="Line 74"/>
            <p:cNvSpPr>
              <a:spLocks noChangeShapeType="1"/>
            </p:cNvSpPr>
            <p:nvPr/>
          </p:nvSpPr>
          <p:spPr bwMode="auto">
            <a:xfrm rot="10800000" flipH="1">
              <a:off x="341" y="0"/>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7419" name="Line 75"/>
            <p:cNvSpPr>
              <a:spLocks noChangeShapeType="1"/>
            </p:cNvSpPr>
            <p:nvPr/>
          </p:nvSpPr>
          <p:spPr bwMode="auto">
            <a:xfrm rot="10800000" flipH="1">
              <a:off x="341" y="233"/>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7420" name="Line 76"/>
            <p:cNvSpPr>
              <a:spLocks noChangeShapeType="1"/>
            </p:cNvSpPr>
            <p:nvPr/>
          </p:nvSpPr>
          <p:spPr bwMode="auto">
            <a:xfrm>
              <a:off x="163" y="1"/>
              <a:ext cx="342" cy="1"/>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7421" name="Line 77"/>
            <p:cNvSpPr>
              <a:spLocks noChangeShapeType="1"/>
            </p:cNvSpPr>
            <p:nvPr/>
          </p:nvSpPr>
          <p:spPr bwMode="auto">
            <a:xfrm>
              <a:off x="504" y="1"/>
              <a:ext cx="1" cy="233"/>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grpSp>
          <p:nvGrpSpPr>
            <p:cNvPr id="57422" name="Group 78"/>
            <p:cNvGrpSpPr>
              <a:grpSpLocks/>
            </p:cNvGrpSpPr>
            <p:nvPr/>
          </p:nvGrpSpPr>
          <p:grpSpPr bwMode="auto">
            <a:xfrm>
              <a:off x="40" y="127"/>
              <a:ext cx="233" cy="216"/>
              <a:chOff x="0" y="0"/>
              <a:chExt cx="232" cy="216"/>
            </a:xfrm>
          </p:grpSpPr>
          <p:sp>
            <p:nvSpPr>
              <p:cNvPr id="57423" name="Rectangle 79"/>
              <p:cNvSpPr>
                <a:spLocks/>
              </p:cNvSpPr>
              <p:nvPr/>
            </p:nvSpPr>
            <p:spPr bwMode="auto">
              <a:xfrm>
                <a:off x="21" y="0"/>
                <a:ext cx="187" cy="216"/>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57424" name="Rectangle 80"/>
              <p:cNvSpPr>
                <a:spLocks/>
              </p:cNvSpPr>
              <p:nvPr/>
            </p:nvSpPr>
            <p:spPr bwMode="auto">
              <a:xfrm>
                <a:off x="0" y="0"/>
                <a:ext cx="232" cy="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200">
                    <a:solidFill>
                      <a:schemeClr val="tx1"/>
                    </a:solidFill>
                    <a:latin typeface="Helvetica" charset="0"/>
                    <a:ea typeface="ＭＳ Ｐゴシック" charset="0"/>
                    <a:cs typeface="Helvetica" charset="0"/>
                    <a:sym typeface="Helvetica" charset="0"/>
                  </a:rPr>
                  <a:t>R7</a:t>
                </a:r>
              </a:p>
            </p:txBody>
          </p:sp>
        </p:grpSp>
      </p:grpSp>
      <p:grpSp>
        <p:nvGrpSpPr>
          <p:cNvPr id="57425" name="Group 81"/>
          <p:cNvGrpSpPr>
            <a:grpSpLocks/>
          </p:cNvGrpSpPr>
          <p:nvPr/>
        </p:nvGrpSpPr>
        <p:grpSpPr bwMode="auto">
          <a:xfrm>
            <a:off x="8648700" y="5189538"/>
            <a:ext cx="803275" cy="571500"/>
            <a:chOff x="0" y="0"/>
            <a:chExt cx="505" cy="359"/>
          </a:xfrm>
        </p:grpSpPr>
        <p:sp>
          <p:nvSpPr>
            <p:cNvPr id="57426" name="AutoShape 82"/>
            <p:cNvSpPr>
              <a:spLocks/>
            </p:cNvSpPr>
            <p:nvPr/>
          </p:nvSpPr>
          <p:spPr bwMode="auto">
            <a:xfrm>
              <a:off x="0" y="125"/>
              <a:ext cx="341" cy="233"/>
            </a:xfrm>
            <a:prstGeom prst="roundRect">
              <a:avLst>
                <a:gd name="adj" fmla="val 431"/>
              </a:avLst>
            </a:prstGeom>
            <a:solidFill>
              <a:schemeClr val="accent1"/>
            </a:solidFill>
            <a:ln w="25400">
              <a:solidFill>
                <a:schemeClr val="tx1"/>
              </a:solidFill>
              <a:prstDash val="solid"/>
              <a:round/>
              <a:headEnd type="none" w="med" len="med"/>
              <a:tailEnd type="none" w="med" len="med"/>
            </a:ln>
          </p:spPr>
          <p:txBody>
            <a:bodyPr lIns="0" tIns="0" rIns="0" bIns="0"/>
            <a:lstStyle/>
            <a:p>
              <a:endParaRPr lang="en-GB"/>
            </a:p>
          </p:txBody>
        </p:sp>
        <p:sp>
          <p:nvSpPr>
            <p:cNvPr id="57427" name="Line 83"/>
            <p:cNvSpPr>
              <a:spLocks noChangeShapeType="1"/>
            </p:cNvSpPr>
            <p:nvPr/>
          </p:nvSpPr>
          <p:spPr bwMode="auto">
            <a:xfrm rot="10800000" flipH="1">
              <a:off x="0" y="0"/>
              <a:ext cx="162"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7428" name="Line 84"/>
            <p:cNvSpPr>
              <a:spLocks noChangeShapeType="1"/>
            </p:cNvSpPr>
            <p:nvPr/>
          </p:nvSpPr>
          <p:spPr bwMode="auto">
            <a:xfrm rot="10800000" flipH="1">
              <a:off x="341" y="0"/>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7429" name="Line 85"/>
            <p:cNvSpPr>
              <a:spLocks noChangeShapeType="1"/>
            </p:cNvSpPr>
            <p:nvPr/>
          </p:nvSpPr>
          <p:spPr bwMode="auto">
            <a:xfrm rot="10800000" flipH="1">
              <a:off x="341" y="233"/>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7430" name="Line 86"/>
            <p:cNvSpPr>
              <a:spLocks noChangeShapeType="1"/>
            </p:cNvSpPr>
            <p:nvPr/>
          </p:nvSpPr>
          <p:spPr bwMode="auto">
            <a:xfrm>
              <a:off x="163" y="1"/>
              <a:ext cx="342" cy="1"/>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7431" name="Line 87"/>
            <p:cNvSpPr>
              <a:spLocks noChangeShapeType="1"/>
            </p:cNvSpPr>
            <p:nvPr/>
          </p:nvSpPr>
          <p:spPr bwMode="auto">
            <a:xfrm>
              <a:off x="504" y="1"/>
              <a:ext cx="1" cy="233"/>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grpSp>
          <p:nvGrpSpPr>
            <p:cNvPr id="57432" name="Group 88"/>
            <p:cNvGrpSpPr>
              <a:grpSpLocks/>
            </p:cNvGrpSpPr>
            <p:nvPr/>
          </p:nvGrpSpPr>
          <p:grpSpPr bwMode="auto">
            <a:xfrm>
              <a:off x="40" y="127"/>
              <a:ext cx="233" cy="216"/>
              <a:chOff x="0" y="0"/>
              <a:chExt cx="232" cy="216"/>
            </a:xfrm>
          </p:grpSpPr>
          <p:sp>
            <p:nvSpPr>
              <p:cNvPr id="57433" name="Rectangle 89"/>
              <p:cNvSpPr>
                <a:spLocks/>
              </p:cNvSpPr>
              <p:nvPr/>
            </p:nvSpPr>
            <p:spPr bwMode="auto">
              <a:xfrm>
                <a:off x="21" y="0"/>
                <a:ext cx="187" cy="216"/>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57434" name="Rectangle 90"/>
              <p:cNvSpPr>
                <a:spLocks/>
              </p:cNvSpPr>
              <p:nvPr/>
            </p:nvSpPr>
            <p:spPr bwMode="auto">
              <a:xfrm>
                <a:off x="0" y="0"/>
                <a:ext cx="232" cy="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200">
                    <a:solidFill>
                      <a:schemeClr val="tx1"/>
                    </a:solidFill>
                    <a:latin typeface="Helvetica" charset="0"/>
                    <a:ea typeface="ＭＳ Ｐゴシック" charset="0"/>
                    <a:cs typeface="Helvetica" charset="0"/>
                    <a:sym typeface="Helvetica" charset="0"/>
                  </a:rPr>
                  <a:t>R8</a:t>
                </a:r>
              </a:p>
            </p:txBody>
          </p:sp>
        </p:grpSp>
      </p:grpSp>
      <p:grpSp>
        <p:nvGrpSpPr>
          <p:cNvPr id="57435" name="Group 91"/>
          <p:cNvGrpSpPr>
            <a:grpSpLocks/>
          </p:cNvGrpSpPr>
          <p:nvPr/>
        </p:nvGrpSpPr>
        <p:grpSpPr bwMode="auto">
          <a:xfrm>
            <a:off x="8648700" y="6611938"/>
            <a:ext cx="803275" cy="571500"/>
            <a:chOff x="0" y="0"/>
            <a:chExt cx="505" cy="359"/>
          </a:xfrm>
        </p:grpSpPr>
        <p:sp>
          <p:nvSpPr>
            <p:cNvPr id="57436" name="AutoShape 92"/>
            <p:cNvSpPr>
              <a:spLocks/>
            </p:cNvSpPr>
            <p:nvPr/>
          </p:nvSpPr>
          <p:spPr bwMode="auto">
            <a:xfrm>
              <a:off x="0" y="125"/>
              <a:ext cx="341" cy="233"/>
            </a:xfrm>
            <a:prstGeom prst="roundRect">
              <a:avLst>
                <a:gd name="adj" fmla="val 431"/>
              </a:avLst>
            </a:prstGeom>
            <a:solidFill>
              <a:schemeClr val="accent1"/>
            </a:solidFill>
            <a:ln w="25400">
              <a:solidFill>
                <a:schemeClr val="tx1"/>
              </a:solidFill>
              <a:prstDash val="solid"/>
              <a:round/>
              <a:headEnd type="none" w="med" len="med"/>
              <a:tailEnd type="none" w="med" len="med"/>
            </a:ln>
          </p:spPr>
          <p:txBody>
            <a:bodyPr lIns="0" tIns="0" rIns="0" bIns="0"/>
            <a:lstStyle/>
            <a:p>
              <a:endParaRPr lang="en-GB"/>
            </a:p>
          </p:txBody>
        </p:sp>
        <p:sp>
          <p:nvSpPr>
            <p:cNvPr id="57437" name="Line 93"/>
            <p:cNvSpPr>
              <a:spLocks noChangeShapeType="1"/>
            </p:cNvSpPr>
            <p:nvPr/>
          </p:nvSpPr>
          <p:spPr bwMode="auto">
            <a:xfrm rot="10800000" flipH="1">
              <a:off x="0" y="0"/>
              <a:ext cx="162"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7438" name="Line 94"/>
            <p:cNvSpPr>
              <a:spLocks noChangeShapeType="1"/>
            </p:cNvSpPr>
            <p:nvPr/>
          </p:nvSpPr>
          <p:spPr bwMode="auto">
            <a:xfrm rot="10800000" flipH="1">
              <a:off x="341" y="0"/>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7439" name="Line 95"/>
            <p:cNvSpPr>
              <a:spLocks noChangeShapeType="1"/>
            </p:cNvSpPr>
            <p:nvPr/>
          </p:nvSpPr>
          <p:spPr bwMode="auto">
            <a:xfrm rot="10800000" flipH="1">
              <a:off x="341" y="233"/>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7440" name="Line 96"/>
            <p:cNvSpPr>
              <a:spLocks noChangeShapeType="1"/>
            </p:cNvSpPr>
            <p:nvPr/>
          </p:nvSpPr>
          <p:spPr bwMode="auto">
            <a:xfrm>
              <a:off x="163" y="1"/>
              <a:ext cx="342" cy="1"/>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7441" name="Line 97"/>
            <p:cNvSpPr>
              <a:spLocks noChangeShapeType="1"/>
            </p:cNvSpPr>
            <p:nvPr/>
          </p:nvSpPr>
          <p:spPr bwMode="auto">
            <a:xfrm>
              <a:off x="504" y="1"/>
              <a:ext cx="1" cy="233"/>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grpSp>
          <p:nvGrpSpPr>
            <p:cNvPr id="57442" name="Group 98"/>
            <p:cNvGrpSpPr>
              <a:grpSpLocks/>
            </p:cNvGrpSpPr>
            <p:nvPr/>
          </p:nvGrpSpPr>
          <p:grpSpPr bwMode="auto">
            <a:xfrm>
              <a:off x="40" y="127"/>
              <a:ext cx="233" cy="216"/>
              <a:chOff x="0" y="0"/>
              <a:chExt cx="232" cy="216"/>
            </a:xfrm>
          </p:grpSpPr>
          <p:sp>
            <p:nvSpPr>
              <p:cNvPr id="57443" name="Rectangle 99"/>
              <p:cNvSpPr>
                <a:spLocks/>
              </p:cNvSpPr>
              <p:nvPr/>
            </p:nvSpPr>
            <p:spPr bwMode="auto">
              <a:xfrm>
                <a:off x="21" y="0"/>
                <a:ext cx="187" cy="216"/>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57444" name="Rectangle 100"/>
              <p:cNvSpPr>
                <a:spLocks/>
              </p:cNvSpPr>
              <p:nvPr/>
            </p:nvSpPr>
            <p:spPr bwMode="auto">
              <a:xfrm>
                <a:off x="0" y="0"/>
                <a:ext cx="232" cy="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200">
                    <a:solidFill>
                      <a:schemeClr val="tx1"/>
                    </a:solidFill>
                    <a:latin typeface="Helvetica" charset="0"/>
                    <a:ea typeface="ＭＳ Ｐゴシック" charset="0"/>
                    <a:cs typeface="Helvetica" charset="0"/>
                    <a:sym typeface="Helvetica" charset="0"/>
                  </a:rPr>
                  <a:t>R9</a:t>
                </a:r>
              </a:p>
            </p:txBody>
          </p:sp>
        </p:grpSp>
      </p:grpSp>
      <p:grpSp>
        <p:nvGrpSpPr>
          <p:cNvPr id="57445" name="Group 101"/>
          <p:cNvGrpSpPr>
            <a:grpSpLocks/>
          </p:cNvGrpSpPr>
          <p:nvPr/>
        </p:nvGrpSpPr>
        <p:grpSpPr bwMode="auto">
          <a:xfrm>
            <a:off x="10871200" y="5189538"/>
            <a:ext cx="803275" cy="571500"/>
            <a:chOff x="0" y="0"/>
            <a:chExt cx="505" cy="359"/>
          </a:xfrm>
        </p:grpSpPr>
        <p:sp>
          <p:nvSpPr>
            <p:cNvPr id="57446" name="AutoShape 102"/>
            <p:cNvSpPr>
              <a:spLocks/>
            </p:cNvSpPr>
            <p:nvPr/>
          </p:nvSpPr>
          <p:spPr bwMode="auto">
            <a:xfrm>
              <a:off x="0" y="125"/>
              <a:ext cx="341" cy="233"/>
            </a:xfrm>
            <a:prstGeom prst="roundRect">
              <a:avLst>
                <a:gd name="adj" fmla="val 431"/>
              </a:avLst>
            </a:prstGeom>
            <a:solidFill>
              <a:schemeClr val="accent1"/>
            </a:solidFill>
            <a:ln w="25400">
              <a:solidFill>
                <a:schemeClr val="tx1"/>
              </a:solidFill>
              <a:prstDash val="solid"/>
              <a:round/>
              <a:headEnd type="none" w="med" len="med"/>
              <a:tailEnd type="none" w="med" len="med"/>
            </a:ln>
          </p:spPr>
          <p:txBody>
            <a:bodyPr lIns="0" tIns="0" rIns="0" bIns="0"/>
            <a:lstStyle/>
            <a:p>
              <a:endParaRPr lang="en-GB"/>
            </a:p>
          </p:txBody>
        </p:sp>
        <p:sp>
          <p:nvSpPr>
            <p:cNvPr id="57447" name="Line 103"/>
            <p:cNvSpPr>
              <a:spLocks noChangeShapeType="1"/>
            </p:cNvSpPr>
            <p:nvPr/>
          </p:nvSpPr>
          <p:spPr bwMode="auto">
            <a:xfrm rot="10800000" flipH="1">
              <a:off x="0" y="0"/>
              <a:ext cx="162"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7448" name="Line 104"/>
            <p:cNvSpPr>
              <a:spLocks noChangeShapeType="1"/>
            </p:cNvSpPr>
            <p:nvPr/>
          </p:nvSpPr>
          <p:spPr bwMode="auto">
            <a:xfrm rot="10800000" flipH="1">
              <a:off x="341" y="0"/>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7449" name="Line 105"/>
            <p:cNvSpPr>
              <a:spLocks noChangeShapeType="1"/>
            </p:cNvSpPr>
            <p:nvPr/>
          </p:nvSpPr>
          <p:spPr bwMode="auto">
            <a:xfrm rot="10800000" flipH="1">
              <a:off x="341" y="233"/>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7450" name="Line 106"/>
            <p:cNvSpPr>
              <a:spLocks noChangeShapeType="1"/>
            </p:cNvSpPr>
            <p:nvPr/>
          </p:nvSpPr>
          <p:spPr bwMode="auto">
            <a:xfrm>
              <a:off x="163" y="1"/>
              <a:ext cx="342" cy="1"/>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7451" name="Line 107"/>
            <p:cNvSpPr>
              <a:spLocks noChangeShapeType="1"/>
            </p:cNvSpPr>
            <p:nvPr/>
          </p:nvSpPr>
          <p:spPr bwMode="auto">
            <a:xfrm>
              <a:off x="504" y="1"/>
              <a:ext cx="1" cy="233"/>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grpSp>
          <p:nvGrpSpPr>
            <p:cNvPr id="57452" name="Group 108"/>
            <p:cNvGrpSpPr>
              <a:grpSpLocks/>
            </p:cNvGrpSpPr>
            <p:nvPr/>
          </p:nvGrpSpPr>
          <p:grpSpPr bwMode="auto">
            <a:xfrm>
              <a:off x="26" y="127"/>
              <a:ext cx="262" cy="216"/>
              <a:chOff x="0" y="0"/>
              <a:chExt cx="262" cy="216"/>
            </a:xfrm>
          </p:grpSpPr>
          <p:sp>
            <p:nvSpPr>
              <p:cNvPr id="57453" name="Rectangle 109"/>
              <p:cNvSpPr>
                <a:spLocks/>
              </p:cNvSpPr>
              <p:nvPr/>
            </p:nvSpPr>
            <p:spPr bwMode="auto">
              <a:xfrm>
                <a:off x="35" y="0"/>
                <a:ext cx="187" cy="216"/>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57454" name="Rectangle 110"/>
              <p:cNvSpPr>
                <a:spLocks/>
              </p:cNvSpPr>
              <p:nvPr/>
            </p:nvSpPr>
            <p:spPr bwMode="auto">
              <a:xfrm>
                <a:off x="0" y="0"/>
                <a:ext cx="262" cy="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200">
                    <a:solidFill>
                      <a:schemeClr val="tx1"/>
                    </a:solidFill>
                    <a:latin typeface="Helvetica" charset="0"/>
                    <a:ea typeface="ＭＳ Ｐゴシック" charset="0"/>
                    <a:cs typeface="Helvetica" charset="0"/>
                    <a:sym typeface="Helvetica" charset="0"/>
                  </a:rPr>
                  <a:t>RD</a:t>
                </a:r>
              </a:p>
            </p:txBody>
          </p:sp>
        </p:grpSp>
      </p:grpSp>
      <p:sp>
        <p:nvSpPr>
          <p:cNvPr id="57455" name="Line 111"/>
          <p:cNvSpPr>
            <a:spLocks noChangeShapeType="1"/>
          </p:cNvSpPr>
          <p:nvPr/>
        </p:nvSpPr>
        <p:spPr bwMode="auto">
          <a:xfrm rot="10800000" flipH="1">
            <a:off x="9339263" y="5741988"/>
            <a:ext cx="1784350" cy="1125537"/>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7456" name="Line 112"/>
          <p:cNvSpPr>
            <a:spLocks noChangeShapeType="1"/>
          </p:cNvSpPr>
          <p:nvPr/>
        </p:nvSpPr>
        <p:spPr bwMode="auto">
          <a:xfrm>
            <a:off x="9313863" y="5457825"/>
            <a:ext cx="1525587" cy="93663"/>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7457" name="Line 113"/>
          <p:cNvSpPr>
            <a:spLocks noChangeShapeType="1"/>
          </p:cNvSpPr>
          <p:nvPr/>
        </p:nvSpPr>
        <p:spPr bwMode="auto">
          <a:xfrm>
            <a:off x="9313863" y="4276725"/>
            <a:ext cx="1698625" cy="1016000"/>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Tree>
  </p:cSld>
  <p:clrMapOvr>
    <a:masterClrMapping/>
  </p:clrMapOvr>
  <p:transition advTm="20659"/>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46753-79E7-E44E-9FBC-10047263E404}"/>
              </a:ext>
            </a:extLst>
          </p:cNvPr>
          <p:cNvSpPr>
            <a:spLocks noGrp="1"/>
          </p:cNvSpPr>
          <p:nvPr>
            <p:ph type="title"/>
          </p:nvPr>
        </p:nvSpPr>
        <p:spPr/>
        <p:txBody>
          <a:bodyPr/>
          <a:lstStyle/>
          <a:p>
            <a:r>
              <a:rPr lang="en-BE"/>
              <a:t>Load balancing techniques</a:t>
            </a:r>
          </a:p>
        </p:txBody>
      </p:sp>
      <p:sp>
        <p:nvSpPr>
          <p:cNvPr id="3" name="Content Placeholder 2">
            <a:extLst>
              <a:ext uri="{FF2B5EF4-FFF2-40B4-BE49-F238E27FC236}">
                <a16:creationId xmlns:a16="http://schemas.microsoft.com/office/drawing/2014/main" id="{616C157E-75F2-834C-BF0E-F961A1F3FA4A}"/>
              </a:ext>
            </a:extLst>
          </p:cNvPr>
          <p:cNvSpPr>
            <a:spLocks noGrp="1"/>
          </p:cNvSpPr>
          <p:nvPr>
            <p:ph idx="1"/>
          </p:nvPr>
        </p:nvSpPr>
        <p:spPr/>
        <p:txBody>
          <a:bodyPr/>
          <a:lstStyle/>
          <a:p>
            <a:r>
              <a:rPr lang="en-BE"/>
              <a:t>Per-packet load balancing</a:t>
            </a:r>
          </a:p>
          <a:p>
            <a:pPr lvl="1"/>
            <a:r>
              <a:rPr lang="en-BE"/>
              <a:t>When a router has several equal cost paths to a destination, it sends packets over the different paths using round-robin</a:t>
            </a:r>
          </a:p>
          <a:p>
            <a:pPr lvl="1"/>
            <a:r>
              <a:rPr lang="en-BE"/>
              <a:t>Advantage : fair distribution</a:t>
            </a:r>
          </a:p>
          <a:p>
            <a:pPr lvl="1"/>
            <a:r>
              <a:rPr lang="en-BE"/>
              <a:t>Drawback: can cause reordering for TCP</a:t>
            </a:r>
          </a:p>
        </p:txBody>
      </p:sp>
    </p:spTree>
    <p:extLst>
      <p:ext uri="{BB962C8B-B14F-4D97-AF65-F5344CB8AC3E}">
        <p14:creationId xmlns:p14="http://schemas.microsoft.com/office/powerpoint/2010/main" val="101540656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46753-79E7-E44E-9FBC-10047263E404}"/>
              </a:ext>
            </a:extLst>
          </p:cNvPr>
          <p:cNvSpPr>
            <a:spLocks noGrp="1"/>
          </p:cNvSpPr>
          <p:nvPr>
            <p:ph type="title"/>
          </p:nvPr>
        </p:nvSpPr>
        <p:spPr/>
        <p:txBody>
          <a:bodyPr/>
          <a:lstStyle/>
          <a:p>
            <a:r>
              <a:rPr lang="en-BE"/>
              <a:t>Load balancing techniques</a:t>
            </a:r>
          </a:p>
        </p:txBody>
      </p:sp>
      <p:sp>
        <p:nvSpPr>
          <p:cNvPr id="3" name="Content Placeholder 2">
            <a:extLst>
              <a:ext uri="{FF2B5EF4-FFF2-40B4-BE49-F238E27FC236}">
                <a16:creationId xmlns:a16="http://schemas.microsoft.com/office/drawing/2014/main" id="{616C157E-75F2-834C-BF0E-F961A1F3FA4A}"/>
              </a:ext>
            </a:extLst>
          </p:cNvPr>
          <p:cNvSpPr>
            <a:spLocks noGrp="1"/>
          </p:cNvSpPr>
          <p:nvPr>
            <p:ph idx="1"/>
          </p:nvPr>
        </p:nvSpPr>
        <p:spPr>
          <a:xfrm>
            <a:off x="1270000" y="2768600"/>
            <a:ext cx="11065048" cy="5715000"/>
          </a:xfrm>
        </p:spPr>
        <p:txBody>
          <a:bodyPr/>
          <a:lstStyle/>
          <a:p>
            <a:r>
              <a:rPr lang="en-BE"/>
              <a:t>Per-flow load balancing</a:t>
            </a:r>
          </a:p>
          <a:p>
            <a:pPr lvl="1"/>
            <a:r>
              <a:rPr lang="en-BE"/>
              <a:t>Router identifies layer-4 flows</a:t>
            </a:r>
          </a:p>
          <a:p>
            <a:pPr lvl="2"/>
            <a:r>
              <a:rPr lang="en-BE"/>
              <a:t>Hash(IP</a:t>
            </a:r>
            <a:r>
              <a:rPr lang="en-BE" baseline="-25000"/>
              <a:t>src</a:t>
            </a:r>
            <a:r>
              <a:rPr lang="en-BE"/>
              <a:t>, IP</a:t>
            </a:r>
            <a:r>
              <a:rPr lang="en-BE" baseline="-25000"/>
              <a:t>dest</a:t>
            </a:r>
            <a:r>
              <a:rPr lang="en-BE"/>
              <a:t>, Port</a:t>
            </a:r>
            <a:r>
              <a:rPr lang="en-BE" baseline="-25000"/>
              <a:t>src</a:t>
            </a:r>
            <a:r>
              <a:rPr lang="en-BE"/>
              <a:t>, Port</a:t>
            </a:r>
            <a:r>
              <a:rPr lang="en-BE" baseline="-25000"/>
              <a:t>dest</a:t>
            </a:r>
            <a:r>
              <a:rPr lang="en-BE"/>
              <a:t>)</a:t>
            </a:r>
          </a:p>
          <a:p>
            <a:pPr lvl="2"/>
            <a:r>
              <a:rPr lang="en-BE"/>
              <a:t>Each flow assigned to path based on hash</a:t>
            </a:r>
          </a:p>
          <a:p>
            <a:pPr lvl="1"/>
            <a:r>
              <a:rPr lang="en-BE"/>
              <a:t>Advantage : no reordering</a:t>
            </a:r>
          </a:p>
          <a:p>
            <a:pPr lvl="1"/>
            <a:r>
              <a:rPr lang="en-BE"/>
              <a:t>Drawback: if elephant flows are sent along same path, unfairness</a:t>
            </a:r>
          </a:p>
        </p:txBody>
      </p:sp>
      <p:sp>
        <p:nvSpPr>
          <p:cNvPr id="4" name="Rectangle 3">
            <a:extLst>
              <a:ext uri="{FF2B5EF4-FFF2-40B4-BE49-F238E27FC236}">
                <a16:creationId xmlns:a16="http://schemas.microsoft.com/office/drawing/2014/main" id="{7CED2872-2C5A-62A6-E31F-73AE8FD522DD}"/>
              </a:ext>
            </a:extLst>
          </p:cNvPr>
          <p:cNvSpPr/>
          <p:nvPr/>
        </p:nvSpPr>
        <p:spPr bwMode="auto">
          <a:xfrm>
            <a:off x="1450546" y="3410465"/>
            <a:ext cx="10703956" cy="5486400"/>
          </a:xfrm>
          <a:prstGeom prst="rect">
            <a:avLst/>
          </a:prstGeom>
          <a:solidFill>
            <a:schemeClr val="bg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200" b="0" i="0" u="none" strike="noStrike" cap="none" normalizeH="0" baseline="0" dirty="0">
                <a:ln>
                  <a:noFill/>
                </a:ln>
                <a:solidFill>
                  <a:srgbClr val="000000"/>
                </a:solidFill>
                <a:effectLst/>
                <a:latin typeface="Gill Sans" charset="0"/>
                <a:ea typeface="Heiti SC Light" charset="0"/>
                <a:cs typeface="Heiti SC Light" charset="0"/>
                <a:sym typeface="Gill Sans" charset="0"/>
              </a:rPr>
              <a:t>How to ensure that all the packets from a single TCP connection follow the same path to avoid reordering ?</a:t>
            </a:r>
          </a:p>
        </p:txBody>
      </p:sp>
    </p:spTree>
    <p:extLst>
      <p:ext uri="{BB962C8B-B14F-4D97-AF65-F5344CB8AC3E}">
        <p14:creationId xmlns:p14="http://schemas.microsoft.com/office/powerpoint/2010/main" val="6706720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
          <p:cNvSpPr>
            <a:spLocks noGrp="1" noChangeArrowheads="1"/>
          </p:cNvSpPr>
          <p:nvPr>
            <p:ph type="title"/>
          </p:nvPr>
        </p:nvSpPr>
        <p:spPr>
          <a:ln/>
        </p:spPr>
        <p:txBody>
          <a:bodyPr/>
          <a:lstStyle/>
          <a:p>
            <a:r>
              <a:rPr lang="en-US"/>
              <a:t>Agenda</a:t>
            </a:r>
          </a:p>
        </p:txBody>
      </p:sp>
      <p:sp>
        <p:nvSpPr>
          <p:cNvPr id="58370" name="Rectangle 2"/>
          <p:cNvSpPr>
            <a:spLocks noGrp="1" noChangeArrowheads="1"/>
          </p:cNvSpPr>
          <p:nvPr>
            <p:ph type="body" idx="1"/>
          </p:nvPr>
        </p:nvSpPr>
        <p:spPr>
          <a:xfrm>
            <a:off x="1270000" y="2768600"/>
            <a:ext cx="10769600" cy="6870700"/>
          </a:xfrm>
          <a:ln/>
        </p:spPr>
        <p:txBody>
          <a:bodyPr/>
          <a:lstStyle/>
          <a:p>
            <a:pPr marL="889000"/>
            <a:r>
              <a:rPr lang="en-US"/>
              <a:t>Routing Protocols</a:t>
            </a:r>
          </a:p>
          <a:p>
            <a:pPr marL="889000"/>
            <a:r>
              <a:rPr lang="en-US"/>
              <a:t>Routing in IP networks</a:t>
            </a:r>
          </a:p>
          <a:p>
            <a:pPr marL="889000"/>
            <a:r>
              <a:rPr lang="en-US">
                <a:solidFill>
                  <a:srgbClr val="FF2712"/>
                </a:solidFill>
              </a:rPr>
              <a:t>Interdomain routing</a:t>
            </a:r>
          </a:p>
          <a:p>
            <a:pPr marL="1333500" lvl="1"/>
            <a:r>
              <a:rPr lang="en-US">
                <a:solidFill>
                  <a:srgbClr val="FF2712"/>
                </a:solidFill>
              </a:rPr>
              <a:t>Routing policies</a:t>
            </a:r>
          </a:p>
          <a:p>
            <a:pPr marL="1333500" lvl="1"/>
            <a:r>
              <a:rPr lang="en-US"/>
              <a:t>BGP basics</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
          <p:cNvSpPr>
            <a:spLocks noGrp="1" noChangeArrowheads="1"/>
          </p:cNvSpPr>
          <p:nvPr>
            <p:ph type="title"/>
          </p:nvPr>
        </p:nvSpPr>
        <p:spPr>
          <a:xfrm>
            <a:off x="769938" y="1588"/>
            <a:ext cx="11404600" cy="1714500"/>
          </a:xfrm>
          <a:ln/>
        </p:spPr>
        <p:txBody>
          <a:bodyPr/>
          <a:lstStyle/>
          <a:p>
            <a:pPr>
              <a:lnSpc>
                <a:spcPct val="84000"/>
              </a:lnSpc>
              <a:tabLst>
                <a:tab pos="939800" algn="l"/>
                <a:tab pos="1866900" algn="l"/>
                <a:tab pos="2806700" algn="l"/>
                <a:tab pos="3733800" algn="l"/>
                <a:tab pos="4673600" algn="l"/>
                <a:tab pos="5600700" algn="l"/>
                <a:tab pos="6540500" algn="l"/>
                <a:tab pos="7467600" algn="l"/>
                <a:tab pos="8356600" algn="l"/>
              </a:tabLst>
            </a:pPr>
            <a:r>
              <a:rPr lang="en-US"/>
              <a:t>Interdomain routing</a:t>
            </a:r>
          </a:p>
        </p:txBody>
      </p:sp>
      <p:sp>
        <p:nvSpPr>
          <p:cNvPr id="59394" name="Rectangle 2"/>
          <p:cNvSpPr>
            <a:spLocks noGrp="1" noChangeArrowheads="1"/>
          </p:cNvSpPr>
          <p:nvPr>
            <p:ph type="body" idx="1"/>
          </p:nvPr>
        </p:nvSpPr>
        <p:spPr>
          <a:xfrm>
            <a:off x="725488" y="1071563"/>
            <a:ext cx="11099800" cy="9118600"/>
          </a:xfrm>
          <a:ln/>
        </p:spPr>
        <p:txBody>
          <a:bodyPr/>
          <a:lstStyle/>
          <a:p>
            <a:pPr marL="642938">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Lst>
            </a:pPr>
            <a:r>
              <a:rPr lang="en-US"/>
              <a:t>Goals</a:t>
            </a:r>
          </a:p>
          <a:p>
            <a:pPr marL="930275" lvl="1">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Lst>
            </a:pPr>
            <a:r>
              <a:rPr lang="en-US"/>
              <a:t>Allow to transmit IP packets along the  </a:t>
            </a:r>
            <a:r>
              <a:rPr lang="en-US">
                <a:solidFill>
                  <a:srgbClr val="0000FF"/>
                </a:solidFill>
              </a:rPr>
              <a:t>best path</a:t>
            </a:r>
            <a:r>
              <a:rPr lang="en-US"/>
              <a:t> towards their destination through several transit domains while considering their </a:t>
            </a:r>
            <a:r>
              <a:rPr lang="en-US">
                <a:solidFill>
                  <a:srgbClr val="FF0000"/>
                </a:solidFill>
              </a:rPr>
              <a:t>routing policies </a:t>
            </a:r>
            <a:r>
              <a:rPr lang="en-US"/>
              <a:t> of each domain without knowing their detailed topology </a:t>
            </a:r>
          </a:p>
          <a:p>
            <a:pPr marL="930275" lvl="1">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Lst>
            </a:pPr>
            <a:r>
              <a:rPr lang="en-US"/>
              <a:t>From an interdomain viewpoint, </a:t>
            </a:r>
            <a:r>
              <a:rPr lang="en-US">
                <a:solidFill>
                  <a:srgbClr val="FF0000"/>
                </a:solidFill>
              </a:rPr>
              <a:t> </a:t>
            </a:r>
            <a:r>
              <a:rPr lang="en-US">
                <a:solidFill>
                  <a:srgbClr val="0000FF"/>
                </a:solidFill>
              </a:rPr>
              <a:t>best path</a:t>
            </a:r>
            <a:r>
              <a:rPr lang="en-US">
                <a:solidFill>
                  <a:srgbClr val="FF0000"/>
                </a:solidFill>
              </a:rPr>
              <a:t> </a:t>
            </a:r>
            <a:r>
              <a:rPr lang="en-US"/>
              <a:t> often means </a:t>
            </a:r>
            <a:r>
              <a:rPr lang="en-US">
                <a:solidFill>
                  <a:srgbClr val="FF0000"/>
                </a:solidFill>
              </a:rPr>
              <a:t> </a:t>
            </a:r>
            <a:r>
              <a:rPr lang="en-US" i="1">
                <a:solidFill>
                  <a:srgbClr val="0000FF"/>
                </a:solidFill>
                <a:latin typeface="Helvetica" charset="0"/>
                <a:cs typeface="Helvetica" charset="0"/>
                <a:sym typeface="Helvetica" charset="0"/>
              </a:rPr>
              <a:t>cheapest</a:t>
            </a:r>
            <a:r>
              <a:rPr lang="en-US">
                <a:solidFill>
                  <a:srgbClr val="0000FF"/>
                </a:solidFill>
              </a:rPr>
              <a:t> path</a:t>
            </a:r>
          </a:p>
          <a:p>
            <a:pPr marL="1219200" lvl="2">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Lst>
            </a:pPr>
            <a:r>
              <a:rPr lang="en-US">
                <a:solidFill>
                  <a:srgbClr val="FF0000"/>
                </a:solidFill>
              </a:rPr>
              <a:t>Each domain</a:t>
            </a:r>
            <a:r>
              <a:rPr lang="en-US"/>
              <a:t> is free to specify inside its </a:t>
            </a:r>
            <a:r>
              <a:rPr lang="en-US">
                <a:solidFill>
                  <a:srgbClr val="FF0000"/>
                </a:solidFill>
              </a:rPr>
              <a:t>routing policy </a:t>
            </a:r>
            <a:r>
              <a:rPr lang="en-US"/>
              <a:t>the domains for which it agrees to provide a transit service and the method it uses to select the best path to reach each destination</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Grp="1" noChangeArrowheads="1"/>
          </p:cNvSpPr>
          <p:nvPr>
            <p:ph type="title"/>
          </p:nvPr>
        </p:nvSpPr>
        <p:spPr>
          <a:xfrm>
            <a:off x="1265238" y="1588"/>
            <a:ext cx="10909300" cy="1714500"/>
          </a:xfrm>
          <a:ln/>
        </p:spPr>
        <p:txBody>
          <a:bodyPr/>
          <a:lstStyle/>
          <a:p>
            <a:pPr>
              <a:lnSpc>
                <a:spcPct val="84000"/>
              </a:lnSpc>
              <a:tabLst>
                <a:tab pos="939800" algn="l"/>
                <a:tab pos="1866900" algn="l"/>
                <a:tab pos="2806700" algn="l"/>
                <a:tab pos="3733800" algn="l"/>
                <a:tab pos="4673600" algn="l"/>
                <a:tab pos="5600700" algn="l"/>
                <a:tab pos="6540500" algn="l"/>
                <a:tab pos="7467600" algn="l"/>
                <a:tab pos="8356600" algn="l"/>
              </a:tabLst>
            </a:pPr>
            <a:r>
              <a:rPr lang="en-US"/>
              <a:t>Interdomain links</a:t>
            </a:r>
          </a:p>
        </p:txBody>
      </p:sp>
      <p:sp>
        <p:nvSpPr>
          <p:cNvPr id="60418" name="Rectangle 2"/>
          <p:cNvSpPr>
            <a:spLocks noGrp="1" noChangeArrowheads="1"/>
          </p:cNvSpPr>
          <p:nvPr>
            <p:ph type="body" idx="1"/>
          </p:nvPr>
        </p:nvSpPr>
        <p:spPr>
          <a:xfrm>
            <a:off x="952500" y="322263"/>
            <a:ext cx="11541125" cy="7932737"/>
          </a:xfrm>
          <a:ln/>
        </p:spPr>
        <p:txBody>
          <a:bodyPr/>
          <a:lstStyle/>
          <a:p>
            <a:pPr marL="930275" lvl="1">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Lst>
            </a:pPr>
            <a:r>
              <a:rPr lang="en-US"/>
              <a:t>Private link </a:t>
            </a:r>
          </a:p>
          <a:p>
            <a:pPr marL="1219200" lvl="2">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Lst>
            </a:pPr>
            <a:r>
              <a:rPr lang="en-US"/>
              <a:t>Usually, a leased line between two routers belonging to the two connected domains</a:t>
            </a:r>
            <a:br>
              <a:rPr lang="en-US"/>
            </a:br>
            <a:br>
              <a:rPr lang="en-US"/>
            </a:br>
            <a:br>
              <a:rPr lang="en-US"/>
            </a:br>
            <a:r>
              <a:rPr lang="en-US"/>
              <a:t> </a:t>
            </a:r>
            <a:br>
              <a:rPr lang="en-US"/>
            </a:br>
            <a:endParaRPr lang="en-US"/>
          </a:p>
        </p:txBody>
      </p:sp>
      <p:grpSp>
        <p:nvGrpSpPr>
          <p:cNvPr id="60419" name="Group 3"/>
          <p:cNvGrpSpPr>
            <a:grpSpLocks/>
          </p:cNvGrpSpPr>
          <p:nvPr/>
        </p:nvGrpSpPr>
        <p:grpSpPr bwMode="auto">
          <a:xfrm>
            <a:off x="4457700" y="5300663"/>
            <a:ext cx="801688" cy="571500"/>
            <a:chOff x="0" y="0"/>
            <a:chExt cx="504" cy="359"/>
          </a:xfrm>
        </p:grpSpPr>
        <p:sp>
          <p:nvSpPr>
            <p:cNvPr id="60420" name="AutoShape 4"/>
            <p:cNvSpPr>
              <a:spLocks/>
            </p:cNvSpPr>
            <p:nvPr/>
          </p:nvSpPr>
          <p:spPr bwMode="auto">
            <a:xfrm>
              <a:off x="0" y="124"/>
              <a:ext cx="341" cy="234"/>
            </a:xfrm>
            <a:prstGeom prst="roundRect">
              <a:avLst>
                <a:gd name="adj" fmla="val 431"/>
              </a:avLst>
            </a:prstGeom>
            <a:solidFill>
              <a:schemeClr val="accent1"/>
            </a:solidFill>
            <a:ln w="25400">
              <a:solidFill>
                <a:schemeClr val="tx1"/>
              </a:solidFill>
              <a:prstDash val="solid"/>
              <a:round/>
              <a:headEnd type="none" w="med" len="med"/>
              <a:tailEnd type="none" w="med" len="med"/>
            </a:ln>
          </p:spPr>
          <p:txBody>
            <a:bodyPr lIns="0" tIns="0" rIns="0" bIns="0"/>
            <a:lstStyle/>
            <a:p>
              <a:endParaRPr lang="en-GB"/>
            </a:p>
          </p:txBody>
        </p:sp>
        <p:sp>
          <p:nvSpPr>
            <p:cNvPr id="60421" name="Line 5"/>
            <p:cNvSpPr>
              <a:spLocks noChangeShapeType="1"/>
            </p:cNvSpPr>
            <p:nvPr/>
          </p:nvSpPr>
          <p:spPr bwMode="auto">
            <a:xfrm rot="10800000" flipH="1">
              <a:off x="0" y="0"/>
              <a:ext cx="162"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60422" name="Line 6"/>
            <p:cNvSpPr>
              <a:spLocks noChangeShapeType="1"/>
            </p:cNvSpPr>
            <p:nvPr/>
          </p:nvSpPr>
          <p:spPr bwMode="auto">
            <a:xfrm rot="10800000" flipH="1">
              <a:off x="340" y="0"/>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60423" name="Line 7"/>
            <p:cNvSpPr>
              <a:spLocks noChangeShapeType="1"/>
            </p:cNvSpPr>
            <p:nvPr/>
          </p:nvSpPr>
          <p:spPr bwMode="auto">
            <a:xfrm rot="10800000" flipH="1">
              <a:off x="340" y="233"/>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60424" name="Line 8"/>
            <p:cNvSpPr>
              <a:spLocks noChangeShapeType="1"/>
            </p:cNvSpPr>
            <p:nvPr/>
          </p:nvSpPr>
          <p:spPr bwMode="auto">
            <a:xfrm>
              <a:off x="162" y="4"/>
              <a:ext cx="342" cy="2"/>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60425" name="Line 9"/>
            <p:cNvSpPr>
              <a:spLocks noChangeShapeType="1"/>
            </p:cNvSpPr>
            <p:nvPr/>
          </p:nvSpPr>
          <p:spPr bwMode="auto">
            <a:xfrm>
              <a:off x="503" y="4"/>
              <a:ext cx="1" cy="234"/>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grpSp>
          <p:nvGrpSpPr>
            <p:cNvPr id="60426" name="Group 10"/>
            <p:cNvGrpSpPr>
              <a:grpSpLocks/>
            </p:cNvGrpSpPr>
            <p:nvPr/>
          </p:nvGrpSpPr>
          <p:grpSpPr bwMode="auto">
            <a:xfrm>
              <a:off x="63" y="127"/>
              <a:ext cx="288" cy="216"/>
              <a:chOff x="0" y="0"/>
              <a:chExt cx="288" cy="216"/>
            </a:xfrm>
          </p:grpSpPr>
          <p:sp>
            <p:nvSpPr>
              <p:cNvPr id="60427" name="Rectangle 11"/>
              <p:cNvSpPr>
                <a:spLocks/>
              </p:cNvSpPr>
              <p:nvPr/>
            </p:nvSpPr>
            <p:spPr bwMode="auto">
              <a:xfrm>
                <a:off x="0" y="0"/>
                <a:ext cx="288" cy="216"/>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60428" name="Rectangle 12"/>
              <p:cNvSpPr>
                <a:spLocks/>
              </p:cNvSpPr>
              <p:nvPr/>
            </p:nvSpPr>
            <p:spPr bwMode="auto">
              <a:xfrm>
                <a:off x="23" y="0"/>
                <a:ext cx="233" cy="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200">
                    <a:solidFill>
                      <a:schemeClr val="tx1"/>
                    </a:solidFill>
                    <a:latin typeface="Helvetica" charset="0"/>
                    <a:ea typeface="ＭＳ Ｐゴシック" charset="0"/>
                    <a:cs typeface="Helvetica" charset="0"/>
                    <a:sym typeface="Helvetica" charset="0"/>
                  </a:rPr>
                  <a:t>R1</a:t>
                </a:r>
              </a:p>
            </p:txBody>
          </p:sp>
        </p:grpSp>
      </p:grpSp>
      <p:grpSp>
        <p:nvGrpSpPr>
          <p:cNvPr id="60429" name="Group 13"/>
          <p:cNvGrpSpPr>
            <a:grpSpLocks/>
          </p:cNvGrpSpPr>
          <p:nvPr/>
        </p:nvGrpSpPr>
        <p:grpSpPr bwMode="auto">
          <a:xfrm>
            <a:off x="6883400" y="5283200"/>
            <a:ext cx="800100" cy="573088"/>
            <a:chOff x="0" y="0"/>
            <a:chExt cx="504" cy="361"/>
          </a:xfrm>
        </p:grpSpPr>
        <p:sp>
          <p:nvSpPr>
            <p:cNvPr id="60430" name="AutoShape 14"/>
            <p:cNvSpPr>
              <a:spLocks/>
            </p:cNvSpPr>
            <p:nvPr/>
          </p:nvSpPr>
          <p:spPr bwMode="auto">
            <a:xfrm>
              <a:off x="0" y="128"/>
              <a:ext cx="341" cy="233"/>
            </a:xfrm>
            <a:prstGeom prst="roundRect">
              <a:avLst>
                <a:gd name="adj" fmla="val 431"/>
              </a:avLst>
            </a:prstGeom>
            <a:solidFill>
              <a:schemeClr val="accent1"/>
            </a:solidFill>
            <a:ln w="25400">
              <a:solidFill>
                <a:schemeClr val="tx1"/>
              </a:solidFill>
              <a:prstDash val="solid"/>
              <a:round/>
              <a:headEnd type="none" w="med" len="med"/>
              <a:tailEnd type="none" w="med" len="med"/>
            </a:ln>
          </p:spPr>
          <p:txBody>
            <a:bodyPr lIns="0" tIns="0" rIns="0" bIns="0"/>
            <a:lstStyle/>
            <a:p>
              <a:endParaRPr lang="en-GB"/>
            </a:p>
          </p:txBody>
        </p:sp>
        <p:sp>
          <p:nvSpPr>
            <p:cNvPr id="60431" name="Line 15"/>
            <p:cNvSpPr>
              <a:spLocks noChangeShapeType="1"/>
            </p:cNvSpPr>
            <p:nvPr/>
          </p:nvSpPr>
          <p:spPr bwMode="auto">
            <a:xfrm rot="10800000" flipH="1">
              <a:off x="0" y="0"/>
              <a:ext cx="162" cy="127"/>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60432" name="Line 16"/>
            <p:cNvSpPr>
              <a:spLocks noChangeShapeType="1"/>
            </p:cNvSpPr>
            <p:nvPr/>
          </p:nvSpPr>
          <p:spPr bwMode="auto">
            <a:xfrm rot="10800000" flipH="1">
              <a:off x="336" y="0"/>
              <a:ext cx="162" cy="127"/>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60433" name="Line 17"/>
            <p:cNvSpPr>
              <a:spLocks noChangeShapeType="1"/>
            </p:cNvSpPr>
            <p:nvPr/>
          </p:nvSpPr>
          <p:spPr bwMode="auto">
            <a:xfrm rot="10800000" flipH="1">
              <a:off x="336" y="234"/>
              <a:ext cx="162"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60434" name="Line 18"/>
            <p:cNvSpPr>
              <a:spLocks noChangeShapeType="1"/>
            </p:cNvSpPr>
            <p:nvPr/>
          </p:nvSpPr>
          <p:spPr bwMode="auto">
            <a:xfrm>
              <a:off x="161" y="0"/>
              <a:ext cx="342" cy="1"/>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60435" name="Line 19"/>
            <p:cNvSpPr>
              <a:spLocks noChangeShapeType="1"/>
            </p:cNvSpPr>
            <p:nvPr/>
          </p:nvSpPr>
          <p:spPr bwMode="auto">
            <a:xfrm>
              <a:off x="503" y="0"/>
              <a:ext cx="1" cy="233"/>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grpSp>
          <p:nvGrpSpPr>
            <p:cNvPr id="60436" name="Group 20"/>
            <p:cNvGrpSpPr>
              <a:grpSpLocks/>
            </p:cNvGrpSpPr>
            <p:nvPr/>
          </p:nvGrpSpPr>
          <p:grpSpPr bwMode="auto">
            <a:xfrm>
              <a:off x="59" y="128"/>
              <a:ext cx="288" cy="216"/>
              <a:chOff x="0" y="0"/>
              <a:chExt cx="288" cy="216"/>
            </a:xfrm>
          </p:grpSpPr>
          <p:sp>
            <p:nvSpPr>
              <p:cNvPr id="60437" name="Rectangle 21"/>
              <p:cNvSpPr>
                <a:spLocks/>
              </p:cNvSpPr>
              <p:nvPr/>
            </p:nvSpPr>
            <p:spPr bwMode="auto">
              <a:xfrm>
                <a:off x="0" y="0"/>
                <a:ext cx="288" cy="216"/>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60438" name="Rectangle 22"/>
              <p:cNvSpPr>
                <a:spLocks/>
              </p:cNvSpPr>
              <p:nvPr/>
            </p:nvSpPr>
            <p:spPr bwMode="auto">
              <a:xfrm>
                <a:off x="28" y="0"/>
                <a:ext cx="233" cy="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200">
                    <a:solidFill>
                      <a:schemeClr val="tx1"/>
                    </a:solidFill>
                    <a:latin typeface="Helvetica" charset="0"/>
                    <a:ea typeface="ＭＳ Ｐゴシック" charset="0"/>
                    <a:cs typeface="Helvetica" charset="0"/>
                    <a:sym typeface="Helvetica" charset="0"/>
                  </a:rPr>
                  <a:t>R2</a:t>
                </a:r>
              </a:p>
            </p:txBody>
          </p:sp>
        </p:grpSp>
      </p:grpSp>
      <p:sp>
        <p:nvSpPr>
          <p:cNvPr id="60439" name="AutoShape 23"/>
          <p:cNvSpPr>
            <a:spLocks/>
          </p:cNvSpPr>
          <p:nvPr/>
        </p:nvSpPr>
        <p:spPr bwMode="auto">
          <a:xfrm>
            <a:off x="3028950" y="4978400"/>
            <a:ext cx="2678113" cy="1425575"/>
          </a:xfrm>
          <a:custGeom>
            <a:avLst/>
            <a:gdLst/>
            <a:ahLst/>
            <a:cxnLst/>
            <a:rect l="0" t="0" r="r" b="b"/>
            <a:pathLst>
              <a:path w="21071" h="21460">
                <a:moveTo>
                  <a:pt x="0" y="94"/>
                </a:moveTo>
                <a:cubicBezTo>
                  <a:pt x="1947" y="94"/>
                  <a:pt x="3897" y="94"/>
                  <a:pt x="5851" y="94"/>
                </a:cubicBezTo>
                <a:cubicBezTo>
                  <a:pt x="7615" y="94"/>
                  <a:pt x="9394" y="-157"/>
                  <a:pt x="11158" y="94"/>
                </a:cubicBezTo>
                <a:cubicBezTo>
                  <a:pt x="12845" y="339"/>
                  <a:pt x="14514" y="1310"/>
                  <a:pt x="16059" y="2693"/>
                </a:cubicBezTo>
                <a:cubicBezTo>
                  <a:pt x="17729" y="4195"/>
                  <a:pt x="20366" y="4041"/>
                  <a:pt x="20957" y="7905"/>
                </a:cubicBezTo>
                <a:cubicBezTo>
                  <a:pt x="21600" y="12103"/>
                  <a:pt x="19376" y="15861"/>
                  <a:pt x="17827" y="18579"/>
                </a:cubicBezTo>
                <a:cubicBezTo>
                  <a:pt x="16257" y="21331"/>
                  <a:pt x="14021" y="20933"/>
                  <a:pt x="12111" y="20919"/>
                </a:cubicBezTo>
                <a:cubicBezTo>
                  <a:pt x="10201" y="20905"/>
                  <a:pt x="8298" y="20919"/>
                  <a:pt x="6395" y="20919"/>
                </a:cubicBezTo>
                <a:lnTo>
                  <a:pt x="4218" y="20919"/>
                </a:lnTo>
                <a:lnTo>
                  <a:pt x="2042" y="21443"/>
                </a:lnTo>
                <a:lnTo>
                  <a:pt x="814" y="21443"/>
                </a:lnTo>
              </a:path>
            </a:pathLst>
          </a:custGeom>
          <a:noFill/>
          <a:ln w="25400">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60440" name="AutoShape 24"/>
          <p:cNvSpPr>
            <a:spLocks/>
          </p:cNvSpPr>
          <p:nvPr/>
        </p:nvSpPr>
        <p:spPr bwMode="auto">
          <a:xfrm>
            <a:off x="6492875" y="4832350"/>
            <a:ext cx="2971800" cy="1565275"/>
          </a:xfrm>
          <a:custGeom>
            <a:avLst/>
            <a:gdLst/>
            <a:ahLst/>
            <a:cxnLst/>
            <a:rect l="0" t="0" r="r" b="b"/>
            <a:pathLst>
              <a:path w="20377" h="21382">
                <a:moveTo>
                  <a:pt x="16454" y="2214"/>
                </a:moveTo>
                <a:cubicBezTo>
                  <a:pt x="14549" y="2659"/>
                  <a:pt x="12721" y="1433"/>
                  <a:pt x="10874" y="792"/>
                </a:cubicBezTo>
                <a:cubicBezTo>
                  <a:pt x="9571" y="341"/>
                  <a:pt x="8256" y="-224"/>
                  <a:pt x="6956" y="81"/>
                </a:cubicBezTo>
                <a:cubicBezTo>
                  <a:pt x="5303" y="468"/>
                  <a:pt x="4055" y="3205"/>
                  <a:pt x="2447" y="3865"/>
                </a:cubicBezTo>
                <a:cubicBezTo>
                  <a:pt x="1061" y="4436"/>
                  <a:pt x="-1232" y="6938"/>
                  <a:pt x="787" y="10963"/>
                </a:cubicBezTo>
                <a:cubicBezTo>
                  <a:pt x="2291" y="13960"/>
                  <a:pt x="3526" y="16601"/>
                  <a:pt x="5297" y="18062"/>
                </a:cubicBezTo>
                <a:cubicBezTo>
                  <a:pt x="7444" y="19839"/>
                  <a:pt x="9820" y="20741"/>
                  <a:pt x="12180" y="20430"/>
                </a:cubicBezTo>
                <a:cubicBezTo>
                  <a:pt x="13555" y="20252"/>
                  <a:pt x="14880" y="20893"/>
                  <a:pt x="16215" y="21376"/>
                </a:cubicBezTo>
                <a:lnTo>
                  <a:pt x="17403" y="21376"/>
                </a:lnTo>
                <a:lnTo>
                  <a:pt x="19776" y="21376"/>
                </a:lnTo>
                <a:lnTo>
                  <a:pt x="20368" y="21376"/>
                </a:lnTo>
              </a:path>
            </a:pathLst>
          </a:custGeom>
          <a:noFill/>
          <a:ln w="25400">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60441" name="Line 25"/>
          <p:cNvSpPr>
            <a:spLocks noChangeShapeType="1"/>
          </p:cNvSpPr>
          <p:nvPr/>
        </p:nvSpPr>
        <p:spPr bwMode="auto">
          <a:xfrm>
            <a:off x="5122863" y="5610225"/>
            <a:ext cx="1765300" cy="1588"/>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60442" name="Rectangle 26"/>
          <p:cNvSpPr>
            <a:spLocks/>
          </p:cNvSpPr>
          <p:nvPr/>
        </p:nvSpPr>
        <p:spPr bwMode="auto">
          <a:xfrm>
            <a:off x="2838450" y="5851525"/>
            <a:ext cx="1265238"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54200" algn="l"/>
              </a:tabLst>
            </a:pPr>
            <a:r>
              <a:rPr lang="en-US" sz="2400">
                <a:solidFill>
                  <a:schemeClr val="tx1"/>
                </a:solidFill>
                <a:latin typeface="Helvetica" charset="0"/>
                <a:ea typeface="ＭＳ Ｐゴシック" charset="0"/>
                <a:cs typeface="Helvetica" charset="0"/>
                <a:sym typeface="Helvetica" charset="0"/>
              </a:rPr>
              <a:t>DomainA</a:t>
            </a:r>
          </a:p>
        </p:txBody>
      </p:sp>
      <p:sp>
        <p:nvSpPr>
          <p:cNvPr id="60443" name="Rectangle 27"/>
          <p:cNvSpPr>
            <a:spLocks/>
          </p:cNvSpPr>
          <p:nvPr/>
        </p:nvSpPr>
        <p:spPr bwMode="auto">
          <a:xfrm>
            <a:off x="7718425" y="5816600"/>
            <a:ext cx="1265238"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54200" algn="l"/>
              </a:tabLst>
            </a:pPr>
            <a:r>
              <a:rPr lang="en-US" sz="2400">
                <a:solidFill>
                  <a:schemeClr val="tx1"/>
                </a:solidFill>
                <a:latin typeface="Helvetica" charset="0"/>
                <a:ea typeface="ＭＳ Ｐゴシック" charset="0"/>
                <a:cs typeface="Helvetica" charset="0"/>
                <a:sym typeface="Helvetica" charset="0"/>
              </a:rPr>
              <a:t>DomainB</a:t>
            </a:r>
          </a:p>
        </p:txBody>
      </p:sp>
      <p:sp>
        <p:nvSpPr>
          <p:cNvPr id="60444" name="Line 28"/>
          <p:cNvSpPr>
            <a:spLocks noChangeShapeType="1"/>
          </p:cNvSpPr>
          <p:nvPr/>
        </p:nvSpPr>
        <p:spPr bwMode="auto">
          <a:xfrm>
            <a:off x="5232400" y="5445125"/>
            <a:ext cx="1617663" cy="3175"/>
          </a:xfrm>
          <a:prstGeom prst="line">
            <a:avLst/>
          </a:prstGeom>
          <a:noFill/>
          <a:ln w="381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p:cNvSpPr>
            <a:spLocks noGrp="1" noChangeArrowheads="1"/>
          </p:cNvSpPr>
          <p:nvPr>
            <p:ph type="title"/>
          </p:nvPr>
        </p:nvSpPr>
        <p:spPr>
          <a:ln/>
        </p:spPr>
        <p:txBody>
          <a:bodyPr/>
          <a:lstStyle/>
          <a:p>
            <a:r>
              <a:rPr lang="en-US"/>
              <a:t>Interconnection exchanges</a:t>
            </a:r>
          </a:p>
        </p:txBody>
      </p:sp>
      <p:sp>
        <p:nvSpPr>
          <p:cNvPr id="62466" name="Rectangle 2"/>
          <p:cNvSpPr>
            <a:spLocks noGrp="1" noChangeArrowheads="1"/>
          </p:cNvSpPr>
          <p:nvPr>
            <p:ph type="body" idx="1"/>
          </p:nvPr>
        </p:nvSpPr>
        <p:spPr>
          <a:ln/>
        </p:spPr>
        <p:txBody>
          <a:bodyPr/>
          <a:lstStyle/>
          <a:p>
            <a:pPr marL="889000"/>
            <a:r>
              <a:rPr lang="en-US"/>
              <a:t>How to efficiently connect several domains together ?</a:t>
            </a:r>
            <a:br>
              <a:rPr lang="en-US"/>
            </a:br>
            <a:br>
              <a:rPr lang="en-US"/>
            </a:br>
            <a:br>
              <a:rPr lang="en-US"/>
            </a:br>
            <a:br>
              <a:rPr lang="en-US"/>
            </a:br>
            <a:br>
              <a:rPr lang="en-US"/>
            </a:br>
            <a:br>
              <a:rPr lang="en-US"/>
            </a:br>
            <a:endParaRPr lang="en-US"/>
          </a:p>
        </p:txBody>
      </p:sp>
      <p:grpSp>
        <p:nvGrpSpPr>
          <p:cNvPr id="62467" name="Group 3"/>
          <p:cNvGrpSpPr>
            <a:grpSpLocks/>
          </p:cNvGrpSpPr>
          <p:nvPr/>
        </p:nvGrpSpPr>
        <p:grpSpPr bwMode="auto">
          <a:xfrm>
            <a:off x="5638800" y="6215063"/>
            <a:ext cx="804863" cy="571500"/>
            <a:chOff x="0" y="0"/>
            <a:chExt cx="507" cy="359"/>
          </a:xfrm>
        </p:grpSpPr>
        <p:sp>
          <p:nvSpPr>
            <p:cNvPr id="62468" name="AutoShape 4"/>
            <p:cNvSpPr>
              <a:spLocks/>
            </p:cNvSpPr>
            <p:nvPr/>
          </p:nvSpPr>
          <p:spPr bwMode="auto">
            <a:xfrm>
              <a:off x="0" y="125"/>
              <a:ext cx="341" cy="233"/>
            </a:xfrm>
            <a:prstGeom prst="roundRect">
              <a:avLst>
                <a:gd name="adj" fmla="val 431"/>
              </a:avLst>
            </a:prstGeom>
            <a:solidFill>
              <a:schemeClr val="accent1"/>
            </a:solidFill>
            <a:ln w="25400">
              <a:solidFill>
                <a:schemeClr val="tx1"/>
              </a:solidFill>
              <a:prstDash val="solid"/>
              <a:round/>
              <a:headEnd type="none" w="med" len="med"/>
              <a:tailEnd type="none" w="med" len="med"/>
            </a:ln>
          </p:spPr>
          <p:txBody>
            <a:bodyPr lIns="0" tIns="0" rIns="0" bIns="0"/>
            <a:lstStyle/>
            <a:p>
              <a:endParaRPr lang="en-GB"/>
            </a:p>
          </p:txBody>
        </p:sp>
        <p:sp>
          <p:nvSpPr>
            <p:cNvPr id="62469" name="Line 5"/>
            <p:cNvSpPr>
              <a:spLocks noChangeShapeType="1"/>
            </p:cNvSpPr>
            <p:nvPr/>
          </p:nvSpPr>
          <p:spPr bwMode="auto">
            <a:xfrm rot="10800000" flipH="1">
              <a:off x="0" y="0"/>
              <a:ext cx="162"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62470" name="Line 6"/>
            <p:cNvSpPr>
              <a:spLocks noChangeShapeType="1"/>
            </p:cNvSpPr>
            <p:nvPr/>
          </p:nvSpPr>
          <p:spPr bwMode="auto">
            <a:xfrm rot="10800000" flipH="1">
              <a:off x="343" y="0"/>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62471" name="Line 7"/>
            <p:cNvSpPr>
              <a:spLocks noChangeShapeType="1"/>
            </p:cNvSpPr>
            <p:nvPr/>
          </p:nvSpPr>
          <p:spPr bwMode="auto">
            <a:xfrm rot="10800000" flipH="1">
              <a:off x="343" y="233"/>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62472" name="Line 8"/>
            <p:cNvSpPr>
              <a:spLocks noChangeShapeType="1"/>
            </p:cNvSpPr>
            <p:nvPr/>
          </p:nvSpPr>
          <p:spPr bwMode="auto">
            <a:xfrm>
              <a:off x="165" y="1"/>
              <a:ext cx="342" cy="1"/>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62473" name="Line 9"/>
            <p:cNvSpPr>
              <a:spLocks noChangeShapeType="1"/>
            </p:cNvSpPr>
            <p:nvPr/>
          </p:nvSpPr>
          <p:spPr bwMode="auto">
            <a:xfrm>
              <a:off x="506" y="1"/>
              <a:ext cx="1" cy="233"/>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grpSp>
          <p:nvGrpSpPr>
            <p:cNvPr id="62474" name="Group 10"/>
            <p:cNvGrpSpPr>
              <a:grpSpLocks/>
            </p:cNvGrpSpPr>
            <p:nvPr/>
          </p:nvGrpSpPr>
          <p:grpSpPr bwMode="auto">
            <a:xfrm>
              <a:off x="62" y="127"/>
              <a:ext cx="288" cy="216"/>
              <a:chOff x="0" y="0"/>
              <a:chExt cx="288" cy="216"/>
            </a:xfrm>
          </p:grpSpPr>
          <p:sp>
            <p:nvSpPr>
              <p:cNvPr id="62475" name="Rectangle 11"/>
              <p:cNvSpPr>
                <a:spLocks/>
              </p:cNvSpPr>
              <p:nvPr/>
            </p:nvSpPr>
            <p:spPr bwMode="auto">
              <a:xfrm>
                <a:off x="0" y="0"/>
                <a:ext cx="288" cy="216"/>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62476" name="Rectangle 12"/>
              <p:cNvSpPr>
                <a:spLocks/>
              </p:cNvSpPr>
              <p:nvPr/>
            </p:nvSpPr>
            <p:spPr bwMode="auto">
              <a:xfrm>
                <a:off x="28" y="0"/>
                <a:ext cx="233" cy="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200">
                    <a:solidFill>
                      <a:schemeClr val="tx1"/>
                    </a:solidFill>
                    <a:latin typeface="Helvetica" charset="0"/>
                    <a:ea typeface="ＭＳ Ｐゴシック" charset="0"/>
                    <a:cs typeface="Helvetica" charset="0"/>
                    <a:sym typeface="Helvetica" charset="0"/>
                  </a:rPr>
                  <a:t>R1</a:t>
                </a:r>
              </a:p>
            </p:txBody>
          </p:sp>
        </p:grpSp>
      </p:grpSp>
      <p:grpSp>
        <p:nvGrpSpPr>
          <p:cNvPr id="62477" name="Group 13"/>
          <p:cNvGrpSpPr>
            <a:grpSpLocks/>
          </p:cNvGrpSpPr>
          <p:nvPr/>
        </p:nvGrpSpPr>
        <p:grpSpPr bwMode="auto">
          <a:xfrm>
            <a:off x="7708900" y="5445125"/>
            <a:ext cx="796925" cy="569913"/>
            <a:chOff x="0" y="0"/>
            <a:chExt cx="502" cy="358"/>
          </a:xfrm>
        </p:grpSpPr>
        <p:sp>
          <p:nvSpPr>
            <p:cNvPr id="62478" name="AutoShape 14"/>
            <p:cNvSpPr>
              <a:spLocks/>
            </p:cNvSpPr>
            <p:nvPr/>
          </p:nvSpPr>
          <p:spPr bwMode="auto">
            <a:xfrm>
              <a:off x="0" y="123"/>
              <a:ext cx="341" cy="234"/>
            </a:xfrm>
            <a:prstGeom prst="roundRect">
              <a:avLst>
                <a:gd name="adj" fmla="val 431"/>
              </a:avLst>
            </a:prstGeom>
            <a:solidFill>
              <a:schemeClr val="accent1"/>
            </a:solidFill>
            <a:ln w="25400">
              <a:solidFill>
                <a:schemeClr val="tx1"/>
              </a:solidFill>
              <a:prstDash val="solid"/>
              <a:round/>
              <a:headEnd type="none" w="med" len="med"/>
              <a:tailEnd type="none" w="med" len="med"/>
            </a:ln>
          </p:spPr>
          <p:txBody>
            <a:bodyPr lIns="0" tIns="0" rIns="0" bIns="0"/>
            <a:lstStyle/>
            <a:p>
              <a:endParaRPr lang="en-GB"/>
            </a:p>
          </p:txBody>
        </p:sp>
        <p:sp>
          <p:nvSpPr>
            <p:cNvPr id="62479" name="Line 15"/>
            <p:cNvSpPr>
              <a:spLocks noChangeShapeType="1"/>
            </p:cNvSpPr>
            <p:nvPr/>
          </p:nvSpPr>
          <p:spPr bwMode="auto">
            <a:xfrm rot="10800000" flipH="1">
              <a:off x="0" y="1"/>
              <a:ext cx="162"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62480" name="Line 16"/>
            <p:cNvSpPr>
              <a:spLocks noChangeShapeType="1"/>
            </p:cNvSpPr>
            <p:nvPr/>
          </p:nvSpPr>
          <p:spPr bwMode="auto">
            <a:xfrm rot="10800000" flipH="1">
              <a:off x="336" y="1"/>
              <a:ext cx="162"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62481" name="Line 17"/>
            <p:cNvSpPr>
              <a:spLocks noChangeShapeType="1"/>
            </p:cNvSpPr>
            <p:nvPr/>
          </p:nvSpPr>
          <p:spPr bwMode="auto">
            <a:xfrm rot="10800000" flipH="1">
              <a:off x="336" y="232"/>
              <a:ext cx="162"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62482" name="Line 18"/>
            <p:cNvSpPr>
              <a:spLocks noChangeShapeType="1"/>
            </p:cNvSpPr>
            <p:nvPr/>
          </p:nvSpPr>
          <p:spPr bwMode="auto">
            <a:xfrm>
              <a:off x="161" y="0"/>
              <a:ext cx="341" cy="1"/>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62483" name="Line 19"/>
            <p:cNvSpPr>
              <a:spLocks noChangeShapeType="1"/>
            </p:cNvSpPr>
            <p:nvPr/>
          </p:nvSpPr>
          <p:spPr bwMode="auto">
            <a:xfrm>
              <a:off x="501" y="0"/>
              <a:ext cx="1" cy="233"/>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grpSp>
          <p:nvGrpSpPr>
            <p:cNvPr id="62484" name="Group 20"/>
            <p:cNvGrpSpPr>
              <a:grpSpLocks/>
            </p:cNvGrpSpPr>
            <p:nvPr/>
          </p:nvGrpSpPr>
          <p:grpSpPr bwMode="auto">
            <a:xfrm>
              <a:off x="59" y="126"/>
              <a:ext cx="288" cy="216"/>
              <a:chOff x="0" y="0"/>
              <a:chExt cx="288" cy="216"/>
            </a:xfrm>
          </p:grpSpPr>
          <p:sp>
            <p:nvSpPr>
              <p:cNvPr id="62485" name="Rectangle 21"/>
              <p:cNvSpPr>
                <a:spLocks/>
              </p:cNvSpPr>
              <p:nvPr/>
            </p:nvSpPr>
            <p:spPr bwMode="auto">
              <a:xfrm>
                <a:off x="0" y="0"/>
                <a:ext cx="288" cy="216"/>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62486" name="Rectangle 22"/>
              <p:cNvSpPr>
                <a:spLocks/>
              </p:cNvSpPr>
              <p:nvPr/>
            </p:nvSpPr>
            <p:spPr bwMode="auto">
              <a:xfrm>
                <a:off x="28" y="0"/>
                <a:ext cx="233" cy="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200">
                    <a:solidFill>
                      <a:schemeClr val="tx1"/>
                    </a:solidFill>
                    <a:latin typeface="Helvetica" charset="0"/>
                    <a:ea typeface="ＭＳ Ｐゴシック" charset="0"/>
                    <a:cs typeface="Helvetica" charset="0"/>
                    <a:sym typeface="Helvetica" charset="0"/>
                  </a:rPr>
                  <a:t>R2</a:t>
                </a:r>
              </a:p>
            </p:txBody>
          </p:sp>
        </p:grpSp>
      </p:grpSp>
      <p:grpSp>
        <p:nvGrpSpPr>
          <p:cNvPr id="62487" name="Group 23"/>
          <p:cNvGrpSpPr>
            <a:grpSpLocks/>
          </p:cNvGrpSpPr>
          <p:nvPr/>
        </p:nvGrpSpPr>
        <p:grpSpPr bwMode="auto">
          <a:xfrm>
            <a:off x="9764713" y="5616575"/>
            <a:ext cx="801687" cy="571500"/>
            <a:chOff x="0" y="0"/>
            <a:chExt cx="505" cy="359"/>
          </a:xfrm>
        </p:grpSpPr>
        <p:sp>
          <p:nvSpPr>
            <p:cNvPr id="62488" name="AutoShape 24"/>
            <p:cNvSpPr>
              <a:spLocks/>
            </p:cNvSpPr>
            <p:nvPr/>
          </p:nvSpPr>
          <p:spPr bwMode="auto">
            <a:xfrm>
              <a:off x="0" y="125"/>
              <a:ext cx="341" cy="233"/>
            </a:xfrm>
            <a:prstGeom prst="roundRect">
              <a:avLst>
                <a:gd name="adj" fmla="val 431"/>
              </a:avLst>
            </a:prstGeom>
            <a:solidFill>
              <a:schemeClr val="accent1"/>
            </a:solidFill>
            <a:ln w="25400">
              <a:solidFill>
                <a:schemeClr val="tx1"/>
              </a:solidFill>
              <a:prstDash val="solid"/>
              <a:round/>
              <a:headEnd type="none" w="med" len="med"/>
              <a:tailEnd type="none" w="med" len="med"/>
            </a:ln>
          </p:spPr>
          <p:txBody>
            <a:bodyPr lIns="0" tIns="0" rIns="0" bIns="0"/>
            <a:lstStyle/>
            <a:p>
              <a:endParaRPr lang="en-GB"/>
            </a:p>
          </p:txBody>
        </p:sp>
        <p:sp>
          <p:nvSpPr>
            <p:cNvPr id="62489" name="Line 25"/>
            <p:cNvSpPr>
              <a:spLocks noChangeShapeType="1"/>
            </p:cNvSpPr>
            <p:nvPr/>
          </p:nvSpPr>
          <p:spPr bwMode="auto">
            <a:xfrm rot="10800000" flipH="1">
              <a:off x="0" y="0"/>
              <a:ext cx="162"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62490" name="Line 26"/>
            <p:cNvSpPr>
              <a:spLocks noChangeShapeType="1"/>
            </p:cNvSpPr>
            <p:nvPr/>
          </p:nvSpPr>
          <p:spPr bwMode="auto">
            <a:xfrm rot="10800000" flipH="1">
              <a:off x="341" y="0"/>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62491" name="Line 27"/>
            <p:cNvSpPr>
              <a:spLocks noChangeShapeType="1"/>
            </p:cNvSpPr>
            <p:nvPr/>
          </p:nvSpPr>
          <p:spPr bwMode="auto">
            <a:xfrm rot="10800000" flipH="1">
              <a:off x="341" y="233"/>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62492" name="Line 28"/>
            <p:cNvSpPr>
              <a:spLocks noChangeShapeType="1"/>
            </p:cNvSpPr>
            <p:nvPr/>
          </p:nvSpPr>
          <p:spPr bwMode="auto">
            <a:xfrm>
              <a:off x="162" y="1"/>
              <a:ext cx="342" cy="1"/>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62493" name="Line 29"/>
            <p:cNvSpPr>
              <a:spLocks noChangeShapeType="1"/>
            </p:cNvSpPr>
            <p:nvPr/>
          </p:nvSpPr>
          <p:spPr bwMode="auto">
            <a:xfrm>
              <a:off x="504" y="1"/>
              <a:ext cx="1" cy="233"/>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grpSp>
          <p:nvGrpSpPr>
            <p:cNvPr id="62494" name="Group 30"/>
            <p:cNvGrpSpPr>
              <a:grpSpLocks/>
            </p:cNvGrpSpPr>
            <p:nvPr/>
          </p:nvGrpSpPr>
          <p:grpSpPr bwMode="auto">
            <a:xfrm>
              <a:off x="60" y="125"/>
              <a:ext cx="288" cy="216"/>
              <a:chOff x="0" y="0"/>
              <a:chExt cx="288" cy="216"/>
            </a:xfrm>
          </p:grpSpPr>
          <p:sp>
            <p:nvSpPr>
              <p:cNvPr id="62495" name="Rectangle 31"/>
              <p:cNvSpPr>
                <a:spLocks/>
              </p:cNvSpPr>
              <p:nvPr/>
            </p:nvSpPr>
            <p:spPr bwMode="auto">
              <a:xfrm>
                <a:off x="0" y="0"/>
                <a:ext cx="288" cy="216"/>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62496" name="Rectangle 32"/>
              <p:cNvSpPr>
                <a:spLocks/>
              </p:cNvSpPr>
              <p:nvPr/>
            </p:nvSpPr>
            <p:spPr bwMode="auto">
              <a:xfrm>
                <a:off x="28" y="0"/>
                <a:ext cx="233" cy="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200">
                    <a:solidFill>
                      <a:schemeClr val="tx1"/>
                    </a:solidFill>
                    <a:latin typeface="Helvetica" charset="0"/>
                    <a:ea typeface="ＭＳ Ｐゴシック" charset="0"/>
                    <a:cs typeface="Helvetica" charset="0"/>
                    <a:sym typeface="Helvetica" charset="0"/>
                  </a:rPr>
                  <a:t>R3</a:t>
                </a:r>
              </a:p>
            </p:txBody>
          </p:sp>
        </p:grpSp>
      </p:grpSp>
      <p:grpSp>
        <p:nvGrpSpPr>
          <p:cNvPr id="62497" name="Group 33"/>
          <p:cNvGrpSpPr>
            <a:grpSpLocks/>
          </p:cNvGrpSpPr>
          <p:nvPr/>
        </p:nvGrpSpPr>
        <p:grpSpPr bwMode="auto">
          <a:xfrm>
            <a:off x="9747250" y="6621463"/>
            <a:ext cx="803275" cy="571500"/>
            <a:chOff x="0" y="0"/>
            <a:chExt cx="505" cy="359"/>
          </a:xfrm>
        </p:grpSpPr>
        <p:sp>
          <p:nvSpPr>
            <p:cNvPr id="62498" name="AutoShape 34"/>
            <p:cNvSpPr>
              <a:spLocks/>
            </p:cNvSpPr>
            <p:nvPr/>
          </p:nvSpPr>
          <p:spPr bwMode="auto">
            <a:xfrm>
              <a:off x="0" y="124"/>
              <a:ext cx="341" cy="234"/>
            </a:xfrm>
            <a:prstGeom prst="roundRect">
              <a:avLst>
                <a:gd name="adj" fmla="val 431"/>
              </a:avLst>
            </a:prstGeom>
            <a:solidFill>
              <a:schemeClr val="accent1"/>
            </a:solidFill>
            <a:ln w="25400">
              <a:solidFill>
                <a:schemeClr val="tx1"/>
              </a:solidFill>
              <a:prstDash val="solid"/>
              <a:round/>
              <a:headEnd type="none" w="med" len="med"/>
              <a:tailEnd type="none" w="med" len="med"/>
            </a:ln>
          </p:spPr>
          <p:txBody>
            <a:bodyPr lIns="0" tIns="0" rIns="0" bIns="0"/>
            <a:lstStyle/>
            <a:p>
              <a:endParaRPr lang="en-GB"/>
            </a:p>
          </p:txBody>
        </p:sp>
        <p:sp>
          <p:nvSpPr>
            <p:cNvPr id="62499" name="Line 35"/>
            <p:cNvSpPr>
              <a:spLocks noChangeShapeType="1"/>
            </p:cNvSpPr>
            <p:nvPr/>
          </p:nvSpPr>
          <p:spPr bwMode="auto">
            <a:xfrm rot="10800000" flipH="1">
              <a:off x="0" y="0"/>
              <a:ext cx="162"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62500" name="Line 36"/>
            <p:cNvSpPr>
              <a:spLocks noChangeShapeType="1"/>
            </p:cNvSpPr>
            <p:nvPr/>
          </p:nvSpPr>
          <p:spPr bwMode="auto">
            <a:xfrm rot="10800000" flipH="1">
              <a:off x="340" y="0"/>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62501" name="Line 37"/>
            <p:cNvSpPr>
              <a:spLocks noChangeShapeType="1"/>
            </p:cNvSpPr>
            <p:nvPr/>
          </p:nvSpPr>
          <p:spPr bwMode="auto">
            <a:xfrm rot="10800000" flipH="1">
              <a:off x="340" y="233"/>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62502" name="Line 38"/>
            <p:cNvSpPr>
              <a:spLocks noChangeShapeType="1"/>
            </p:cNvSpPr>
            <p:nvPr/>
          </p:nvSpPr>
          <p:spPr bwMode="auto">
            <a:xfrm>
              <a:off x="162" y="4"/>
              <a:ext cx="342" cy="2"/>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62503" name="Line 39"/>
            <p:cNvSpPr>
              <a:spLocks noChangeShapeType="1"/>
            </p:cNvSpPr>
            <p:nvPr/>
          </p:nvSpPr>
          <p:spPr bwMode="auto">
            <a:xfrm>
              <a:off x="504" y="4"/>
              <a:ext cx="1" cy="234"/>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grpSp>
          <p:nvGrpSpPr>
            <p:cNvPr id="62504" name="Group 40"/>
            <p:cNvGrpSpPr>
              <a:grpSpLocks/>
            </p:cNvGrpSpPr>
            <p:nvPr/>
          </p:nvGrpSpPr>
          <p:grpSpPr bwMode="auto">
            <a:xfrm>
              <a:off x="60" y="127"/>
              <a:ext cx="288" cy="216"/>
              <a:chOff x="0" y="0"/>
              <a:chExt cx="288" cy="216"/>
            </a:xfrm>
          </p:grpSpPr>
          <p:sp>
            <p:nvSpPr>
              <p:cNvPr id="62505" name="Rectangle 41"/>
              <p:cNvSpPr>
                <a:spLocks/>
              </p:cNvSpPr>
              <p:nvPr/>
            </p:nvSpPr>
            <p:spPr bwMode="auto">
              <a:xfrm>
                <a:off x="0" y="0"/>
                <a:ext cx="288" cy="216"/>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62506" name="Rectangle 42"/>
              <p:cNvSpPr>
                <a:spLocks/>
              </p:cNvSpPr>
              <p:nvPr/>
            </p:nvSpPr>
            <p:spPr bwMode="auto">
              <a:xfrm>
                <a:off x="28" y="0"/>
                <a:ext cx="233" cy="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200">
                    <a:solidFill>
                      <a:schemeClr val="tx1"/>
                    </a:solidFill>
                    <a:latin typeface="Helvetica" charset="0"/>
                    <a:ea typeface="ＭＳ Ｐゴシック" charset="0"/>
                    <a:cs typeface="Helvetica" charset="0"/>
                    <a:sym typeface="Helvetica" charset="0"/>
                  </a:rPr>
                  <a:t>R4</a:t>
                </a:r>
              </a:p>
            </p:txBody>
          </p:sp>
        </p:grpSp>
      </p:grpSp>
      <p:grpSp>
        <p:nvGrpSpPr>
          <p:cNvPr id="62507" name="Group 43"/>
          <p:cNvGrpSpPr>
            <a:grpSpLocks/>
          </p:cNvGrpSpPr>
          <p:nvPr/>
        </p:nvGrpSpPr>
        <p:grpSpPr bwMode="auto">
          <a:xfrm>
            <a:off x="7686675" y="6586538"/>
            <a:ext cx="803275" cy="571500"/>
            <a:chOff x="0" y="0"/>
            <a:chExt cx="505" cy="359"/>
          </a:xfrm>
        </p:grpSpPr>
        <p:sp>
          <p:nvSpPr>
            <p:cNvPr id="62508" name="AutoShape 44"/>
            <p:cNvSpPr>
              <a:spLocks/>
            </p:cNvSpPr>
            <p:nvPr/>
          </p:nvSpPr>
          <p:spPr bwMode="auto">
            <a:xfrm>
              <a:off x="0" y="125"/>
              <a:ext cx="341" cy="233"/>
            </a:xfrm>
            <a:prstGeom prst="roundRect">
              <a:avLst>
                <a:gd name="adj" fmla="val 431"/>
              </a:avLst>
            </a:prstGeom>
            <a:solidFill>
              <a:schemeClr val="accent1"/>
            </a:solidFill>
            <a:ln w="25400">
              <a:solidFill>
                <a:schemeClr val="tx1"/>
              </a:solidFill>
              <a:prstDash val="solid"/>
              <a:round/>
              <a:headEnd type="none" w="med" len="med"/>
              <a:tailEnd type="none" w="med" len="med"/>
            </a:ln>
          </p:spPr>
          <p:txBody>
            <a:bodyPr lIns="0" tIns="0" rIns="0" bIns="0"/>
            <a:lstStyle/>
            <a:p>
              <a:endParaRPr lang="en-GB"/>
            </a:p>
          </p:txBody>
        </p:sp>
        <p:sp>
          <p:nvSpPr>
            <p:cNvPr id="62509" name="Line 45"/>
            <p:cNvSpPr>
              <a:spLocks noChangeShapeType="1"/>
            </p:cNvSpPr>
            <p:nvPr/>
          </p:nvSpPr>
          <p:spPr bwMode="auto">
            <a:xfrm rot="10800000" flipH="1">
              <a:off x="0" y="0"/>
              <a:ext cx="162"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62510" name="Line 46"/>
            <p:cNvSpPr>
              <a:spLocks noChangeShapeType="1"/>
            </p:cNvSpPr>
            <p:nvPr/>
          </p:nvSpPr>
          <p:spPr bwMode="auto">
            <a:xfrm rot="10800000" flipH="1">
              <a:off x="341" y="0"/>
              <a:ext cx="162"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62511" name="Line 47"/>
            <p:cNvSpPr>
              <a:spLocks noChangeShapeType="1"/>
            </p:cNvSpPr>
            <p:nvPr/>
          </p:nvSpPr>
          <p:spPr bwMode="auto">
            <a:xfrm rot="10800000" flipH="1">
              <a:off x="341" y="233"/>
              <a:ext cx="162"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62512" name="Line 48"/>
            <p:cNvSpPr>
              <a:spLocks noChangeShapeType="1"/>
            </p:cNvSpPr>
            <p:nvPr/>
          </p:nvSpPr>
          <p:spPr bwMode="auto">
            <a:xfrm>
              <a:off x="162" y="1"/>
              <a:ext cx="342" cy="1"/>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62513" name="Line 49"/>
            <p:cNvSpPr>
              <a:spLocks noChangeShapeType="1"/>
            </p:cNvSpPr>
            <p:nvPr/>
          </p:nvSpPr>
          <p:spPr bwMode="auto">
            <a:xfrm>
              <a:off x="504" y="1"/>
              <a:ext cx="1" cy="233"/>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62514" name="Line 50"/>
            <p:cNvSpPr>
              <a:spLocks noChangeShapeType="1"/>
            </p:cNvSpPr>
            <p:nvPr/>
          </p:nvSpPr>
          <p:spPr bwMode="auto">
            <a:xfrm>
              <a:off x="49" y="172"/>
              <a:ext cx="64" cy="2"/>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62515" name="Line 51"/>
            <p:cNvSpPr>
              <a:spLocks noChangeShapeType="1"/>
            </p:cNvSpPr>
            <p:nvPr/>
          </p:nvSpPr>
          <p:spPr bwMode="auto">
            <a:xfrm>
              <a:off x="254" y="165"/>
              <a:ext cx="64" cy="1"/>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62516" name="Line 52"/>
            <p:cNvSpPr>
              <a:spLocks noChangeShapeType="1"/>
            </p:cNvSpPr>
            <p:nvPr/>
          </p:nvSpPr>
          <p:spPr bwMode="auto">
            <a:xfrm>
              <a:off x="113" y="174"/>
              <a:ext cx="124" cy="151"/>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62517" name="Line 53"/>
            <p:cNvSpPr>
              <a:spLocks noChangeShapeType="1"/>
            </p:cNvSpPr>
            <p:nvPr/>
          </p:nvSpPr>
          <p:spPr bwMode="auto">
            <a:xfrm flipH="1">
              <a:off x="119" y="166"/>
              <a:ext cx="139" cy="151"/>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grpSp>
      <p:sp>
        <p:nvSpPr>
          <p:cNvPr id="62518" name="Line 54"/>
          <p:cNvSpPr>
            <a:spLocks noChangeShapeType="1"/>
          </p:cNvSpPr>
          <p:nvPr/>
        </p:nvSpPr>
        <p:spPr bwMode="auto">
          <a:xfrm>
            <a:off x="6399213" y="6481763"/>
            <a:ext cx="1290637" cy="498475"/>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62519" name="Line 55"/>
          <p:cNvSpPr>
            <a:spLocks noChangeShapeType="1"/>
          </p:cNvSpPr>
          <p:nvPr/>
        </p:nvSpPr>
        <p:spPr bwMode="auto">
          <a:xfrm rot="10800000" flipH="1">
            <a:off x="8021638" y="6019800"/>
            <a:ext cx="1587" cy="636588"/>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62520" name="Line 56"/>
          <p:cNvSpPr>
            <a:spLocks noChangeShapeType="1"/>
          </p:cNvSpPr>
          <p:nvPr/>
        </p:nvSpPr>
        <p:spPr bwMode="auto">
          <a:xfrm rot="10800000" flipH="1">
            <a:off x="8310563" y="5983288"/>
            <a:ext cx="1455737" cy="893762"/>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62521" name="Line 57"/>
          <p:cNvSpPr>
            <a:spLocks noChangeShapeType="1"/>
          </p:cNvSpPr>
          <p:nvPr/>
        </p:nvSpPr>
        <p:spPr bwMode="auto">
          <a:xfrm>
            <a:off x="8310563" y="6931025"/>
            <a:ext cx="1436687" cy="85725"/>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62522" name="AutoShape 58"/>
          <p:cNvSpPr>
            <a:spLocks/>
          </p:cNvSpPr>
          <p:nvPr/>
        </p:nvSpPr>
        <p:spPr bwMode="auto">
          <a:xfrm>
            <a:off x="6429375" y="5981700"/>
            <a:ext cx="1481138" cy="830263"/>
          </a:xfrm>
          <a:custGeom>
            <a:avLst/>
            <a:gdLst/>
            <a:ahLst/>
            <a:cxnLst/>
            <a:rect l="0" t="0" r="r" b="b"/>
            <a:pathLst>
              <a:path w="21600" h="21340">
                <a:moveTo>
                  <a:pt x="0" y="11051"/>
                </a:moveTo>
                <a:cubicBezTo>
                  <a:pt x="867" y="12220"/>
                  <a:pt x="1911" y="12876"/>
                  <a:pt x="2954" y="13569"/>
                </a:cubicBezTo>
                <a:cubicBezTo>
                  <a:pt x="3997" y="14261"/>
                  <a:pt x="4926" y="13807"/>
                  <a:pt x="6003" y="14678"/>
                </a:cubicBezTo>
                <a:cubicBezTo>
                  <a:pt x="6999" y="15478"/>
                  <a:pt x="8293" y="15192"/>
                  <a:pt x="9140" y="16576"/>
                </a:cubicBezTo>
                <a:cubicBezTo>
                  <a:pt x="10048" y="18056"/>
                  <a:pt x="11213" y="18629"/>
                  <a:pt x="12365" y="19094"/>
                </a:cubicBezTo>
                <a:cubicBezTo>
                  <a:pt x="13388" y="19500"/>
                  <a:pt x="14140" y="21600"/>
                  <a:pt x="15150" y="21314"/>
                </a:cubicBezTo>
                <a:cubicBezTo>
                  <a:pt x="16207" y="21015"/>
                  <a:pt x="16945" y="20657"/>
                  <a:pt x="17928" y="19726"/>
                </a:cubicBezTo>
                <a:cubicBezTo>
                  <a:pt x="19628" y="18115"/>
                  <a:pt x="19222" y="15824"/>
                  <a:pt x="20164" y="13413"/>
                </a:cubicBezTo>
                <a:cubicBezTo>
                  <a:pt x="21004" y="11265"/>
                  <a:pt x="20909" y="8306"/>
                  <a:pt x="20882" y="5680"/>
                </a:cubicBezTo>
                <a:cubicBezTo>
                  <a:pt x="20861" y="3652"/>
                  <a:pt x="21525" y="1969"/>
                  <a:pt x="21600" y="0"/>
                </a:cubicBezTo>
                <a:lnTo>
                  <a:pt x="21512" y="1098"/>
                </a:lnTo>
              </a:path>
            </a:pathLst>
          </a:custGeom>
          <a:noFill/>
          <a:ln w="38100">
            <a:solidFill>
              <a:schemeClr val="tx1"/>
            </a:solidFill>
            <a:prstDash val="sysDashDotDot"/>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62523" name="AutoShape 59"/>
          <p:cNvSpPr>
            <a:spLocks/>
          </p:cNvSpPr>
          <p:nvPr/>
        </p:nvSpPr>
        <p:spPr bwMode="auto">
          <a:xfrm>
            <a:off x="8067675" y="5930900"/>
            <a:ext cx="1673225" cy="684213"/>
          </a:xfrm>
          <a:custGeom>
            <a:avLst/>
            <a:gdLst/>
            <a:ahLst/>
            <a:cxnLst/>
            <a:rect l="0" t="0" r="r" b="b"/>
            <a:pathLst>
              <a:path w="21444" h="20944">
                <a:moveTo>
                  <a:pt x="21433" y="0"/>
                </a:moveTo>
                <a:cubicBezTo>
                  <a:pt x="20176" y="397"/>
                  <a:pt x="19623" y="3236"/>
                  <a:pt x="18592" y="4499"/>
                </a:cubicBezTo>
                <a:cubicBezTo>
                  <a:pt x="17717" y="5577"/>
                  <a:pt x="16776" y="6344"/>
                  <a:pt x="15835" y="6940"/>
                </a:cubicBezTo>
                <a:cubicBezTo>
                  <a:pt x="14626" y="7706"/>
                  <a:pt x="13637" y="9480"/>
                  <a:pt x="12530" y="10701"/>
                </a:cubicBezTo>
                <a:cubicBezTo>
                  <a:pt x="11595" y="11737"/>
                  <a:pt x="10838" y="13724"/>
                  <a:pt x="9850" y="14447"/>
                </a:cubicBezTo>
                <a:cubicBezTo>
                  <a:pt x="8772" y="15228"/>
                  <a:pt x="7992" y="17101"/>
                  <a:pt x="6932" y="17640"/>
                </a:cubicBezTo>
                <a:cubicBezTo>
                  <a:pt x="5919" y="18151"/>
                  <a:pt x="5586" y="21600"/>
                  <a:pt x="4490" y="20834"/>
                </a:cubicBezTo>
                <a:cubicBezTo>
                  <a:pt x="3531" y="20167"/>
                  <a:pt x="3031" y="17754"/>
                  <a:pt x="2602" y="15767"/>
                </a:cubicBezTo>
                <a:cubicBezTo>
                  <a:pt x="2156" y="13681"/>
                  <a:pt x="1560" y="11538"/>
                  <a:pt x="1578" y="9196"/>
                </a:cubicBezTo>
                <a:cubicBezTo>
                  <a:pt x="1608" y="5946"/>
                  <a:pt x="-167" y="7266"/>
                  <a:pt x="0" y="4130"/>
                </a:cubicBezTo>
                <a:lnTo>
                  <a:pt x="161" y="2625"/>
                </a:lnTo>
              </a:path>
            </a:pathLst>
          </a:custGeom>
          <a:noFill/>
          <a:ln w="38100">
            <a:solidFill>
              <a:srgbClr val="008080"/>
            </a:solidFill>
            <a:prstDash val="sysDashDotDot"/>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62524" name="AutoShape 60"/>
          <p:cNvSpPr>
            <a:spLocks/>
          </p:cNvSpPr>
          <p:nvPr/>
        </p:nvSpPr>
        <p:spPr bwMode="auto">
          <a:xfrm>
            <a:off x="6375400" y="6643688"/>
            <a:ext cx="3343275" cy="566737"/>
          </a:xfrm>
          <a:custGeom>
            <a:avLst/>
            <a:gdLst/>
            <a:ahLst/>
            <a:cxnLst/>
            <a:rect l="0" t="0" r="r" b="b"/>
            <a:pathLst>
              <a:path w="21600" h="20813">
                <a:moveTo>
                  <a:pt x="0" y="0"/>
                </a:moveTo>
                <a:cubicBezTo>
                  <a:pt x="1485" y="2292"/>
                  <a:pt x="2049" y="11373"/>
                  <a:pt x="3717" y="12587"/>
                </a:cubicBezTo>
                <a:cubicBezTo>
                  <a:pt x="5112" y="13596"/>
                  <a:pt x="6492" y="15289"/>
                  <a:pt x="7836" y="17752"/>
                </a:cubicBezTo>
                <a:cubicBezTo>
                  <a:pt x="9078" y="20027"/>
                  <a:pt x="10383" y="18453"/>
                  <a:pt x="11655" y="18898"/>
                </a:cubicBezTo>
                <a:cubicBezTo>
                  <a:pt x="12720" y="19257"/>
                  <a:pt x="13788" y="19650"/>
                  <a:pt x="14868" y="19462"/>
                </a:cubicBezTo>
                <a:cubicBezTo>
                  <a:pt x="15963" y="19274"/>
                  <a:pt x="16902" y="21480"/>
                  <a:pt x="17985" y="20608"/>
                </a:cubicBezTo>
                <a:cubicBezTo>
                  <a:pt x="19011" y="19770"/>
                  <a:pt x="20091" y="21600"/>
                  <a:pt x="21099" y="19462"/>
                </a:cubicBezTo>
                <a:lnTo>
                  <a:pt x="21600" y="19462"/>
                </a:lnTo>
              </a:path>
            </a:pathLst>
          </a:custGeom>
          <a:noFill/>
          <a:ln w="38100">
            <a:solidFill>
              <a:srgbClr val="008000"/>
            </a:solidFill>
            <a:prstDash val="sysDashDotDot"/>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62525" name="Line 61"/>
          <p:cNvSpPr>
            <a:spLocks noChangeShapeType="1"/>
          </p:cNvSpPr>
          <p:nvPr/>
        </p:nvSpPr>
        <p:spPr bwMode="auto">
          <a:xfrm>
            <a:off x="1852613" y="6176963"/>
            <a:ext cx="1025525" cy="1587"/>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62526" name="Line 62"/>
          <p:cNvSpPr>
            <a:spLocks noChangeShapeType="1"/>
          </p:cNvSpPr>
          <p:nvPr/>
        </p:nvSpPr>
        <p:spPr bwMode="auto">
          <a:xfrm>
            <a:off x="1852613" y="6643688"/>
            <a:ext cx="1025525" cy="3175"/>
          </a:xfrm>
          <a:prstGeom prst="line">
            <a:avLst/>
          </a:prstGeom>
          <a:noFill/>
          <a:ln w="38100">
            <a:solidFill>
              <a:schemeClr val="tx1"/>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62527" name="Rectangle 63"/>
          <p:cNvSpPr>
            <a:spLocks/>
          </p:cNvSpPr>
          <p:nvPr/>
        </p:nvSpPr>
        <p:spPr bwMode="auto">
          <a:xfrm>
            <a:off x="3017838" y="5973763"/>
            <a:ext cx="1549400" cy="33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54200" algn="l"/>
              </a:tabLst>
            </a:pPr>
            <a:r>
              <a:rPr lang="en-US" sz="2200">
                <a:solidFill>
                  <a:schemeClr val="tx1"/>
                </a:solidFill>
                <a:latin typeface="Helvetica" charset="0"/>
                <a:ea typeface="ＭＳ Ｐゴシック" charset="0"/>
                <a:cs typeface="Helvetica" charset="0"/>
                <a:sym typeface="Helvetica" charset="0"/>
              </a:rPr>
              <a:t>Physical link</a:t>
            </a:r>
          </a:p>
        </p:txBody>
      </p:sp>
      <p:sp>
        <p:nvSpPr>
          <p:cNvPr id="62528" name="Rectangle 64"/>
          <p:cNvSpPr>
            <a:spLocks/>
          </p:cNvSpPr>
          <p:nvPr/>
        </p:nvSpPr>
        <p:spPr bwMode="auto">
          <a:xfrm>
            <a:off x="3017838" y="6413500"/>
            <a:ext cx="1984375" cy="33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66900" algn="l"/>
                <a:tab pos="2781300" algn="l"/>
              </a:tabLst>
            </a:pPr>
            <a:r>
              <a:rPr lang="en-US" sz="2200">
                <a:solidFill>
                  <a:schemeClr val="tx1"/>
                </a:solidFill>
                <a:latin typeface="Helvetica" charset="0"/>
                <a:ea typeface="ＭＳ Ｐゴシック" charset="0"/>
                <a:cs typeface="Helvetica" charset="0"/>
                <a:sym typeface="Helvetica" charset="0"/>
              </a:rPr>
              <a:t>Interdomain link</a:t>
            </a:r>
          </a:p>
        </p:txBody>
      </p:sp>
      <p:sp>
        <p:nvSpPr>
          <p:cNvPr id="62529" name="AutoShape 65"/>
          <p:cNvSpPr>
            <a:spLocks/>
          </p:cNvSpPr>
          <p:nvPr/>
        </p:nvSpPr>
        <p:spPr bwMode="auto">
          <a:xfrm>
            <a:off x="9121775" y="5368925"/>
            <a:ext cx="1858963" cy="1041400"/>
          </a:xfrm>
          <a:custGeom>
            <a:avLst/>
            <a:gdLst/>
            <a:ahLst/>
            <a:cxnLst/>
            <a:rect l="0" t="0" r="r" b="b"/>
            <a:pathLst>
              <a:path w="20235" h="21600">
                <a:moveTo>
                  <a:pt x="3673" y="0"/>
                </a:moveTo>
                <a:cubicBezTo>
                  <a:pt x="1513" y="2688"/>
                  <a:pt x="-1365" y="9181"/>
                  <a:pt x="724" y="14259"/>
                </a:cubicBezTo>
                <a:cubicBezTo>
                  <a:pt x="2363" y="18247"/>
                  <a:pt x="5155" y="20068"/>
                  <a:pt x="7756" y="19875"/>
                </a:cubicBezTo>
                <a:cubicBezTo>
                  <a:pt x="10189" y="19702"/>
                  <a:pt x="12597" y="20348"/>
                  <a:pt x="15015" y="20733"/>
                </a:cubicBezTo>
                <a:lnTo>
                  <a:pt x="17286" y="21600"/>
                </a:lnTo>
                <a:lnTo>
                  <a:pt x="19552" y="21600"/>
                </a:lnTo>
                <a:lnTo>
                  <a:pt x="20235" y="21600"/>
                </a:lnTo>
              </a:path>
            </a:pathLst>
          </a:custGeom>
          <a:noFill/>
          <a:ln w="25400">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62530" name="AutoShape 66"/>
          <p:cNvSpPr>
            <a:spLocks/>
          </p:cNvSpPr>
          <p:nvPr/>
        </p:nvSpPr>
        <p:spPr bwMode="auto">
          <a:xfrm>
            <a:off x="7186613" y="5499100"/>
            <a:ext cx="1631950" cy="1019175"/>
          </a:xfrm>
          <a:custGeom>
            <a:avLst/>
            <a:gdLst/>
            <a:ahLst/>
            <a:cxnLst/>
            <a:rect l="0" t="0" r="r" b="b"/>
            <a:pathLst>
              <a:path w="21313" h="20774">
                <a:moveTo>
                  <a:pt x="61" y="0"/>
                </a:moveTo>
                <a:cubicBezTo>
                  <a:pt x="-315" y="5142"/>
                  <a:pt x="510" y="10464"/>
                  <a:pt x="2239" y="14832"/>
                </a:cubicBezTo>
                <a:cubicBezTo>
                  <a:pt x="4369" y="20210"/>
                  <a:pt x="8816" y="21600"/>
                  <a:pt x="12851" y="20343"/>
                </a:cubicBezTo>
                <a:cubicBezTo>
                  <a:pt x="17347" y="18944"/>
                  <a:pt x="15551" y="11731"/>
                  <a:pt x="18294" y="8479"/>
                </a:cubicBezTo>
                <a:lnTo>
                  <a:pt x="19380" y="3810"/>
                </a:lnTo>
                <a:lnTo>
                  <a:pt x="21285" y="841"/>
                </a:lnTo>
              </a:path>
            </a:pathLst>
          </a:custGeom>
          <a:noFill/>
          <a:ln w="25400">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62531" name="AutoShape 67"/>
          <p:cNvSpPr>
            <a:spLocks/>
          </p:cNvSpPr>
          <p:nvPr/>
        </p:nvSpPr>
        <p:spPr bwMode="auto">
          <a:xfrm>
            <a:off x="5716588" y="5576888"/>
            <a:ext cx="1468437" cy="1865312"/>
          </a:xfrm>
          <a:custGeom>
            <a:avLst/>
            <a:gdLst/>
            <a:ahLst/>
            <a:cxnLst/>
            <a:rect l="0" t="0" r="r" b="b"/>
            <a:pathLst>
              <a:path w="19693" h="21482">
                <a:moveTo>
                  <a:pt x="4197" y="0"/>
                </a:moveTo>
                <a:cubicBezTo>
                  <a:pt x="6541" y="2797"/>
                  <a:pt x="11087" y="2348"/>
                  <a:pt x="13700" y="4797"/>
                </a:cubicBezTo>
                <a:cubicBezTo>
                  <a:pt x="16150" y="7097"/>
                  <a:pt x="21600" y="9701"/>
                  <a:pt x="19012" y="13193"/>
                </a:cubicBezTo>
                <a:cubicBezTo>
                  <a:pt x="16599" y="16445"/>
                  <a:pt x="13961" y="19739"/>
                  <a:pt x="8948" y="20867"/>
                </a:cubicBezTo>
                <a:cubicBezTo>
                  <a:pt x="6011" y="21530"/>
                  <a:pt x="3149" y="21600"/>
                  <a:pt x="281" y="21343"/>
                </a:cubicBezTo>
                <a:lnTo>
                  <a:pt x="0" y="21343"/>
                </a:lnTo>
              </a:path>
            </a:pathLst>
          </a:custGeom>
          <a:noFill/>
          <a:ln w="25400">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62532" name="AutoShape 68"/>
          <p:cNvSpPr>
            <a:spLocks/>
          </p:cNvSpPr>
          <p:nvPr/>
        </p:nvSpPr>
        <p:spPr bwMode="auto">
          <a:xfrm>
            <a:off x="9323388" y="6364288"/>
            <a:ext cx="1801812" cy="1266825"/>
          </a:xfrm>
          <a:custGeom>
            <a:avLst/>
            <a:gdLst/>
            <a:ahLst/>
            <a:cxnLst/>
            <a:rect l="0" t="0" r="r" b="b"/>
            <a:pathLst>
              <a:path w="20523" h="19679">
                <a:moveTo>
                  <a:pt x="20497" y="5423"/>
                </a:moveTo>
                <a:cubicBezTo>
                  <a:pt x="16734" y="4925"/>
                  <a:pt x="13087" y="3425"/>
                  <a:pt x="9578" y="1543"/>
                </a:cubicBezTo>
                <a:cubicBezTo>
                  <a:pt x="7106" y="216"/>
                  <a:pt x="3131" y="-1674"/>
                  <a:pt x="1745" y="2834"/>
                </a:cubicBezTo>
                <a:cubicBezTo>
                  <a:pt x="755" y="6057"/>
                  <a:pt x="-1103" y="9973"/>
                  <a:pt x="792" y="13507"/>
                </a:cubicBezTo>
                <a:cubicBezTo>
                  <a:pt x="2946" y="17524"/>
                  <a:pt x="6630" y="19926"/>
                  <a:pt x="10287" y="19652"/>
                </a:cubicBezTo>
                <a:lnTo>
                  <a:pt x="14087" y="19652"/>
                </a:lnTo>
                <a:lnTo>
                  <a:pt x="17411" y="19003"/>
                </a:lnTo>
                <a:lnTo>
                  <a:pt x="18835" y="18678"/>
                </a:lnTo>
              </a:path>
            </a:pathLst>
          </a:custGeom>
          <a:noFill/>
          <a:ln w="25400">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p:cNvSpPr>
            <a:spLocks noGrp="1" noChangeArrowheads="1"/>
          </p:cNvSpPr>
          <p:nvPr>
            <p:ph type="title"/>
          </p:nvPr>
        </p:nvSpPr>
        <p:spPr>
          <a:ln/>
        </p:spPr>
        <p:txBody>
          <a:bodyPr/>
          <a:lstStyle/>
          <a:p>
            <a:r>
              <a:rPr lang="en-US"/>
              <a:t>An Internet exchange point</a:t>
            </a:r>
          </a:p>
        </p:txBody>
      </p:sp>
      <p:pic>
        <p:nvPicPr>
          <p:cNvPr id="63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7213" y="1651000"/>
            <a:ext cx="8351837" cy="800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 name="Picture 1">
            <a:extLst>
              <a:ext uri="{FF2B5EF4-FFF2-40B4-BE49-F238E27FC236}">
                <a16:creationId xmlns:a16="http://schemas.microsoft.com/office/drawing/2014/main" id="{F1D5FB68-28A9-E4FA-EA4E-1B1FC52F705B}"/>
              </a:ext>
            </a:extLst>
          </p:cNvPr>
          <p:cNvPicPr>
            <a:picLocks noChangeAspect="1"/>
          </p:cNvPicPr>
          <p:nvPr/>
        </p:nvPicPr>
        <p:blipFill>
          <a:blip r:embed="rId3"/>
          <a:stretch>
            <a:fillRect/>
          </a:stretch>
        </p:blipFill>
        <p:spPr>
          <a:xfrm>
            <a:off x="3184525" y="3947509"/>
            <a:ext cx="7772400" cy="1703991"/>
          </a:xfrm>
          <a:prstGeom prst="rect">
            <a:avLst/>
          </a:prstGeom>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A5368-421D-C54E-8329-A384C2350291}"/>
              </a:ext>
            </a:extLst>
          </p:cNvPr>
          <p:cNvSpPr>
            <a:spLocks noGrp="1"/>
          </p:cNvSpPr>
          <p:nvPr>
            <p:ph type="title"/>
          </p:nvPr>
        </p:nvSpPr>
        <p:spPr>
          <a:xfrm>
            <a:off x="2179369" y="610795"/>
            <a:ext cx="10466363" cy="2250831"/>
          </a:xfrm>
        </p:spPr>
        <p:txBody>
          <a:bodyPr/>
          <a:lstStyle/>
          <a:p>
            <a:r>
              <a:rPr lang="en-BE" sz="6301"/>
              <a:t>DV sent by R3 to R1 with split horizon?</a:t>
            </a:r>
          </a:p>
        </p:txBody>
      </p:sp>
      <p:pic>
        <p:nvPicPr>
          <p:cNvPr id="4" name="Picture 2">
            <a:extLst>
              <a:ext uri="{FF2B5EF4-FFF2-40B4-BE49-F238E27FC236}">
                <a16:creationId xmlns:a16="http://schemas.microsoft.com/office/drawing/2014/main" id="{2E50620F-99CD-AB44-9EF7-F8D78068A3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9924" y="3436735"/>
            <a:ext cx="1058724" cy="714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5" name="Picture 4">
            <a:extLst>
              <a:ext uri="{FF2B5EF4-FFF2-40B4-BE49-F238E27FC236}">
                <a16:creationId xmlns:a16="http://schemas.microsoft.com/office/drawing/2014/main" id="{1BBC525F-4A54-DC43-8F3A-70F01A56B1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52" y="6500317"/>
            <a:ext cx="1058724" cy="716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6" name="Picture 2">
            <a:extLst>
              <a:ext uri="{FF2B5EF4-FFF2-40B4-BE49-F238E27FC236}">
                <a16:creationId xmlns:a16="http://schemas.microsoft.com/office/drawing/2014/main" id="{73BA97F9-813A-914C-9519-59680E9CF4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6154" y="3628936"/>
            <a:ext cx="1058724" cy="714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7" name="Picture 2">
            <a:extLst>
              <a:ext uri="{FF2B5EF4-FFF2-40B4-BE49-F238E27FC236}">
                <a16:creationId xmlns:a16="http://schemas.microsoft.com/office/drawing/2014/main" id="{DDB8F7E4-80F3-424C-888B-3351E71CD9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2032" y="6442105"/>
            <a:ext cx="1058724" cy="714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8" name="Picture 2">
            <a:extLst>
              <a:ext uri="{FF2B5EF4-FFF2-40B4-BE49-F238E27FC236}">
                <a16:creationId xmlns:a16="http://schemas.microsoft.com/office/drawing/2014/main" id="{5E1D8430-CDB9-EC4F-BD09-3315E1F8C2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0665" y="5210256"/>
            <a:ext cx="1058724" cy="714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9" name="Picture 2">
            <a:extLst>
              <a:ext uri="{FF2B5EF4-FFF2-40B4-BE49-F238E27FC236}">
                <a16:creationId xmlns:a16="http://schemas.microsoft.com/office/drawing/2014/main" id="{A74A96EC-9921-EA4B-AA88-4AC657BAFC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41173" y="5194722"/>
            <a:ext cx="1058724" cy="714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0" name="TextBox 9">
            <a:extLst>
              <a:ext uri="{FF2B5EF4-FFF2-40B4-BE49-F238E27FC236}">
                <a16:creationId xmlns:a16="http://schemas.microsoft.com/office/drawing/2014/main" id="{FC818070-4C18-0E41-89AC-6E0B8A0984A5}"/>
              </a:ext>
            </a:extLst>
          </p:cNvPr>
          <p:cNvSpPr txBox="1"/>
          <p:nvPr/>
        </p:nvSpPr>
        <p:spPr>
          <a:xfrm>
            <a:off x="3769063" y="3628937"/>
            <a:ext cx="630301" cy="577209"/>
          </a:xfrm>
          <a:prstGeom prst="rect">
            <a:avLst/>
          </a:prstGeom>
          <a:noFill/>
        </p:spPr>
        <p:txBody>
          <a:bodyPr wrap="none" rtlCol="0">
            <a:spAutoFit/>
          </a:bodyPr>
          <a:lstStyle/>
          <a:p>
            <a:r>
              <a:rPr lang="en-BE" sz="3151"/>
              <a:t>R1</a:t>
            </a:r>
          </a:p>
        </p:txBody>
      </p:sp>
      <p:sp>
        <p:nvSpPr>
          <p:cNvPr id="11" name="TextBox 10">
            <a:extLst>
              <a:ext uri="{FF2B5EF4-FFF2-40B4-BE49-F238E27FC236}">
                <a16:creationId xmlns:a16="http://schemas.microsoft.com/office/drawing/2014/main" id="{1F7FB4D9-8FC4-914D-8E31-D5E7669FB024}"/>
              </a:ext>
            </a:extLst>
          </p:cNvPr>
          <p:cNvSpPr txBox="1"/>
          <p:nvPr/>
        </p:nvSpPr>
        <p:spPr>
          <a:xfrm>
            <a:off x="5916209" y="5375529"/>
            <a:ext cx="630301" cy="577209"/>
          </a:xfrm>
          <a:prstGeom prst="rect">
            <a:avLst/>
          </a:prstGeom>
          <a:noFill/>
        </p:spPr>
        <p:txBody>
          <a:bodyPr wrap="none" rtlCol="0">
            <a:spAutoFit/>
          </a:bodyPr>
          <a:lstStyle/>
          <a:p>
            <a:r>
              <a:rPr lang="en-BE" sz="3151"/>
              <a:t>R2</a:t>
            </a:r>
          </a:p>
        </p:txBody>
      </p:sp>
      <p:sp>
        <p:nvSpPr>
          <p:cNvPr id="12" name="TextBox 11">
            <a:extLst>
              <a:ext uri="{FF2B5EF4-FFF2-40B4-BE49-F238E27FC236}">
                <a16:creationId xmlns:a16="http://schemas.microsoft.com/office/drawing/2014/main" id="{E1B2EA99-B2FA-CE4F-A803-207DB444DCF7}"/>
              </a:ext>
            </a:extLst>
          </p:cNvPr>
          <p:cNvSpPr txBox="1"/>
          <p:nvPr/>
        </p:nvSpPr>
        <p:spPr>
          <a:xfrm>
            <a:off x="3680391" y="6679940"/>
            <a:ext cx="630301" cy="577209"/>
          </a:xfrm>
          <a:prstGeom prst="rect">
            <a:avLst/>
          </a:prstGeom>
          <a:noFill/>
        </p:spPr>
        <p:txBody>
          <a:bodyPr wrap="none" rtlCol="0">
            <a:spAutoFit/>
          </a:bodyPr>
          <a:lstStyle/>
          <a:p>
            <a:r>
              <a:rPr lang="en-BE" sz="3151"/>
              <a:t>R3</a:t>
            </a:r>
          </a:p>
        </p:txBody>
      </p:sp>
      <p:sp>
        <p:nvSpPr>
          <p:cNvPr id="13" name="TextBox 12">
            <a:extLst>
              <a:ext uri="{FF2B5EF4-FFF2-40B4-BE49-F238E27FC236}">
                <a16:creationId xmlns:a16="http://schemas.microsoft.com/office/drawing/2014/main" id="{494751EE-DFF1-7743-8658-F6E9E7D0C6C2}"/>
              </a:ext>
            </a:extLst>
          </p:cNvPr>
          <p:cNvSpPr txBox="1"/>
          <p:nvPr/>
        </p:nvSpPr>
        <p:spPr>
          <a:xfrm>
            <a:off x="8161171" y="6672939"/>
            <a:ext cx="630301" cy="577209"/>
          </a:xfrm>
          <a:prstGeom prst="rect">
            <a:avLst/>
          </a:prstGeom>
          <a:noFill/>
        </p:spPr>
        <p:txBody>
          <a:bodyPr wrap="none" rtlCol="0">
            <a:spAutoFit/>
          </a:bodyPr>
          <a:lstStyle/>
          <a:p>
            <a:r>
              <a:rPr lang="en-BE" sz="3151"/>
              <a:t>R4</a:t>
            </a:r>
          </a:p>
        </p:txBody>
      </p:sp>
      <p:sp>
        <p:nvSpPr>
          <p:cNvPr id="14" name="TextBox 13">
            <a:extLst>
              <a:ext uri="{FF2B5EF4-FFF2-40B4-BE49-F238E27FC236}">
                <a16:creationId xmlns:a16="http://schemas.microsoft.com/office/drawing/2014/main" id="{21DC461C-728B-FE4E-9DC1-87E9FE9F9912}"/>
              </a:ext>
            </a:extLst>
          </p:cNvPr>
          <p:cNvSpPr txBox="1"/>
          <p:nvPr/>
        </p:nvSpPr>
        <p:spPr>
          <a:xfrm>
            <a:off x="8261149" y="3848540"/>
            <a:ext cx="630301" cy="577209"/>
          </a:xfrm>
          <a:prstGeom prst="rect">
            <a:avLst/>
          </a:prstGeom>
          <a:noFill/>
        </p:spPr>
        <p:txBody>
          <a:bodyPr wrap="none" rtlCol="0">
            <a:spAutoFit/>
          </a:bodyPr>
          <a:lstStyle/>
          <a:p>
            <a:r>
              <a:rPr lang="en-BE" sz="3151"/>
              <a:t>R5</a:t>
            </a:r>
          </a:p>
        </p:txBody>
      </p:sp>
      <p:cxnSp>
        <p:nvCxnSpPr>
          <p:cNvPr id="16" name="Straight Connector 15">
            <a:extLst>
              <a:ext uri="{FF2B5EF4-FFF2-40B4-BE49-F238E27FC236}">
                <a16:creationId xmlns:a16="http://schemas.microsoft.com/office/drawing/2014/main" id="{9A2FBAAF-EF7A-3844-980D-DB458F5AAE73}"/>
              </a:ext>
            </a:extLst>
          </p:cNvPr>
          <p:cNvCxnSpPr>
            <a:stCxn id="10" idx="2"/>
          </p:cNvCxnSpPr>
          <p:nvPr/>
        </p:nvCxnSpPr>
        <p:spPr bwMode="auto">
          <a:xfrm flipH="1">
            <a:off x="3995542" y="4206146"/>
            <a:ext cx="88672" cy="2284935"/>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7" name="Straight Connector 16">
            <a:extLst>
              <a:ext uri="{FF2B5EF4-FFF2-40B4-BE49-F238E27FC236}">
                <a16:creationId xmlns:a16="http://schemas.microsoft.com/office/drawing/2014/main" id="{8ECFFB34-83AB-E943-85E5-80EF8E4738E8}"/>
              </a:ext>
            </a:extLst>
          </p:cNvPr>
          <p:cNvCxnSpPr>
            <a:cxnSpLocks/>
            <a:stCxn id="14" idx="2"/>
          </p:cNvCxnSpPr>
          <p:nvPr/>
        </p:nvCxnSpPr>
        <p:spPr bwMode="auto">
          <a:xfrm>
            <a:off x="8576300" y="4425749"/>
            <a:ext cx="70545" cy="2212803"/>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9" name="Straight Connector 18">
            <a:extLst>
              <a:ext uri="{FF2B5EF4-FFF2-40B4-BE49-F238E27FC236}">
                <a16:creationId xmlns:a16="http://schemas.microsoft.com/office/drawing/2014/main" id="{8122A3AE-7856-C44B-984D-649515608382}"/>
              </a:ext>
            </a:extLst>
          </p:cNvPr>
          <p:cNvCxnSpPr>
            <a:cxnSpLocks/>
            <a:endCxn id="14" idx="1"/>
          </p:cNvCxnSpPr>
          <p:nvPr/>
        </p:nvCxnSpPr>
        <p:spPr bwMode="auto">
          <a:xfrm>
            <a:off x="4651674" y="3824249"/>
            <a:ext cx="3609475" cy="312896"/>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1" name="Straight Connector 20">
            <a:extLst>
              <a:ext uri="{FF2B5EF4-FFF2-40B4-BE49-F238E27FC236}">
                <a16:creationId xmlns:a16="http://schemas.microsoft.com/office/drawing/2014/main" id="{58B15317-8C54-9D42-8937-1A6885DADBE8}"/>
              </a:ext>
            </a:extLst>
          </p:cNvPr>
          <p:cNvCxnSpPr>
            <a:cxnSpLocks/>
            <a:endCxn id="13" idx="1"/>
          </p:cNvCxnSpPr>
          <p:nvPr/>
        </p:nvCxnSpPr>
        <p:spPr bwMode="auto">
          <a:xfrm>
            <a:off x="4579859" y="6951688"/>
            <a:ext cx="3581312" cy="9856"/>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3" name="Straight Connector 22">
            <a:extLst>
              <a:ext uri="{FF2B5EF4-FFF2-40B4-BE49-F238E27FC236}">
                <a16:creationId xmlns:a16="http://schemas.microsoft.com/office/drawing/2014/main" id="{8C2AD346-A357-FF41-A76E-1FCA20F2940E}"/>
              </a:ext>
            </a:extLst>
          </p:cNvPr>
          <p:cNvCxnSpPr>
            <a:cxnSpLocks/>
          </p:cNvCxnSpPr>
          <p:nvPr/>
        </p:nvCxnSpPr>
        <p:spPr bwMode="auto">
          <a:xfrm>
            <a:off x="6622054" y="5654278"/>
            <a:ext cx="1509979" cy="1145251"/>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5" name="Straight Connector 24">
            <a:extLst>
              <a:ext uri="{FF2B5EF4-FFF2-40B4-BE49-F238E27FC236}">
                <a16:creationId xmlns:a16="http://schemas.microsoft.com/office/drawing/2014/main" id="{42BDA647-8483-744B-98E3-87821D6E7078}"/>
              </a:ext>
            </a:extLst>
          </p:cNvPr>
          <p:cNvCxnSpPr>
            <a:cxnSpLocks/>
          </p:cNvCxnSpPr>
          <p:nvPr/>
        </p:nvCxnSpPr>
        <p:spPr bwMode="auto">
          <a:xfrm flipV="1">
            <a:off x="6765900" y="4364168"/>
            <a:ext cx="1486660" cy="1107338"/>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7" name="Straight Connector 26">
            <a:extLst>
              <a:ext uri="{FF2B5EF4-FFF2-40B4-BE49-F238E27FC236}">
                <a16:creationId xmlns:a16="http://schemas.microsoft.com/office/drawing/2014/main" id="{B4E4E08B-196C-D344-A654-F2CFD2F7C3D0}"/>
              </a:ext>
            </a:extLst>
          </p:cNvPr>
          <p:cNvCxnSpPr>
            <a:cxnSpLocks/>
          </p:cNvCxnSpPr>
          <p:nvPr/>
        </p:nvCxnSpPr>
        <p:spPr bwMode="auto">
          <a:xfrm flipH="1" flipV="1">
            <a:off x="9120477" y="4102919"/>
            <a:ext cx="1793218" cy="1196060"/>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9" name="Straight Connector 28">
            <a:extLst>
              <a:ext uri="{FF2B5EF4-FFF2-40B4-BE49-F238E27FC236}">
                <a16:creationId xmlns:a16="http://schemas.microsoft.com/office/drawing/2014/main" id="{E692EF51-F113-0F42-A195-39AA2DC17C6C}"/>
              </a:ext>
            </a:extLst>
          </p:cNvPr>
          <p:cNvCxnSpPr>
            <a:cxnSpLocks/>
          </p:cNvCxnSpPr>
          <p:nvPr/>
        </p:nvCxnSpPr>
        <p:spPr bwMode="auto">
          <a:xfrm flipH="1">
            <a:off x="8928074" y="5909569"/>
            <a:ext cx="2030914" cy="1109679"/>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1" name="TextBox 30">
            <a:extLst>
              <a:ext uri="{FF2B5EF4-FFF2-40B4-BE49-F238E27FC236}">
                <a16:creationId xmlns:a16="http://schemas.microsoft.com/office/drawing/2014/main" id="{683F54F5-C499-DD42-BA29-3943E87CCB68}"/>
              </a:ext>
            </a:extLst>
          </p:cNvPr>
          <p:cNvSpPr txBox="1"/>
          <p:nvPr/>
        </p:nvSpPr>
        <p:spPr>
          <a:xfrm>
            <a:off x="10643837" y="5407742"/>
            <a:ext cx="630301" cy="577209"/>
          </a:xfrm>
          <a:prstGeom prst="rect">
            <a:avLst/>
          </a:prstGeom>
          <a:noFill/>
        </p:spPr>
        <p:txBody>
          <a:bodyPr wrap="none" rtlCol="0">
            <a:spAutoFit/>
          </a:bodyPr>
          <a:lstStyle/>
          <a:p>
            <a:r>
              <a:rPr lang="en-BE" sz="3151"/>
              <a:t>R6</a:t>
            </a:r>
          </a:p>
        </p:txBody>
      </p:sp>
      <p:sp>
        <p:nvSpPr>
          <p:cNvPr id="32" name="TextBox 31">
            <a:extLst>
              <a:ext uri="{FF2B5EF4-FFF2-40B4-BE49-F238E27FC236}">
                <a16:creationId xmlns:a16="http://schemas.microsoft.com/office/drawing/2014/main" id="{312B990A-60B5-DF4C-95C2-F01CCB0B8E26}"/>
              </a:ext>
            </a:extLst>
          </p:cNvPr>
          <p:cNvSpPr txBox="1"/>
          <p:nvPr/>
        </p:nvSpPr>
        <p:spPr>
          <a:xfrm>
            <a:off x="6244817" y="3420407"/>
            <a:ext cx="661664" cy="577209"/>
          </a:xfrm>
          <a:prstGeom prst="rect">
            <a:avLst/>
          </a:prstGeom>
          <a:noFill/>
        </p:spPr>
        <p:txBody>
          <a:bodyPr wrap="square" rtlCol="0">
            <a:spAutoFit/>
          </a:bodyPr>
          <a:lstStyle/>
          <a:p>
            <a:r>
              <a:rPr lang="en-BE" sz="3151">
                <a:solidFill>
                  <a:srgbClr val="FF0000"/>
                </a:solidFill>
              </a:rPr>
              <a:t>3</a:t>
            </a:r>
          </a:p>
        </p:txBody>
      </p:sp>
      <p:sp>
        <p:nvSpPr>
          <p:cNvPr id="33" name="TextBox 32">
            <a:extLst>
              <a:ext uri="{FF2B5EF4-FFF2-40B4-BE49-F238E27FC236}">
                <a16:creationId xmlns:a16="http://schemas.microsoft.com/office/drawing/2014/main" id="{643890F3-917F-B445-8F9C-9BEFA5136B8A}"/>
              </a:ext>
            </a:extLst>
          </p:cNvPr>
          <p:cNvSpPr txBox="1"/>
          <p:nvPr/>
        </p:nvSpPr>
        <p:spPr>
          <a:xfrm>
            <a:off x="5761124" y="6483012"/>
            <a:ext cx="661664" cy="577209"/>
          </a:xfrm>
          <a:prstGeom prst="rect">
            <a:avLst/>
          </a:prstGeom>
          <a:noFill/>
        </p:spPr>
        <p:txBody>
          <a:bodyPr wrap="square" rtlCol="0">
            <a:spAutoFit/>
          </a:bodyPr>
          <a:lstStyle/>
          <a:p>
            <a:r>
              <a:rPr lang="en-BE" sz="3151">
                <a:solidFill>
                  <a:srgbClr val="FF0000"/>
                </a:solidFill>
              </a:rPr>
              <a:t>4</a:t>
            </a:r>
          </a:p>
        </p:txBody>
      </p:sp>
      <p:sp>
        <p:nvSpPr>
          <p:cNvPr id="34" name="TextBox 33">
            <a:extLst>
              <a:ext uri="{FF2B5EF4-FFF2-40B4-BE49-F238E27FC236}">
                <a16:creationId xmlns:a16="http://schemas.microsoft.com/office/drawing/2014/main" id="{C4AFE47C-78DB-8A40-99A0-92C13240752E}"/>
              </a:ext>
            </a:extLst>
          </p:cNvPr>
          <p:cNvSpPr txBox="1"/>
          <p:nvPr/>
        </p:nvSpPr>
        <p:spPr>
          <a:xfrm>
            <a:off x="7334446" y="4764813"/>
            <a:ext cx="661664" cy="577209"/>
          </a:xfrm>
          <a:prstGeom prst="rect">
            <a:avLst/>
          </a:prstGeom>
          <a:noFill/>
        </p:spPr>
        <p:txBody>
          <a:bodyPr wrap="square" rtlCol="0">
            <a:spAutoFit/>
          </a:bodyPr>
          <a:lstStyle/>
          <a:p>
            <a:r>
              <a:rPr lang="en-BE" sz="3151">
                <a:solidFill>
                  <a:srgbClr val="FF0000"/>
                </a:solidFill>
              </a:rPr>
              <a:t>10</a:t>
            </a:r>
          </a:p>
        </p:txBody>
      </p:sp>
      <p:sp>
        <p:nvSpPr>
          <p:cNvPr id="35" name="TextBox 34">
            <a:extLst>
              <a:ext uri="{FF2B5EF4-FFF2-40B4-BE49-F238E27FC236}">
                <a16:creationId xmlns:a16="http://schemas.microsoft.com/office/drawing/2014/main" id="{4031C32E-AB82-4944-8552-5D3D00C518AF}"/>
              </a:ext>
            </a:extLst>
          </p:cNvPr>
          <p:cNvSpPr txBox="1"/>
          <p:nvPr/>
        </p:nvSpPr>
        <p:spPr>
          <a:xfrm>
            <a:off x="9612698" y="5830907"/>
            <a:ext cx="661664" cy="577209"/>
          </a:xfrm>
          <a:prstGeom prst="rect">
            <a:avLst/>
          </a:prstGeom>
          <a:noFill/>
        </p:spPr>
        <p:txBody>
          <a:bodyPr wrap="square" rtlCol="0">
            <a:spAutoFit/>
          </a:bodyPr>
          <a:lstStyle/>
          <a:p>
            <a:r>
              <a:rPr lang="en-BE" sz="3151">
                <a:solidFill>
                  <a:srgbClr val="FF0000"/>
                </a:solidFill>
              </a:rPr>
              <a:t>9</a:t>
            </a:r>
          </a:p>
        </p:txBody>
      </p:sp>
      <p:sp>
        <p:nvSpPr>
          <p:cNvPr id="36" name="TextBox 35">
            <a:extLst>
              <a:ext uri="{FF2B5EF4-FFF2-40B4-BE49-F238E27FC236}">
                <a16:creationId xmlns:a16="http://schemas.microsoft.com/office/drawing/2014/main" id="{E9CE02DC-5787-6240-9822-A6E6ABDD341F}"/>
              </a:ext>
            </a:extLst>
          </p:cNvPr>
          <p:cNvSpPr txBox="1"/>
          <p:nvPr/>
        </p:nvSpPr>
        <p:spPr>
          <a:xfrm>
            <a:off x="3463914" y="8519468"/>
            <a:ext cx="3921202" cy="577209"/>
          </a:xfrm>
          <a:prstGeom prst="rect">
            <a:avLst/>
          </a:prstGeom>
          <a:noFill/>
        </p:spPr>
        <p:txBody>
          <a:bodyPr wrap="none" rtlCol="0">
            <a:spAutoFit/>
          </a:bodyPr>
          <a:lstStyle/>
          <a:p>
            <a:r>
              <a:rPr lang="en-BE" sz="3151"/>
              <a:t>Default link weight is 1</a:t>
            </a:r>
          </a:p>
        </p:txBody>
      </p:sp>
      <p:pic>
        <p:nvPicPr>
          <p:cNvPr id="37" name="Picture 2">
            <a:extLst>
              <a:ext uri="{FF2B5EF4-FFF2-40B4-BE49-F238E27FC236}">
                <a16:creationId xmlns:a16="http://schemas.microsoft.com/office/drawing/2014/main" id="{636D0B42-2165-244E-9624-48FBE4C78F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393537">
            <a:off x="-103017" y="1213619"/>
            <a:ext cx="3163821" cy="707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793919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p:cNvSpPr>
            <a:spLocks noGrp="1" noChangeArrowheads="1"/>
          </p:cNvSpPr>
          <p:nvPr>
            <p:ph type="title"/>
          </p:nvPr>
        </p:nvSpPr>
        <p:spPr>
          <a:ln/>
        </p:spPr>
        <p:txBody>
          <a:bodyPr/>
          <a:lstStyle/>
          <a:p>
            <a:r>
              <a:rPr lang="en-US"/>
              <a:t>AMS-IX</a:t>
            </a:r>
          </a:p>
        </p:txBody>
      </p:sp>
      <p:sp>
        <p:nvSpPr>
          <p:cNvPr id="64514" name="Rectangle 2"/>
          <p:cNvSpPr>
            <a:spLocks noGrp="1" noChangeArrowheads="1"/>
          </p:cNvSpPr>
          <p:nvPr>
            <p:ph type="body" idx="1"/>
          </p:nvPr>
        </p:nvSpPr>
        <p:spPr>
          <a:xfrm>
            <a:off x="1270000" y="2159000"/>
            <a:ext cx="10464800" cy="6324600"/>
          </a:xfrm>
          <a:ln/>
        </p:spPr>
        <p:txBody>
          <a:bodyPr/>
          <a:lstStyle/>
          <a:p>
            <a:pPr marL="889000"/>
            <a:r>
              <a:rPr lang="en-US"/>
              <a:t>Largest IX in the world</a:t>
            </a:r>
            <a:br>
              <a:rPr lang="en-US"/>
            </a:br>
            <a:br>
              <a:rPr lang="en-US"/>
            </a:br>
            <a:br>
              <a:rPr lang="en-US"/>
            </a:br>
            <a:br>
              <a:rPr lang="en-US"/>
            </a:br>
            <a:br>
              <a:rPr lang="en-US"/>
            </a:br>
            <a:br>
              <a:rPr lang="en-US"/>
            </a:br>
            <a:br>
              <a:rPr lang="en-US"/>
            </a:br>
            <a:br>
              <a:rPr lang="en-US"/>
            </a:br>
            <a:br>
              <a:rPr lang="en-US"/>
            </a:br>
            <a:endParaRPr lang="en-US"/>
          </a:p>
        </p:txBody>
      </p:sp>
      <p:pic>
        <p:nvPicPr>
          <p:cNvPr id="2" name="Picture 1">
            <a:extLst>
              <a:ext uri="{FF2B5EF4-FFF2-40B4-BE49-F238E27FC236}">
                <a16:creationId xmlns:a16="http://schemas.microsoft.com/office/drawing/2014/main" id="{65A2F833-FD56-E07C-9A9F-4467A5902A77}"/>
              </a:ext>
            </a:extLst>
          </p:cNvPr>
          <p:cNvPicPr>
            <a:picLocks noChangeAspect="1"/>
          </p:cNvPicPr>
          <p:nvPr/>
        </p:nvPicPr>
        <p:blipFill>
          <a:blip r:embed="rId2"/>
          <a:stretch>
            <a:fillRect/>
          </a:stretch>
        </p:blipFill>
        <p:spPr>
          <a:xfrm>
            <a:off x="4126136" y="6485242"/>
            <a:ext cx="5299448" cy="2679664"/>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37F9CB13-7BF3-5C96-56B3-3A035BDA971C}"/>
              </a:ext>
            </a:extLst>
          </p:cNvPr>
          <p:cNvPicPr>
            <a:picLocks noChangeAspect="1"/>
          </p:cNvPicPr>
          <p:nvPr/>
        </p:nvPicPr>
        <p:blipFill>
          <a:blip r:embed="rId3"/>
          <a:stretch>
            <a:fillRect/>
          </a:stretch>
        </p:blipFill>
        <p:spPr>
          <a:xfrm>
            <a:off x="2109912" y="2932892"/>
            <a:ext cx="9624888" cy="3450750"/>
          </a:xfrm>
          <a:prstGeom prst="rect">
            <a:avLst/>
          </a:prstGeom>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7" name="Rectangle 1"/>
          <p:cNvSpPr>
            <a:spLocks noGrp="1" noChangeArrowheads="1"/>
          </p:cNvSpPr>
          <p:nvPr>
            <p:ph type="title"/>
          </p:nvPr>
        </p:nvSpPr>
        <p:spPr>
          <a:ln/>
        </p:spPr>
        <p:txBody>
          <a:bodyPr/>
          <a:lstStyle/>
          <a:p>
            <a:r>
              <a:rPr lang="en-US"/>
              <a:t>AMS-IX</a:t>
            </a:r>
          </a:p>
        </p:txBody>
      </p:sp>
      <p:sp>
        <p:nvSpPr>
          <p:cNvPr id="65538" name="Rectangle 2"/>
          <p:cNvSpPr>
            <a:spLocks noGrp="1" noChangeArrowheads="1"/>
          </p:cNvSpPr>
          <p:nvPr>
            <p:ph type="body" idx="1"/>
          </p:nvPr>
        </p:nvSpPr>
        <p:spPr>
          <a:ln/>
        </p:spPr>
        <p:txBody>
          <a:bodyPr/>
          <a:lstStyle/>
          <a:p>
            <a:pPr marL="889000"/>
            <a:endParaRPr lang="en-US"/>
          </a:p>
        </p:txBody>
      </p:sp>
      <p:pic>
        <p:nvPicPr>
          <p:cNvPr id="655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00" y="4241800"/>
            <a:ext cx="11942763" cy="4298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655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1500" y="1917700"/>
            <a:ext cx="4343400" cy="208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noGrp="1" noChangeArrowheads="1"/>
          </p:cNvSpPr>
          <p:nvPr>
            <p:ph type="title"/>
          </p:nvPr>
        </p:nvSpPr>
        <p:spPr>
          <a:xfrm>
            <a:off x="4395788" y="0"/>
            <a:ext cx="7778750" cy="1717675"/>
          </a:xfrm>
          <a:ln/>
        </p:spPr>
        <p:txBody>
          <a:bodyPr/>
          <a:lstStyle/>
          <a:p>
            <a:pPr>
              <a:lnSpc>
                <a:spcPct val="84000"/>
              </a:lnSpc>
              <a:tabLst>
                <a:tab pos="939800" algn="l"/>
                <a:tab pos="1866900" algn="l"/>
                <a:tab pos="2806700" algn="l"/>
                <a:tab pos="3733800" algn="l"/>
                <a:tab pos="4673600" algn="l"/>
                <a:tab pos="5600700" algn="l"/>
                <a:tab pos="6540500" algn="l"/>
                <a:tab pos="7467600" algn="l"/>
                <a:tab pos="8356600" algn="l"/>
              </a:tabLst>
            </a:pPr>
            <a:r>
              <a:rPr lang="en-US"/>
              <a:t>Routing policies</a:t>
            </a:r>
          </a:p>
        </p:txBody>
      </p:sp>
      <p:sp>
        <p:nvSpPr>
          <p:cNvPr id="66562" name="Rectangle 2"/>
          <p:cNvSpPr>
            <a:spLocks noGrp="1" noChangeArrowheads="1"/>
          </p:cNvSpPr>
          <p:nvPr>
            <p:ph type="body" idx="1"/>
          </p:nvPr>
        </p:nvSpPr>
        <p:spPr>
          <a:xfrm>
            <a:off x="914400" y="1820863"/>
            <a:ext cx="11506200" cy="7932737"/>
          </a:xfrm>
          <a:ln/>
        </p:spPr>
        <p:txBody>
          <a:bodyPr/>
          <a:lstStyle/>
          <a:p>
            <a:pPr marL="642938">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Lst>
            </a:pPr>
            <a:r>
              <a:rPr lang="en-US"/>
              <a:t>In theory BGP allows each domain to define its own routing policy...</a:t>
            </a:r>
          </a:p>
          <a:p>
            <a:pPr marL="642938">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Lst>
            </a:pPr>
            <a:r>
              <a:rPr lang="en-US"/>
              <a:t>In practice there are two common policies</a:t>
            </a:r>
          </a:p>
          <a:p>
            <a:pPr marL="930275" lvl="1">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Lst>
            </a:pPr>
            <a:r>
              <a:rPr lang="en-US">
                <a:solidFill>
                  <a:srgbClr val="FF0000"/>
                </a:solidFill>
              </a:rPr>
              <a:t>customer-provider peering</a:t>
            </a:r>
          </a:p>
          <a:p>
            <a:pPr marL="1219200" lvl="2">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Lst>
            </a:pPr>
            <a:r>
              <a:rPr lang="en-US" b="1">
                <a:latin typeface="Helvetica" charset="0"/>
                <a:cs typeface="Helvetica" charset="0"/>
                <a:sym typeface="Helvetica" charset="0"/>
              </a:rPr>
              <a:t>Customer c</a:t>
            </a:r>
            <a:r>
              <a:rPr lang="en-US"/>
              <a:t> buys Internet connectivity from </a:t>
            </a:r>
            <a:r>
              <a:rPr lang="en-US" b="1">
                <a:latin typeface="Helvetica" charset="0"/>
                <a:cs typeface="Helvetica" charset="0"/>
                <a:sym typeface="Helvetica" charset="0"/>
              </a:rPr>
              <a:t>provider P</a:t>
            </a:r>
            <a:endParaRPr lang="en-US" b="1">
              <a:latin typeface="Helvetica" charset="0"/>
              <a:ea typeface="Heiti SC Medium" charset="0"/>
              <a:cs typeface="Heiti SC Medium" charset="0"/>
              <a:sym typeface="Helvetica" charset="0"/>
            </a:endParaRPr>
          </a:p>
          <a:p>
            <a:pPr marL="930275" lvl="1">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Lst>
            </a:pPr>
            <a:r>
              <a:rPr lang="en-US">
                <a:solidFill>
                  <a:srgbClr val="0000FF"/>
                </a:solidFill>
              </a:rPr>
              <a:t>shared-cost peering</a:t>
            </a:r>
          </a:p>
          <a:p>
            <a:pPr marL="1219200" lvl="2">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Lst>
            </a:pPr>
            <a:r>
              <a:rPr lang="en-US" b="1">
                <a:latin typeface="Helvetica" charset="0"/>
                <a:cs typeface="Helvetica" charset="0"/>
                <a:sym typeface="Helvetica" charset="0"/>
              </a:rPr>
              <a:t>Domains x</a:t>
            </a:r>
            <a:r>
              <a:rPr lang="en-US"/>
              <a:t> and  </a:t>
            </a:r>
            <a:r>
              <a:rPr lang="en-US" b="1">
                <a:latin typeface="Helvetica" charset="0"/>
                <a:cs typeface="Helvetica" charset="0"/>
                <a:sym typeface="Helvetica" charset="0"/>
              </a:rPr>
              <a:t>y</a:t>
            </a:r>
            <a:r>
              <a:rPr lang="en-US"/>
              <a:t> agree to exchange packets without any payment</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5" name="Group 1"/>
          <p:cNvGrpSpPr>
            <a:grpSpLocks/>
          </p:cNvGrpSpPr>
          <p:nvPr/>
        </p:nvGrpSpPr>
        <p:grpSpPr bwMode="auto">
          <a:xfrm>
            <a:off x="9096375" y="4032250"/>
            <a:ext cx="3352800" cy="381000"/>
            <a:chOff x="0" y="0"/>
            <a:chExt cx="2111" cy="239"/>
          </a:xfrm>
        </p:grpSpPr>
        <p:sp>
          <p:nvSpPr>
            <p:cNvPr id="67586" name="Rectangle 2"/>
            <p:cNvSpPr>
              <a:spLocks/>
            </p:cNvSpPr>
            <p:nvPr/>
          </p:nvSpPr>
          <p:spPr bwMode="auto">
            <a:xfrm>
              <a:off x="0" y="0"/>
              <a:ext cx="2111" cy="239"/>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67587" name="Rectangle 3"/>
            <p:cNvSpPr>
              <a:spLocks/>
            </p:cNvSpPr>
            <p:nvPr/>
          </p:nvSpPr>
          <p:spPr bwMode="auto">
            <a:xfrm>
              <a:off x="0" y="0"/>
              <a:ext cx="1928" cy="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66900" algn="l"/>
                  <a:tab pos="2806700" algn="l"/>
                  <a:tab pos="3721100" algn="l"/>
                </a:tabLst>
              </a:pPr>
              <a:r>
                <a:rPr lang="en-US" sz="2400">
                  <a:solidFill>
                    <a:srgbClr val="FF0000"/>
                  </a:solidFill>
                  <a:latin typeface="Helvetica" charset="0"/>
                  <a:ea typeface="ＭＳ Ｐゴシック" charset="0"/>
                  <a:cs typeface="Helvetica" charset="0"/>
                  <a:sym typeface="Helvetica" charset="0"/>
                </a:rPr>
                <a:t>Customer       Provider</a:t>
              </a:r>
            </a:p>
          </p:txBody>
        </p:sp>
      </p:grpSp>
      <p:sp>
        <p:nvSpPr>
          <p:cNvPr id="67588" name="Rectangle 4"/>
          <p:cNvSpPr>
            <a:spLocks noGrp="1" noChangeArrowheads="1"/>
          </p:cNvSpPr>
          <p:nvPr>
            <p:ph type="title"/>
          </p:nvPr>
        </p:nvSpPr>
        <p:spPr>
          <a:xfrm>
            <a:off x="1379538" y="0"/>
            <a:ext cx="10779125" cy="1779588"/>
          </a:xfrm>
          <a:ln/>
        </p:spPr>
        <p:txBody>
          <a:bodyPr>
            <a:normAutofit fontScale="90000"/>
          </a:bodyPr>
          <a:lstStyle/>
          <a:p>
            <a:pPr>
              <a:lnSpc>
                <a:spcPct val="84000"/>
              </a:lnSpc>
              <a:tabLst>
                <a:tab pos="939800" algn="l"/>
                <a:tab pos="1866900" algn="l"/>
                <a:tab pos="2806700" algn="l"/>
                <a:tab pos="3733800" algn="l"/>
                <a:tab pos="4673600" algn="l"/>
                <a:tab pos="5600700" algn="l"/>
                <a:tab pos="6540500" algn="l"/>
                <a:tab pos="7467600" algn="l"/>
                <a:tab pos="8407400" algn="l"/>
                <a:tab pos="9334500" algn="l"/>
                <a:tab pos="10274300" algn="l"/>
                <a:tab pos="11137900" algn="l"/>
              </a:tabLst>
            </a:pPr>
            <a:r>
              <a:rPr lang="en-US"/>
              <a:t>Customer-provider peering </a:t>
            </a:r>
          </a:p>
        </p:txBody>
      </p:sp>
      <p:sp>
        <p:nvSpPr>
          <p:cNvPr id="67589" name="Rectangle 5"/>
          <p:cNvSpPr>
            <a:spLocks noGrp="1" noChangeArrowheads="1"/>
          </p:cNvSpPr>
          <p:nvPr>
            <p:ph type="body" idx="1"/>
          </p:nvPr>
        </p:nvSpPr>
        <p:spPr>
          <a:xfrm>
            <a:off x="377825" y="5383213"/>
            <a:ext cx="11099800" cy="4203700"/>
          </a:xfrm>
          <a:ln/>
        </p:spPr>
        <p:txBody>
          <a:bodyPr/>
          <a:lstStyle/>
          <a:p>
            <a:pPr marL="358775" lvl="1" indent="0">
              <a:lnSpc>
                <a:spcPct val="84000"/>
              </a:lnSpc>
              <a:buClr>
                <a:srgbClr val="000000"/>
              </a:buClr>
              <a:buSzPct val="75000"/>
              <a:buNone/>
              <a:tabLst>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Lst>
            </a:pPr>
            <a:r>
              <a:rPr lang="en-US"/>
              <a:t>Principle</a:t>
            </a:r>
          </a:p>
          <a:p>
            <a:pPr marL="647700" lvl="2" indent="0">
              <a:lnSpc>
                <a:spcPct val="84000"/>
              </a:lnSpc>
              <a:buClr>
                <a:srgbClr val="000000"/>
              </a:buClr>
              <a:buSzPct val="75000"/>
              <a:buNone/>
              <a:tabLst>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Lst>
            </a:pPr>
            <a:r>
              <a:rPr lang="en-US"/>
              <a:t>Customer sends to its provider internal routes and routes learned from its customers</a:t>
            </a:r>
          </a:p>
          <a:p>
            <a:pPr marL="647700" lvl="2" indent="0">
              <a:lnSpc>
                <a:spcPct val="84000"/>
              </a:lnSpc>
              <a:buClr>
                <a:srgbClr val="000000"/>
              </a:buClr>
              <a:buSzPct val="75000"/>
              <a:buNone/>
              <a:tabLst>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Lst>
            </a:pPr>
            <a:r>
              <a:rPr lang="en-US"/>
              <a:t>Provider sends to its customers all known routes</a:t>
            </a:r>
          </a:p>
        </p:txBody>
      </p:sp>
      <p:grpSp>
        <p:nvGrpSpPr>
          <p:cNvPr id="67590" name="Group 6"/>
          <p:cNvGrpSpPr>
            <a:grpSpLocks/>
          </p:cNvGrpSpPr>
          <p:nvPr/>
        </p:nvGrpSpPr>
        <p:grpSpPr bwMode="auto">
          <a:xfrm>
            <a:off x="6788150" y="2062163"/>
            <a:ext cx="3378200" cy="1208087"/>
            <a:chOff x="0" y="0"/>
            <a:chExt cx="2128" cy="761"/>
          </a:xfrm>
        </p:grpSpPr>
        <p:sp>
          <p:nvSpPr>
            <p:cNvPr id="67591" name="Oval 7"/>
            <p:cNvSpPr>
              <a:spLocks/>
            </p:cNvSpPr>
            <p:nvPr/>
          </p:nvSpPr>
          <p:spPr bwMode="auto">
            <a:xfrm>
              <a:off x="0" y="0"/>
              <a:ext cx="2128" cy="76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67592" name="Rectangle 8"/>
            <p:cNvSpPr>
              <a:spLocks/>
            </p:cNvSpPr>
            <p:nvPr/>
          </p:nvSpPr>
          <p:spPr bwMode="auto">
            <a:xfrm>
              <a:off x="309" y="234"/>
              <a:ext cx="1504"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39800" algn="l"/>
                  <a:tab pos="1866900" algn="l"/>
                  <a:tab pos="2806700" algn="l"/>
                  <a:tab pos="3721100" algn="l"/>
                </a:tabLst>
              </a:pPr>
              <a:r>
                <a:rPr lang="en-US" sz="3000">
                  <a:solidFill>
                    <a:schemeClr val="tx1"/>
                  </a:solidFill>
                  <a:latin typeface="Helvetica" charset="0"/>
                  <a:ea typeface="ＭＳ Ｐゴシック" charset="0"/>
                  <a:cs typeface="Helvetica" charset="0"/>
                  <a:sym typeface="Helvetica" charset="0"/>
                </a:rPr>
                <a:t>AS2</a:t>
              </a:r>
            </a:p>
          </p:txBody>
        </p:sp>
      </p:grpSp>
      <p:grpSp>
        <p:nvGrpSpPr>
          <p:cNvPr id="67593" name="Group 9"/>
          <p:cNvGrpSpPr>
            <a:grpSpLocks/>
          </p:cNvGrpSpPr>
          <p:nvPr/>
        </p:nvGrpSpPr>
        <p:grpSpPr bwMode="auto">
          <a:xfrm>
            <a:off x="2497138" y="2041525"/>
            <a:ext cx="3352800" cy="1208088"/>
            <a:chOff x="0" y="0"/>
            <a:chExt cx="2111" cy="761"/>
          </a:xfrm>
        </p:grpSpPr>
        <p:sp>
          <p:nvSpPr>
            <p:cNvPr id="67594" name="Oval 10"/>
            <p:cNvSpPr>
              <a:spLocks/>
            </p:cNvSpPr>
            <p:nvPr/>
          </p:nvSpPr>
          <p:spPr bwMode="auto">
            <a:xfrm>
              <a:off x="0" y="0"/>
              <a:ext cx="2111" cy="76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67595" name="Rectangle 11"/>
            <p:cNvSpPr>
              <a:spLocks/>
            </p:cNvSpPr>
            <p:nvPr/>
          </p:nvSpPr>
          <p:spPr bwMode="auto">
            <a:xfrm>
              <a:off x="307" y="237"/>
              <a:ext cx="149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39800" algn="l"/>
                  <a:tab pos="1866900" algn="l"/>
                  <a:tab pos="2806700" algn="l"/>
                  <a:tab pos="3721100" algn="l"/>
                </a:tabLst>
              </a:pPr>
              <a:r>
                <a:rPr lang="en-US" sz="3000">
                  <a:solidFill>
                    <a:schemeClr val="tx1"/>
                  </a:solidFill>
                  <a:latin typeface="Helvetica" charset="0"/>
                  <a:ea typeface="ＭＳ Ｐゴシック" charset="0"/>
                  <a:cs typeface="Helvetica" charset="0"/>
                  <a:sym typeface="Helvetica" charset="0"/>
                </a:rPr>
                <a:t>AS1</a:t>
              </a:r>
            </a:p>
          </p:txBody>
        </p:sp>
      </p:grpSp>
      <p:grpSp>
        <p:nvGrpSpPr>
          <p:cNvPr id="67596" name="Group 12"/>
          <p:cNvGrpSpPr>
            <a:grpSpLocks/>
          </p:cNvGrpSpPr>
          <p:nvPr/>
        </p:nvGrpSpPr>
        <p:grpSpPr bwMode="auto">
          <a:xfrm>
            <a:off x="1957388" y="3894138"/>
            <a:ext cx="2354262" cy="1208087"/>
            <a:chOff x="0" y="0"/>
            <a:chExt cx="1483" cy="761"/>
          </a:xfrm>
        </p:grpSpPr>
        <p:sp>
          <p:nvSpPr>
            <p:cNvPr id="67597" name="Oval 13"/>
            <p:cNvSpPr>
              <a:spLocks/>
            </p:cNvSpPr>
            <p:nvPr/>
          </p:nvSpPr>
          <p:spPr bwMode="auto">
            <a:xfrm>
              <a:off x="0" y="0"/>
              <a:ext cx="1483" cy="76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67598" name="Rectangle 14"/>
            <p:cNvSpPr>
              <a:spLocks/>
            </p:cNvSpPr>
            <p:nvPr/>
          </p:nvSpPr>
          <p:spPr bwMode="auto">
            <a:xfrm>
              <a:off x="215" y="234"/>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39800" algn="l"/>
                  <a:tab pos="1866900" algn="l"/>
                  <a:tab pos="2781300" algn="l"/>
                </a:tabLst>
              </a:pPr>
              <a:r>
                <a:rPr lang="en-US" sz="3000">
                  <a:solidFill>
                    <a:schemeClr val="tx1"/>
                  </a:solidFill>
                  <a:latin typeface="Helvetica" charset="0"/>
                  <a:ea typeface="ＭＳ Ｐゴシック" charset="0"/>
                  <a:cs typeface="Helvetica" charset="0"/>
                  <a:sym typeface="Helvetica" charset="0"/>
                </a:rPr>
                <a:t>AS3</a:t>
              </a:r>
            </a:p>
          </p:txBody>
        </p:sp>
      </p:grpSp>
      <p:grpSp>
        <p:nvGrpSpPr>
          <p:cNvPr id="67599" name="Group 15"/>
          <p:cNvGrpSpPr>
            <a:grpSpLocks/>
          </p:cNvGrpSpPr>
          <p:nvPr/>
        </p:nvGrpSpPr>
        <p:grpSpPr bwMode="auto">
          <a:xfrm>
            <a:off x="5434013" y="3873500"/>
            <a:ext cx="2355850" cy="1208088"/>
            <a:chOff x="0" y="0"/>
            <a:chExt cx="1483" cy="761"/>
          </a:xfrm>
        </p:grpSpPr>
        <p:sp>
          <p:nvSpPr>
            <p:cNvPr id="67600" name="Oval 16"/>
            <p:cNvSpPr>
              <a:spLocks/>
            </p:cNvSpPr>
            <p:nvPr/>
          </p:nvSpPr>
          <p:spPr bwMode="auto">
            <a:xfrm>
              <a:off x="0" y="0"/>
              <a:ext cx="1483" cy="76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67601" name="Rectangle 17"/>
            <p:cNvSpPr>
              <a:spLocks/>
            </p:cNvSpPr>
            <p:nvPr/>
          </p:nvSpPr>
          <p:spPr bwMode="auto">
            <a:xfrm>
              <a:off x="215" y="234"/>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39800" algn="l"/>
                  <a:tab pos="1866900" algn="l"/>
                  <a:tab pos="2781300" algn="l"/>
                </a:tabLst>
              </a:pPr>
              <a:r>
                <a:rPr lang="en-US" sz="3000">
                  <a:solidFill>
                    <a:schemeClr val="tx1"/>
                  </a:solidFill>
                  <a:latin typeface="Helvetica" charset="0"/>
                  <a:ea typeface="ＭＳ Ｐゴシック" charset="0"/>
                  <a:cs typeface="Helvetica" charset="0"/>
                  <a:sym typeface="Helvetica" charset="0"/>
                </a:rPr>
                <a:t>AS4</a:t>
              </a:r>
            </a:p>
          </p:txBody>
        </p:sp>
      </p:grpSp>
      <p:sp>
        <p:nvSpPr>
          <p:cNvPr id="67602" name="Line 18"/>
          <p:cNvSpPr>
            <a:spLocks noChangeShapeType="1"/>
          </p:cNvSpPr>
          <p:nvPr/>
        </p:nvSpPr>
        <p:spPr bwMode="auto">
          <a:xfrm rot="10800000" flipH="1">
            <a:off x="3478213" y="3163888"/>
            <a:ext cx="477837" cy="754062"/>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67603" name="Line 19"/>
          <p:cNvSpPr>
            <a:spLocks noChangeShapeType="1"/>
          </p:cNvSpPr>
          <p:nvPr/>
        </p:nvSpPr>
        <p:spPr bwMode="auto">
          <a:xfrm>
            <a:off x="5853113" y="2601913"/>
            <a:ext cx="936625" cy="3175"/>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67604" name="Line 20"/>
          <p:cNvSpPr>
            <a:spLocks noChangeShapeType="1"/>
          </p:cNvSpPr>
          <p:nvPr/>
        </p:nvSpPr>
        <p:spPr bwMode="auto">
          <a:xfrm rot="10800000">
            <a:off x="5432425" y="3163888"/>
            <a:ext cx="671513" cy="796925"/>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67605" name="Line 21"/>
          <p:cNvSpPr>
            <a:spLocks noChangeShapeType="1"/>
          </p:cNvSpPr>
          <p:nvPr/>
        </p:nvSpPr>
        <p:spPr bwMode="auto">
          <a:xfrm rot="10800000" flipH="1">
            <a:off x="7213600" y="3265488"/>
            <a:ext cx="330200" cy="715962"/>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grpSp>
        <p:nvGrpSpPr>
          <p:cNvPr id="67606" name="Group 22"/>
          <p:cNvGrpSpPr>
            <a:grpSpLocks/>
          </p:cNvGrpSpPr>
          <p:nvPr/>
        </p:nvGrpSpPr>
        <p:grpSpPr bwMode="auto">
          <a:xfrm>
            <a:off x="7642225" y="5295900"/>
            <a:ext cx="1312863" cy="1208088"/>
            <a:chOff x="0" y="0"/>
            <a:chExt cx="826" cy="761"/>
          </a:xfrm>
        </p:grpSpPr>
        <p:sp>
          <p:nvSpPr>
            <p:cNvPr id="67607" name="Oval 23"/>
            <p:cNvSpPr>
              <a:spLocks/>
            </p:cNvSpPr>
            <p:nvPr/>
          </p:nvSpPr>
          <p:spPr bwMode="auto">
            <a:xfrm>
              <a:off x="0" y="0"/>
              <a:ext cx="826" cy="76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67608" name="Rectangle 24"/>
            <p:cNvSpPr>
              <a:spLocks/>
            </p:cNvSpPr>
            <p:nvPr/>
          </p:nvSpPr>
          <p:spPr bwMode="auto">
            <a:xfrm>
              <a:off x="119" y="232"/>
              <a:ext cx="59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39800" algn="l"/>
                  <a:tab pos="1854200" algn="l"/>
                </a:tabLst>
              </a:pPr>
              <a:r>
                <a:rPr lang="en-US" sz="3000">
                  <a:solidFill>
                    <a:schemeClr val="tx1"/>
                  </a:solidFill>
                  <a:latin typeface="Helvetica" charset="0"/>
                  <a:ea typeface="ＭＳ Ｐゴシック" charset="0"/>
                  <a:cs typeface="Helvetica" charset="0"/>
                  <a:sym typeface="Helvetica" charset="0"/>
                </a:rPr>
                <a:t>AS7</a:t>
              </a:r>
            </a:p>
          </p:txBody>
        </p:sp>
      </p:grpSp>
      <p:sp>
        <p:nvSpPr>
          <p:cNvPr id="67609" name="Line 25"/>
          <p:cNvSpPr>
            <a:spLocks noChangeShapeType="1"/>
          </p:cNvSpPr>
          <p:nvPr/>
        </p:nvSpPr>
        <p:spPr bwMode="auto">
          <a:xfrm rot="10800000">
            <a:off x="7413625" y="4892675"/>
            <a:ext cx="503238" cy="628650"/>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67610" name="Line 26"/>
          <p:cNvSpPr>
            <a:spLocks noChangeShapeType="1"/>
          </p:cNvSpPr>
          <p:nvPr/>
        </p:nvSpPr>
        <p:spPr bwMode="auto">
          <a:xfrm>
            <a:off x="10591800" y="4241800"/>
            <a:ext cx="501650" cy="1588"/>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grpSp>
        <p:nvGrpSpPr>
          <p:cNvPr id="67611" name="Group 27"/>
          <p:cNvGrpSpPr>
            <a:grpSpLocks/>
          </p:cNvGrpSpPr>
          <p:nvPr/>
        </p:nvGrpSpPr>
        <p:grpSpPr bwMode="auto">
          <a:xfrm>
            <a:off x="3305175" y="3340100"/>
            <a:ext cx="215900" cy="393700"/>
            <a:chOff x="0" y="0"/>
            <a:chExt cx="136" cy="248"/>
          </a:xfrm>
        </p:grpSpPr>
        <p:sp>
          <p:nvSpPr>
            <p:cNvPr id="67612" name="Rectangle 28"/>
            <p:cNvSpPr>
              <a:spLocks/>
            </p:cNvSpPr>
            <p:nvPr/>
          </p:nvSpPr>
          <p:spPr bwMode="auto">
            <a:xfrm>
              <a:off x="0" y="0"/>
              <a:ext cx="136" cy="248"/>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67613" name="Rectangle 29"/>
            <p:cNvSpPr>
              <a:spLocks/>
            </p:cNvSpPr>
            <p:nvPr/>
          </p:nvSpPr>
          <p:spPr bwMode="auto">
            <a:xfrm>
              <a:off x="0" y="0"/>
              <a:ext cx="114" cy="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b="1">
                  <a:solidFill>
                    <a:srgbClr val="FF0000"/>
                  </a:solidFill>
                  <a:latin typeface="Helvetica" charset="0"/>
                  <a:ea typeface="ＭＳ Ｐゴシック" charset="0"/>
                  <a:cs typeface="Helvetica" charset="0"/>
                  <a:sym typeface="Helvetica" charset="0"/>
                </a:rPr>
                <a:t>$</a:t>
              </a:r>
            </a:p>
          </p:txBody>
        </p:sp>
      </p:grpSp>
      <p:grpSp>
        <p:nvGrpSpPr>
          <p:cNvPr id="67614" name="Group 30"/>
          <p:cNvGrpSpPr>
            <a:grpSpLocks/>
          </p:cNvGrpSpPr>
          <p:nvPr/>
        </p:nvGrpSpPr>
        <p:grpSpPr bwMode="auto">
          <a:xfrm>
            <a:off x="5949950" y="3403600"/>
            <a:ext cx="215900" cy="393700"/>
            <a:chOff x="0" y="0"/>
            <a:chExt cx="136" cy="248"/>
          </a:xfrm>
        </p:grpSpPr>
        <p:sp>
          <p:nvSpPr>
            <p:cNvPr id="67615" name="Rectangle 31"/>
            <p:cNvSpPr>
              <a:spLocks/>
            </p:cNvSpPr>
            <p:nvPr/>
          </p:nvSpPr>
          <p:spPr bwMode="auto">
            <a:xfrm>
              <a:off x="0" y="0"/>
              <a:ext cx="136" cy="248"/>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67616" name="Rectangle 32"/>
            <p:cNvSpPr>
              <a:spLocks/>
            </p:cNvSpPr>
            <p:nvPr/>
          </p:nvSpPr>
          <p:spPr bwMode="auto">
            <a:xfrm>
              <a:off x="0" y="0"/>
              <a:ext cx="114" cy="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b="1">
                  <a:solidFill>
                    <a:srgbClr val="FF0000"/>
                  </a:solidFill>
                  <a:latin typeface="Helvetica" charset="0"/>
                  <a:ea typeface="ＭＳ Ｐゴシック" charset="0"/>
                  <a:cs typeface="Helvetica" charset="0"/>
                  <a:sym typeface="Helvetica" charset="0"/>
                </a:rPr>
                <a:t>$</a:t>
              </a:r>
            </a:p>
          </p:txBody>
        </p:sp>
      </p:grpSp>
      <p:grpSp>
        <p:nvGrpSpPr>
          <p:cNvPr id="67617" name="Group 33"/>
          <p:cNvGrpSpPr>
            <a:grpSpLocks/>
          </p:cNvGrpSpPr>
          <p:nvPr/>
        </p:nvGrpSpPr>
        <p:grpSpPr bwMode="auto">
          <a:xfrm>
            <a:off x="7013575" y="3403600"/>
            <a:ext cx="215900" cy="393700"/>
            <a:chOff x="0" y="0"/>
            <a:chExt cx="136" cy="248"/>
          </a:xfrm>
        </p:grpSpPr>
        <p:sp>
          <p:nvSpPr>
            <p:cNvPr id="67618" name="Rectangle 34"/>
            <p:cNvSpPr>
              <a:spLocks/>
            </p:cNvSpPr>
            <p:nvPr/>
          </p:nvSpPr>
          <p:spPr bwMode="auto">
            <a:xfrm>
              <a:off x="0" y="0"/>
              <a:ext cx="136" cy="248"/>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67619" name="Rectangle 35"/>
            <p:cNvSpPr>
              <a:spLocks/>
            </p:cNvSpPr>
            <p:nvPr/>
          </p:nvSpPr>
          <p:spPr bwMode="auto">
            <a:xfrm>
              <a:off x="0" y="0"/>
              <a:ext cx="114" cy="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b="1">
                  <a:solidFill>
                    <a:srgbClr val="FF0000"/>
                  </a:solidFill>
                  <a:latin typeface="Helvetica" charset="0"/>
                  <a:ea typeface="ＭＳ Ｐゴシック" charset="0"/>
                  <a:cs typeface="Helvetica" charset="0"/>
                  <a:sym typeface="Helvetica" charset="0"/>
                </a:rPr>
                <a:t>$</a:t>
              </a:r>
            </a:p>
          </p:txBody>
        </p:sp>
      </p:grpSp>
      <p:grpSp>
        <p:nvGrpSpPr>
          <p:cNvPr id="67620" name="Group 36"/>
          <p:cNvGrpSpPr>
            <a:grpSpLocks/>
          </p:cNvGrpSpPr>
          <p:nvPr/>
        </p:nvGrpSpPr>
        <p:grpSpPr bwMode="auto">
          <a:xfrm>
            <a:off x="7805738" y="4965700"/>
            <a:ext cx="215900" cy="393700"/>
            <a:chOff x="0" y="0"/>
            <a:chExt cx="136" cy="248"/>
          </a:xfrm>
        </p:grpSpPr>
        <p:sp>
          <p:nvSpPr>
            <p:cNvPr id="67621" name="Rectangle 37"/>
            <p:cNvSpPr>
              <a:spLocks/>
            </p:cNvSpPr>
            <p:nvPr/>
          </p:nvSpPr>
          <p:spPr bwMode="auto">
            <a:xfrm>
              <a:off x="0" y="0"/>
              <a:ext cx="136" cy="248"/>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67622" name="Rectangle 38"/>
            <p:cNvSpPr>
              <a:spLocks/>
            </p:cNvSpPr>
            <p:nvPr/>
          </p:nvSpPr>
          <p:spPr bwMode="auto">
            <a:xfrm>
              <a:off x="0" y="0"/>
              <a:ext cx="114" cy="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b="1">
                  <a:solidFill>
                    <a:srgbClr val="FF0000"/>
                  </a:solidFill>
                  <a:latin typeface="Helvetica" charset="0"/>
                  <a:ea typeface="ＭＳ Ｐゴシック" charset="0"/>
                  <a:cs typeface="Helvetica" charset="0"/>
                  <a:sym typeface="Helvetica" charset="0"/>
                </a:rPr>
                <a:t>$</a:t>
              </a:r>
            </a:p>
          </p:txBody>
        </p:sp>
      </p:grpSp>
      <p:grpSp>
        <p:nvGrpSpPr>
          <p:cNvPr id="67623" name="Group 39"/>
          <p:cNvGrpSpPr>
            <a:grpSpLocks/>
          </p:cNvGrpSpPr>
          <p:nvPr/>
        </p:nvGrpSpPr>
        <p:grpSpPr bwMode="auto">
          <a:xfrm>
            <a:off x="10741025" y="4237038"/>
            <a:ext cx="215900" cy="393700"/>
            <a:chOff x="0" y="0"/>
            <a:chExt cx="136" cy="248"/>
          </a:xfrm>
        </p:grpSpPr>
        <p:sp>
          <p:nvSpPr>
            <p:cNvPr id="67624" name="Rectangle 40"/>
            <p:cNvSpPr>
              <a:spLocks/>
            </p:cNvSpPr>
            <p:nvPr/>
          </p:nvSpPr>
          <p:spPr bwMode="auto">
            <a:xfrm>
              <a:off x="0" y="0"/>
              <a:ext cx="136" cy="248"/>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67625" name="Rectangle 41"/>
            <p:cNvSpPr>
              <a:spLocks/>
            </p:cNvSpPr>
            <p:nvPr/>
          </p:nvSpPr>
          <p:spPr bwMode="auto">
            <a:xfrm>
              <a:off x="0" y="0"/>
              <a:ext cx="114" cy="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b="1">
                  <a:solidFill>
                    <a:srgbClr val="FF0000"/>
                  </a:solidFill>
                  <a:latin typeface="Helvetica" charset="0"/>
                  <a:ea typeface="ＭＳ Ｐゴシック" charset="0"/>
                  <a:cs typeface="Helvetica" charset="0"/>
                  <a:sym typeface="Helvetica" charset="0"/>
                </a:rPr>
                <a:t>$</a:t>
              </a:r>
            </a:p>
          </p:txBody>
        </p:sp>
      </p:gr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40943-7F77-3444-B90A-CA504AEC427E}"/>
              </a:ext>
            </a:extLst>
          </p:cNvPr>
          <p:cNvSpPr>
            <a:spLocks noGrp="1"/>
          </p:cNvSpPr>
          <p:nvPr>
            <p:ph type="title"/>
          </p:nvPr>
        </p:nvSpPr>
        <p:spPr/>
        <p:txBody>
          <a:bodyPr/>
          <a:lstStyle/>
          <a:p>
            <a:r>
              <a:rPr lang="en-BE"/>
              <a:t>Question</a:t>
            </a:r>
          </a:p>
        </p:txBody>
      </p:sp>
      <p:sp>
        <p:nvSpPr>
          <p:cNvPr id="3" name="Content Placeholder 2">
            <a:extLst>
              <a:ext uri="{FF2B5EF4-FFF2-40B4-BE49-F238E27FC236}">
                <a16:creationId xmlns:a16="http://schemas.microsoft.com/office/drawing/2014/main" id="{AC3CB0A5-61B2-2B45-B70C-38F6A5AAE31A}"/>
              </a:ext>
            </a:extLst>
          </p:cNvPr>
          <p:cNvSpPr>
            <a:spLocks noGrp="1"/>
          </p:cNvSpPr>
          <p:nvPr>
            <p:ph idx="1"/>
          </p:nvPr>
        </p:nvSpPr>
        <p:spPr>
          <a:xfrm>
            <a:off x="1269999" y="4647950"/>
            <a:ext cx="11734801" cy="5715000"/>
          </a:xfrm>
        </p:spPr>
        <p:txBody>
          <a:bodyPr/>
          <a:lstStyle/>
          <a:p>
            <a:r>
              <a:rPr lang="en-BE"/>
              <a:t>Each AS advertises one prefix (p1 for AS1,...)</a:t>
            </a:r>
          </a:p>
          <a:p>
            <a:r>
              <a:rPr lang="en-BE"/>
              <a:t> Which prefixes are advertised by AS4 to AS2 ?</a:t>
            </a:r>
          </a:p>
        </p:txBody>
      </p:sp>
      <p:grpSp>
        <p:nvGrpSpPr>
          <p:cNvPr id="4" name="Group 1">
            <a:extLst>
              <a:ext uri="{FF2B5EF4-FFF2-40B4-BE49-F238E27FC236}">
                <a16:creationId xmlns:a16="http://schemas.microsoft.com/office/drawing/2014/main" id="{E9304C3F-9687-A14D-B11D-3871736F650B}"/>
              </a:ext>
            </a:extLst>
          </p:cNvPr>
          <p:cNvGrpSpPr>
            <a:grpSpLocks/>
          </p:cNvGrpSpPr>
          <p:nvPr/>
        </p:nvGrpSpPr>
        <p:grpSpPr bwMode="auto">
          <a:xfrm>
            <a:off x="9096375" y="4032250"/>
            <a:ext cx="3352800" cy="381000"/>
            <a:chOff x="0" y="0"/>
            <a:chExt cx="2111" cy="239"/>
          </a:xfrm>
        </p:grpSpPr>
        <p:sp>
          <p:nvSpPr>
            <p:cNvPr id="5" name="Rectangle 2">
              <a:extLst>
                <a:ext uri="{FF2B5EF4-FFF2-40B4-BE49-F238E27FC236}">
                  <a16:creationId xmlns:a16="http://schemas.microsoft.com/office/drawing/2014/main" id="{50A8C0F9-8EB9-E549-B5B3-816DB8C0E0D7}"/>
                </a:ext>
              </a:extLst>
            </p:cNvPr>
            <p:cNvSpPr>
              <a:spLocks/>
            </p:cNvSpPr>
            <p:nvPr/>
          </p:nvSpPr>
          <p:spPr bwMode="auto">
            <a:xfrm>
              <a:off x="0" y="0"/>
              <a:ext cx="2111" cy="239"/>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6" name="Rectangle 3">
              <a:extLst>
                <a:ext uri="{FF2B5EF4-FFF2-40B4-BE49-F238E27FC236}">
                  <a16:creationId xmlns:a16="http://schemas.microsoft.com/office/drawing/2014/main" id="{7A5D1C5E-8991-4A48-92A0-4FB9BD0323FC}"/>
                </a:ext>
              </a:extLst>
            </p:cNvPr>
            <p:cNvSpPr>
              <a:spLocks/>
            </p:cNvSpPr>
            <p:nvPr/>
          </p:nvSpPr>
          <p:spPr bwMode="auto">
            <a:xfrm>
              <a:off x="0" y="0"/>
              <a:ext cx="1928" cy="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66900" algn="l"/>
                  <a:tab pos="2806700" algn="l"/>
                  <a:tab pos="3721100" algn="l"/>
                </a:tabLst>
              </a:pPr>
              <a:r>
                <a:rPr lang="en-US" sz="2400">
                  <a:solidFill>
                    <a:srgbClr val="FF0000"/>
                  </a:solidFill>
                  <a:latin typeface="Helvetica" charset="0"/>
                  <a:ea typeface="ＭＳ Ｐゴシック" charset="0"/>
                  <a:cs typeface="Helvetica" charset="0"/>
                  <a:sym typeface="Helvetica" charset="0"/>
                </a:rPr>
                <a:t>Customer       Provider</a:t>
              </a:r>
            </a:p>
          </p:txBody>
        </p:sp>
      </p:grpSp>
      <p:grpSp>
        <p:nvGrpSpPr>
          <p:cNvPr id="7" name="Group 6">
            <a:extLst>
              <a:ext uri="{FF2B5EF4-FFF2-40B4-BE49-F238E27FC236}">
                <a16:creationId xmlns:a16="http://schemas.microsoft.com/office/drawing/2014/main" id="{6541A4D9-112F-9F45-8330-35907283A83D}"/>
              </a:ext>
            </a:extLst>
          </p:cNvPr>
          <p:cNvGrpSpPr>
            <a:grpSpLocks/>
          </p:cNvGrpSpPr>
          <p:nvPr/>
        </p:nvGrpSpPr>
        <p:grpSpPr bwMode="auto">
          <a:xfrm>
            <a:off x="6788150" y="2062163"/>
            <a:ext cx="3378200" cy="1208087"/>
            <a:chOff x="0" y="0"/>
            <a:chExt cx="2128" cy="761"/>
          </a:xfrm>
        </p:grpSpPr>
        <p:sp>
          <p:nvSpPr>
            <p:cNvPr id="8" name="Oval 7">
              <a:extLst>
                <a:ext uri="{FF2B5EF4-FFF2-40B4-BE49-F238E27FC236}">
                  <a16:creationId xmlns:a16="http://schemas.microsoft.com/office/drawing/2014/main" id="{8086FC64-E851-5A43-B837-0194A0B0EDC9}"/>
                </a:ext>
              </a:extLst>
            </p:cNvPr>
            <p:cNvSpPr>
              <a:spLocks/>
            </p:cNvSpPr>
            <p:nvPr/>
          </p:nvSpPr>
          <p:spPr bwMode="auto">
            <a:xfrm>
              <a:off x="0" y="0"/>
              <a:ext cx="2128" cy="76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9" name="Rectangle 8">
              <a:extLst>
                <a:ext uri="{FF2B5EF4-FFF2-40B4-BE49-F238E27FC236}">
                  <a16:creationId xmlns:a16="http://schemas.microsoft.com/office/drawing/2014/main" id="{332E81EF-480F-B04A-B49C-631F19E6E5B2}"/>
                </a:ext>
              </a:extLst>
            </p:cNvPr>
            <p:cNvSpPr>
              <a:spLocks/>
            </p:cNvSpPr>
            <p:nvPr/>
          </p:nvSpPr>
          <p:spPr bwMode="auto">
            <a:xfrm>
              <a:off x="309" y="234"/>
              <a:ext cx="1504"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39800" algn="l"/>
                  <a:tab pos="1866900" algn="l"/>
                  <a:tab pos="2806700" algn="l"/>
                  <a:tab pos="3721100" algn="l"/>
                </a:tabLst>
              </a:pPr>
              <a:r>
                <a:rPr lang="en-US" sz="3000">
                  <a:solidFill>
                    <a:schemeClr val="tx1"/>
                  </a:solidFill>
                  <a:latin typeface="Helvetica" charset="0"/>
                  <a:ea typeface="ＭＳ Ｐゴシック" charset="0"/>
                  <a:cs typeface="Helvetica" charset="0"/>
                  <a:sym typeface="Helvetica" charset="0"/>
                </a:rPr>
                <a:t>AS2</a:t>
              </a:r>
            </a:p>
          </p:txBody>
        </p:sp>
      </p:grpSp>
      <p:grpSp>
        <p:nvGrpSpPr>
          <p:cNvPr id="10" name="Group 9">
            <a:extLst>
              <a:ext uri="{FF2B5EF4-FFF2-40B4-BE49-F238E27FC236}">
                <a16:creationId xmlns:a16="http://schemas.microsoft.com/office/drawing/2014/main" id="{C204C9B6-A5E6-374C-881A-BC0C5008D61F}"/>
              </a:ext>
            </a:extLst>
          </p:cNvPr>
          <p:cNvGrpSpPr>
            <a:grpSpLocks/>
          </p:cNvGrpSpPr>
          <p:nvPr/>
        </p:nvGrpSpPr>
        <p:grpSpPr bwMode="auto">
          <a:xfrm>
            <a:off x="2497138" y="2041525"/>
            <a:ext cx="3352800" cy="1208088"/>
            <a:chOff x="0" y="0"/>
            <a:chExt cx="2111" cy="761"/>
          </a:xfrm>
        </p:grpSpPr>
        <p:sp>
          <p:nvSpPr>
            <p:cNvPr id="11" name="Oval 10">
              <a:extLst>
                <a:ext uri="{FF2B5EF4-FFF2-40B4-BE49-F238E27FC236}">
                  <a16:creationId xmlns:a16="http://schemas.microsoft.com/office/drawing/2014/main" id="{50F52E45-3437-7C4C-A80C-522023D7EEA6}"/>
                </a:ext>
              </a:extLst>
            </p:cNvPr>
            <p:cNvSpPr>
              <a:spLocks/>
            </p:cNvSpPr>
            <p:nvPr/>
          </p:nvSpPr>
          <p:spPr bwMode="auto">
            <a:xfrm>
              <a:off x="0" y="0"/>
              <a:ext cx="2111" cy="76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12" name="Rectangle 11">
              <a:extLst>
                <a:ext uri="{FF2B5EF4-FFF2-40B4-BE49-F238E27FC236}">
                  <a16:creationId xmlns:a16="http://schemas.microsoft.com/office/drawing/2014/main" id="{B682BB62-F67A-F444-8F06-CE813A941732}"/>
                </a:ext>
              </a:extLst>
            </p:cNvPr>
            <p:cNvSpPr>
              <a:spLocks/>
            </p:cNvSpPr>
            <p:nvPr/>
          </p:nvSpPr>
          <p:spPr bwMode="auto">
            <a:xfrm>
              <a:off x="307" y="237"/>
              <a:ext cx="149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39800" algn="l"/>
                  <a:tab pos="1866900" algn="l"/>
                  <a:tab pos="2806700" algn="l"/>
                  <a:tab pos="3721100" algn="l"/>
                </a:tabLst>
              </a:pPr>
              <a:r>
                <a:rPr lang="en-US" sz="3000">
                  <a:solidFill>
                    <a:schemeClr val="tx1"/>
                  </a:solidFill>
                  <a:latin typeface="Helvetica" charset="0"/>
                  <a:ea typeface="ＭＳ Ｐゴシック" charset="0"/>
                  <a:cs typeface="Helvetica" charset="0"/>
                  <a:sym typeface="Helvetica" charset="0"/>
                </a:rPr>
                <a:t>AS1</a:t>
              </a:r>
            </a:p>
          </p:txBody>
        </p:sp>
      </p:grpSp>
      <p:grpSp>
        <p:nvGrpSpPr>
          <p:cNvPr id="13" name="Group 12">
            <a:extLst>
              <a:ext uri="{FF2B5EF4-FFF2-40B4-BE49-F238E27FC236}">
                <a16:creationId xmlns:a16="http://schemas.microsoft.com/office/drawing/2014/main" id="{DE6E7DE7-AA01-5147-B56B-27F58DE87E43}"/>
              </a:ext>
            </a:extLst>
          </p:cNvPr>
          <p:cNvGrpSpPr>
            <a:grpSpLocks/>
          </p:cNvGrpSpPr>
          <p:nvPr/>
        </p:nvGrpSpPr>
        <p:grpSpPr bwMode="auto">
          <a:xfrm>
            <a:off x="1957388" y="3894138"/>
            <a:ext cx="2354262" cy="1208087"/>
            <a:chOff x="0" y="0"/>
            <a:chExt cx="1483" cy="761"/>
          </a:xfrm>
        </p:grpSpPr>
        <p:sp>
          <p:nvSpPr>
            <p:cNvPr id="14" name="Oval 13">
              <a:extLst>
                <a:ext uri="{FF2B5EF4-FFF2-40B4-BE49-F238E27FC236}">
                  <a16:creationId xmlns:a16="http://schemas.microsoft.com/office/drawing/2014/main" id="{1B952DD0-BE8A-4B46-84E9-C3C29A0D240E}"/>
                </a:ext>
              </a:extLst>
            </p:cNvPr>
            <p:cNvSpPr>
              <a:spLocks/>
            </p:cNvSpPr>
            <p:nvPr/>
          </p:nvSpPr>
          <p:spPr bwMode="auto">
            <a:xfrm>
              <a:off x="0" y="0"/>
              <a:ext cx="1483" cy="76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15" name="Rectangle 14">
              <a:extLst>
                <a:ext uri="{FF2B5EF4-FFF2-40B4-BE49-F238E27FC236}">
                  <a16:creationId xmlns:a16="http://schemas.microsoft.com/office/drawing/2014/main" id="{AAC9D006-61B3-7341-9C45-9FC1370AB39B}"/>
                </a:ext>
              </a:extLst>
            </p:cNvPr>
            <p:cNvSpPr>
              <a:spLocks/>
            </p:cNvSpPr>
            <p:nvPr/>
          </p:nvSpPr>
          <p:spPr bwMode="auto">
            <a:xfrm>
              <a:off x="215" y="234"/>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39800" algn="l"/>
                  <a:tab pos="1866900" algn="l"/>
                  <a:tab pos="2781300" algn="l"/>
                </a:tabLst>
              </a:pPr>
              <a:r>
                <a:rPr lang="en-US" sz="3000">
                  <a:solidFill>
                    <a:schemeClr val="tx1"/>
                  </a:solidFill>
                  <a:latin typeface="Helvetica" charset="0"/>
                  <a:ea typeface="ＭＳ Ｐゴシック" charset="0"/>
                  <a:cs typeface="Helvetica" charset="0"/>
                  <a:sym typeface="Helvetica" charset="0"/>
                </a:rPr>
                <a:t>AS3</a:t>
              </a:r>
            </a:p>
          </p:txBody>
        </p:sp>
      </p:grpSp>
      <p:grpSp>
        <p:nvGrpSpPr>
          <p:cNvPr id="16" name="Group 15">
            <a:extLst>
              <a:ext uri="{FF2B5EF4-FFF2-40B4-BE49-F238E27FC236}">
                <a16:creationId xmlns:a16="http://schemas.microsoft.com/office/drawing/2014/main" id="{46460701-D6AC-8647-9544-39BA841030F5}"/>
              </a:ext>
            </a:extLst>
          </p:cNvPr>
          <p:cNvGrpSpPr>
            <a:grpSpLocks/>
          </p:cNvGrpSpPr>
          <p:nvPr/>
        </p:nvGrpSpPr>
        <p:grpSpPr bwMode="auto">
          <a:xfrm>
            <a:off x="5434013" y="3873500"/>
            <a:ext cx="2355850" cy="1208088"/>
            <a:chOff x="0" y="0"/>
            <a:chExt cx="1483" cy="761"/>
          </a:xfrm>
        </p:grpSpPr>
        <p:sp>
          <p:nvSpPr>
            <p:cNvPr id="17" name="Oval 16">
              <a:extLst>
                <a:ext uri="{FF2B5EF4-FFF2-40B4-BE49-F238E27FC236}">
                  <a16:creationId xmlns:a16="http://schemas.microsoft.com/office/drawing/2014/main" id="{F7BAD503-1A60-EF4E-B521-8951EFB3813F}"/>
                </a:ext>
              </a:extLst>
            </p:cNvPr>
            <p:cNvSpPr>
              <a:spLocks/>
            </p:cNvSpPr>
            <p:nvPr/>
          </p:nvSpPr>
          <p:spPr bwMode="auto">
            <a:xfrm>
              <a:off x="0" y="0"/>
              <a:ext cx="1483" cy="76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18" name="Rectangle 17">
              <a:extLst>
                <a:ext uri="{FF2B5EF4-FFF2-40B4-BE49-F238E27FC236}">
                  <a16:creationId xmlns:a16="http://schemas.microsoft.com/office/drawing/2014/main" id="{BD592D45-8D9B-2343-B9A8-1B2970A59D16}"/>
                </a:ext>
              </a:extLst>
            </p:cNvPr>
            <p:cNvSpPr>
              <a:spLocks/>
            </p:cNvSpPr>
            <p:nvPr/>
          </p:nvSpPr>
          <p:spPr bwMode="auto">
            <a:xfrm>
              <a:off x="215" y="234"/>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39800" algn="l"/>
                  <a:tab pos="1866900" algn="l"/>
                  <a:tab pos="2781300" algn="l"/>
                </a:tabLst>
              </a:pPr>
              <a:r>
                <a:rPr lang="en-US" sz="3000">
                  <a:solidFill>
                    <a:schemeClr val="tx1"/>
                  </a:solidFill>
                  <a:latin typeface="Helvetica" charset="0"/>
                  <a:ea typeface="ＭＳ Ｐゴシック" charset="0"/>
                  <a:cs typeface="Helvetica" charset="0"/>
                  <a:sym typeface="Helvetica" charset="0"/>
                </a:rPr>
                <a:t>AS4</a:t>
              </a:r>
            </a:p>
          </p:txBody>
        </p:sp>
      </p:grpSp>
      <p:sp>
        <p:nvSpPr>
          <p:cNvPr id="19" name="Line 18">
            <a:extLst>
              <a:ext uri="{FF2B5EF4-FFF2-40B4-BE49-F238E27FC236}">
                <a16:creationId xmlns:a16="http://schemas.microsoft.com/office/drawing/2014/main" id="{8F5CF6CF-862A-4A44-8A81-F74D9A8F54B9}"/>
              </a:ext>
            </a:extLst>
          </p:cNvPr>
          <p:cNvSpPr>
            <a:spLocks noChangeShapeType="1"/>
          </p:cNvSpPr>
          <p:nvPr/>
        </p:nvSpPr>
        <p:spPr bwMode="auto">
          <a:xfrm rot="10800000" flipH="1">
            <a:off x="3478213" y="3163888"/>
            <a:ext cx="477837" cy="754062"/>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20" name="Line 19">
            <a:extLst>
              <a:ext uri="{FF2B5EF4-FFF2-40B4-BE49-F238E27FC236}">
                <a16:creationId xmlns:a16="http://schemas.microsoft.com/office/drawing/2014/main" id="{CF737790-BB3A-5146-9716-9A3241D84272}"/>
              </a:ext>
            </a:extLst>
          </p:cNvPr>
          <p:cNvSpPr>
            <a:spLocks noChangeShapeType="1"/>
          </p:cNvSpPr>
          <p:nvPr/>
        </p:nvSpPr>
        <p:spPr bwMode="auto">
          <a:xfrm>
            <a:off x="5853113" y="2601913"/>
            <a:ext cx="936625" cy="3175"/>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21" name="Line 20">
            <a:extLst>
              <a:ext uri="{FF2B5EF4-FFF2-40B4-BE49-F238E27FC236}">
                <a16:creationId xmlns:a16="http://schemas.microsoft.com/office/drawing/2014/main" id="{FBC75E13-317C-2940-A819-0AF173B20AC5}"/>
              </a:ext>
            </a:extLst>
          </p:cNvPr>
          <p:cNvSpPr>
            <a:spLocks noChangeShapeType="1"/>
          </p:cNvSpPr>
          <p:nvPr/>
        </p:nvSpPr>
        <p:spPr bwMode="auto">
          <a:xfrm rot="10800000">
            <a:off x="5432425" y="3163888"/>
            <a:ext cx="671513" cy="796925"/>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22" name="Line 21">
            <a:extLst>
              <a:ext uri="{FF2B5EF4-FFF2-40B4-BE49-F238E27FC236}">
                <a16:creationId xmlns:a16="http://schemas.microsoft.com/office/drawing/2014/main" id="{CC5E66B9-424B-174C-9F2A-490C48B8DF61}"/>
              </a:ext>
            </a:extLst>
          </p:cNvPr>
          <p:cNvSpPr>
            <a:spLocks noChangeShapeType="1"/>
          </p:cNvSpPr>
          <p:nvPr/>
        </p:nvSpPr>
        <p:spPr bwMode="auto">
          <a:xfrm rot="10800000" flipH="1">
            <a:off x="7213600" y="3265488"/>
            <a:ext cx="330200" cy="715962"/>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grpSp>
        <p:nvGrpSpPr>
          <p:cNvPr id="23" name="Group 22">
            <a:extLst>
              <a:ext uri="{FF2B5EF4-FFF2-40B4-BE49-F238E27FC236}">
                <a16:creationId xmlns:a16="http://schemas.microsoft.com/office/drawing/2014/main" id="{F5073B27-7F54-2B48-BAD9-DE7038FD3B14}"/>
              </a:ext>
            </a:extLst>
          </p:cNvPr>
          <p:cNvGrpSpPr>
            <a:grpSpLocks/>
          </p:cNvGrpSpPr>
          <p:nvPr/>
        </p:nvGrpSpPr>
        <p:grpSpPr bwMode="auto">
          <a:xfrm>
            <a:off x="7642225" y="5295900"/>
            <a:ext cx="1312863" cy="1208088"/>
            <a:chOff x="0" y="0"/>
            <a:chExt cx="826" cy="761"/>
          </a:xfrm>
        </p:grpSpPr>
        <p:sp>
          <p:nvSpPr>
            <p:cNvPr id="24" name="Oval 23">
              <a:extLst>
                <a:ext uri="{FF2B5EF4-FFF2-40B4-BE49-F238E27FC236}">
                  <a16:creationId xmlns:a16="http://schemas.microsoft.com/office/drawing/2014/main" id="{DCA98ADC-529A-6243-8C89-5C82AF2765AD}"/>
                </a:ext>
              </a:extLst>
            </p:cNvPr>
            <p:cNvSpPr>
              <a:spLocks/>
            </p:cNvSpPr>
            <p:nvPr/>
          </p:nvSpPr>
          <p:spPr bwMode="auto">
            <a:xfrm>
              <a:off x="0" y="0"/>
              <a:ext cx="826" cy="76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25" name="Rectangle 24">
              <a:extLst>
                <a:ext uri="{FF2B5EF4-FFF2-40B4-BE49-F238E27FC236}">
                  <a16:creationId xmlns:a16="http://schemas.microsoft.com/office/drawing/2014/main" id="{A51636B5-A2F0-7B42-8BCC-3E724B19243A}"/>
                </a:ext>
              </a:extLst>
            </p:cNvPr>
            <p:cNvSpPr>
              <a:spLocks/>
            </p:cNvSpPr>
            <p:nvPr/>
          </p:nvSpPr>
          <p:spPr bwMode="auto">
            <a:xfrm>
              <a:off x="119" y="232"/>
              <a:ext cx="59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39800" algn="l"/>
                  <a:tab pos="1854200" algn="l"/>
                </a:tabLst>
              </a:pPr>
              <a:r>
                <a:rPr lang="en-US" sz="3000">
                  <a:solidFill>
                    <a:schemeClr val="tx1"/>
                  </a:solidFill>
                  <a:latin typeface="Helvetica" charset="0"/>
                  <a:ea typeface="ＭＳ Ｐゴシック" charset="0"/>
                  <a:cs typeface="Helvetica" charset="0"/>
                  <a:sym typeface="Helvetica" charset="0"/>
                </a:rPr>
                <a:t>AS7</a:t>
              </a:r>
            </a:p>
          </p:txBody>
        </p:sp>
      </p:grpSp>
      <p:sp>
        <p:nvSpPr>
          <p:cNvPr id="26" name="Line 25">
            <a:extLst>
              <a:ext uri="{FF2B5EF4-FFF2-40B4-BE49-F238E27FC236}">
                <a16:creationId xmlns:a16="http://schemas.microsoft.com/office/drawing/2014/main" id="{BD6952FA-91CE-9B41-8DB5-EB7CB04C83A8}"/>
              </a:ext>
            </a:extLst>
          </p:cNvPr>
          <p:cNvSpPr>
            <a:spLocks noChangeShapeType="1"/>
          </p:cNvSpPr>
          <p:nvPr/>
        </p:nvSpPr>
        <p:spPr bwMode="auto">
          <a:xfrm rot="10800000">
            <a:off x="7413625" y="4892675"/>
            <a:ext cx="503238" cy="628650"/>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27" name="Line 26">
            <a:extLst>
              <a:ext uri="{FF2B5EF4-FFF2-40B4-BE49-F238E27FC236}">
                <a16:creationId xmlns:a16="http://schemas.microsoft.com/office/drawing/2014/main" id="{59D8CA21-44C7-DE49-B381-2869FD4D8896}"/>
              </a:ext>
            </a:extLst>
          </p:cNvPr>
          <p:cNvSpPr>
            <a:spLocks noChangeShapeType="1"/>
          </p:cNvSpPr>
          <p:nvPr/>
        </p:nvSpPr>
        <p:spPr bwMode="auto">
          <a:xfrm>
            <a:off x="10591800" y="4241800"/>
            <a:ext cx="501650" cy="1588"/>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grpSp>
        <p:nvGrpSpPr>
          <p:cNvPr id="28" name="Group 27">
            <a:extLst>
              <a:ext uri="{FF2B5EF4-FFF2-40B4-BE49-F238E27FC236}">
                <a16:creationId xmlns:a16="http://schemas.microsoft.com/office/drawing/2014/main" id="{288DD0B5-B4FE-074E-8B70-05940A1A175D}"/>
              </a:ext>
            </a:extLst>
          </p:cNvPr>
          <p:cNvGrpSpPr>
            <a:grpSpLocks/>
          </p:cNvGrpSpPr>
          <p:nvPr/>
        </p:nvGrpSpPr>
        <p:grpSpPr bwMode="auto">
          <a:xfrm>
            <a:off x="3305175" y="3340100"/>
            <a:ext cx="215900" cy="393700"/>
            <a:chOff x="0" y="0"/>
            <a:chExt cx="136" cy="248"/>
          </a:xfrm>
        </p:grpSpPr>
        <p:sp>
          <p:nvSpPr>
            <p:cNvPr id="29" name="Rectangle 28">
              <a:extLst>
                <a:ext uri="{FF2B5EF4-FFF2-40B4-BE49-F238E27FC236}">
                  <a16:creationId xmlns:a16="http://schemas.microsoft.com/office/drawing/2014/main" id="{EED3F491-352C-6E40-8CF9-A6D820CE8823}"/>
                </a:ext>
              </a:extLst>
            </p:cNvPr>
            <p:cNvSpPr>
              <a:spLocks/>
            </p:cNvSpPr>
            <p:nvPr/>
          </p:nvSpPr>
          <p:spPr bwMode="auto">
            <a:xfrm>
              <a:off x="0" y="0"/>
              <a:ext cx="136" cy="248"/>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30" name="Rectangle 29">
              <a:extLst>
                <a:ext uri="{FF2B5EF4-FFF2-40B4-BE49-F238E27FC236}">
                  <a16:creationId xmlns:a16="http://schemas.microsoft.com/office/drawing/2014/main" id="{AAA973FE-26CB-FC44-B2D2-2C25F6A918A5}"/>
                </a:ext>
              </a:extLst>
            </p:cNvPr>
            <p:cNvSpPr>
              <a:spLocks/>
            </p:cNvSpPr>
            <p:nvPr/>
          </p:nvSpPr>
          <p:spPr bwMode="auto">
            <a:xfrm>
              <a:off x="0" y="0"/>
              <a:ext cx="114" cy="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b="1">
                  <a:solidFill>
                    <a:srgbClr val="FF0000"/>
                  </a:solidFill>
                  <a:latin typeface="Helvetica" charset="0"/>
                  <a:ea typeface="ＭＳ Ｐゴシック" charset="0"/>
                  <a:cs typeface="Helvetica" charset="0"/>
                  <a:sym typeface="Helvetica" charset="0"/>
                </a:rPr>
                <a:t>$</a:t>
              </a:r>
            </a:p>
          </p:txBody>
        </p:sp>
      </p:grpSp>
      <p:grpSp>
        <p:nvGrpSpPr>
          <p:cNvPr id="31" name="Group 30">
            <a:extLst>
              <a:ext uri="{FF2B5EF4-FFF2-40B4-BE49-F238E27FC236}">
                <a16:creationId xmlns:a16="http://schemas.microsoft.com/office/drawing/2014/main" id="{8EFA2A86-35A4-A244-9C57-118620F0EC49}"/>
              </a:ext>
            </a:extLst>
          </p:cNvPr>
          <p:cNvGrpSpPr>
            <a:grpSpLocks/>
          </p:cNvGrpSpPr>
          <p:nvPr/>
        </p:nvGrpSpPr>
        <p:grpSpPr bwMode="auto">
          <a:xfrm>
            <a:off x="5949950" y="3403600"/>
            <a:ext cx="215900" cy="393700"/>
            <a:chOff x="0" y="0"/>
            <a:chExt cx="136" cy="248"/>
          </a:xfrm>
        </p:grpSpPr>
        <p:sp>
          <p:nvSpPr>
            <p:cNvPr id="32" name="Rectangle 31">
              <a:extLst>
                <a:ext uri="{FF2B5EF4-FFF2-40B4-BE49-F238E27FC236}">
                  <a16:creationId xmlns:a16="http://schemas.microsoft.com/office/drawing/2014/main" id="{C60E7D69-79B3-F643-B1EC-9A135AC749D6}"/>
                </a:ext>
              </a:extLst>
            </p:cNvPr>
            <p:cNvSpPr>
              <a:spLocks/>
            </p:cNvSpPr>
            <p:nvPr/>
          </p:nvSpPr>
          <p:spPr bwMode="auto">
            <a:xfrm>
              <a:off x="0" y="0"/>
              <a:ext cx="136" cy="248"/>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33" name="Rectangle 32">
              <a:extLst>
                <a:ext uri="{FF2B5EF4-FFF2-40B4-BE49-F238E27FC236}">
                  <a16:creationId xmlns:a16="http://schemas.microsoft.com/office/drawing/2014/main" id="{1AF20994-B664-084C-B33B-816FF1CCFAC2}"/>
                </a:ext>
              </a:extLst>
            </p:cNvPr>
            <p:cNvSpPr>
              <a:spLocks/>
            </p:cNvSpPr>
            <p:nvPr/>
          </p:nvSpPr>
          <p:spPr bwMode="auto">
            <a:xfrm>
              <a:off x="0" y="0"/>
              <a:ext cx="114" cy="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b="1">
                  <a:solidFill>
                    <a:srgbClr val="FF0000"/>
                  </a:solidFill>
                  <a:latin typeface="Helvetica" charset="0"/>
                  <a:ea typeface="ＭＳ Ｐゴシック" charset="0"/>
                  <a:cs typeface="Helvetica" charset="0"/>
                  <a:sym typeface="Helvetica" charset="0"/>
                </a:rPr>
                <a:t>$</a:t>
              </a:r>
            </a:p>
          </p:txBody>
        </p:sp>
      </p:grpSp>
      <p:grpSp>
        <p:nvGrpSpPr>
          <p:cNvPr id="34" name="Group 33">
            <a:extLst>
              <a:ext uri="{FF2B5EF4-FFF2-40B4-BE49-F238E27FC236}">
                <a16:creationId xmlns:a16="http://schemas.microsoft.com/office/drawing/2014/main" id="{1D4A2CBB-EB43-FB4A-ACE8-3A44C1A09414}"/>
              </a:ext>
            </a:extLst>
          </p:cNvPr>
          <p:cNvGrpSpPr>
            <a:grpSpLocks/>
          </p:cNvGrpSpPr>
          <p:nvPr/>
        </p:nvGrpSpPr>
        <p:grpSpPr bwMode="auto">
          <a:xfrm>
            <a:off x="7013575" y="3403600"/>
            <a:ext cx="215900" cy="393700"/>
            <a:chOff x="0" y="0"/>
            <a:chExt cx="136" cy="248"/>
          </a:xfrm>
        </p:grpSpPr>
        <p:sp>
          <p:nvSpPr>
            <p:cNvPr id="35" name="Rectangle 34">
              <a:extLst>
                <a:ext uri="{FF2B5EF4-FFF2-40B4-BE49-F238E27FC236}">
                  <a16:creationId xmlns:a16="http://schemas.microsoft.com/office/drawing/2014/main" id="{C2B99B9A-FE1B-2146-8D06-BE8F9835DF61}"/>
                </a:ext>
              </a:extLst>
            </p:cNvPr>
            <p:cNvSpPr>
              <a:spLocks/>
            </p:cNvSpPr>
            <p:nvPr/>
          </p:nvSpPr>
          <p:spPr bwMode="auto">
            <a:xfrm>
              <a:off x="0" y="0"/>
              <a:ext cx="136" cy="248"/>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36" name="Rectangle 35">
              <a:extLst>
                <a:ext uri="{FF2B5EF4-FFF2-40B4-BE49-F238E27FC236}">
                  <a16:creationId xmlns:a16="http://schemas.microsoft.com/office/drawing/2014/main" id="{A92EB1C2-8831-A046-9EB8-B15BD5A6E6C0}"/>
                </a:ext>
              </a:extLst>
            </p:cNvPr>
            <p:cNvSpPr>
              <a:spLocks/>
            </p:cNvSpPr>
            <p:nvPr/>
          </p:nvSpPr>
          <p:spPr bwMode="auto">
            <a:xfrm>
              <a:off x="0" y="0"/>
              <a:ext cx="114" cy="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b="1">
                  <a:solidFill>
                    <a:srgbClr val="FF0000"/>
                  </a:solidFill>
                  <a:latin typeface="Helvetica" charset="0"/>
                  <a:ea typeface="ＭＳ Ｐゴシック" charset="0"/>
                  <a:cs typeface="Helvetica" charset="0"/>
                  <a:sym typeface="Helvetica" charset="0"/>
                </a:rPr>
                <a:t>$</a:t>
              </a:r>
            </a:p>
          </p:txBody>
        </p:sp>
      </p:grpSp>
      <p:grpSp>
        <p:nvGrpSpPr>
          <p:cNvPr id="37" name="Group 36">
            <a:extLst>
              <a:ext uri="{FF2B5EF4-FFF2-40B4-BE49-F238E27FC236}">
                <a16:creationId xmlns:a16="http://schemas.microsoft.com/office/drawing/2014/main" id="{09A475FF-E455-4441-A5DA-AF1C266F7486}"/>
              </a:ext>
            </a:extLst>
          </p:cNvPr>
          <p:cNvGrpSpPr>
            <a:grpSpLocks/>
          </p:cNvGrpSpPr>
          <p:nvPr/>
        </p:nvGrpSpPr>
        <p:grpSpPr bwMode="auto">
          <a:xfrm>
            <a:off x="7805738" y="4965700"/>
            <a:ext cx="215900" cy="393700"/>
            <a:chOff x="0" y="0"/>
            <a:chExt cx="136" cy="248"/>
          </a:xfrm>
        </p:grpSpPr>
        <p:sp>
          <p:nvSpPr>
            <p:cNvPr id="38" name="Rectangle 37">
              <a:extLst>
                <a:ext uri="{FF2B5EF4-FFF2-40B4-BE49-F238E27FC236}">
                  <a16:creationId xmlns:a16="http://schemas.microsoft.com/office/drawing/2014/main" id="{35C961F1-ED5D-A143-A776-261624093CE7}"/>
                </a:ext>
              </a:extLst>
            </p:cNvPr>
            <p:cNvSpPr>
              <a:spLocks/>
            </p:cNvSpPr>
            <p:nvPr/>
          </p:nvSpPr>
          <p:spPr bwMode="auto">
            <a:xfrm>
              <a:off x="0" y="0"/>
              <a:ext cx="136" cy="248"/>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39" name="Rectangle 38">
              <a:extLst>
                <a:ext uri="{FF2B5EF4-FFF2-40B4-BE49-F238E27FC236}">
                  <a16:creationId xmlns:a16="http://schemas.microsoft.com/office/drawing/2014/main" id="{01767E7C-9158-434D-9BD3-3AFBDFC7512A}"/>
                </a:ext>
              </a:extLst>
            </p:cNvPr>
            <p:cNvSpPr>
              <a:spLocks/>
            </p:cNvSpPr>
            <p:nvPr/>
          </p:nvSpPr>
          <p:spPr bwMode="auto">
            <a:xfrm>
              <a:off x="0" y="0"/>
              <a:ext cx="114" cy="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b="1">
                  <a:solidFill>
                    <a:srgbClr val="FF0000"/>
                  </a:solidFill>
                  <a:latin typeface="Helvetica" charset="0"/>
                  <a:ea typeface="ＭＳ Ｐゴシック" charset="0"/>
                  <a:cs typeface="Helvetica" charset="0"/>
                  <a:sym typeface="Helvetica" charset="0"/>
                </a:rPr>
                <a:t>$</a:t>
              </a:r>
            </a:p>
          </p:txBody>
        </p:sp>
      </p:grpSp>
      <p:grpSp>
        <p:nvGrpSpPr>
          <p:cNvPr id="40" name="Group 39">
            <a:extLst>
              <a:ext uri="{FF2B5EF4-FFF2-40B4-BE49-F238E27FC236}">
                <a16:creationId xmlns:a16="http://schemas.microsoft.com/office/drawing/2014/main" id="{01DFF916-DA1F-CB4B-8AB5-CB8EA223FE9A}"/>
              </a:ext>
            </a:extLst>
          </p:cNvPr>
          <p:cNvGrpSpPr>
            <a:grpSpLocks/>
          </p:cNvGrpSpPr>
          <p:nvPr/>
        </p:nvGrpSpPr>
        <p:grpSpPr bwMode="auto">
          <a:xfrm>
            <a:off x="10741025" y="4237038"/>
            <a:ext cx="215900" cy="393700"/>
            <a:chOff x="0" y="0"/>
            <a:chExt cx="136" cy="248"/>
          </a:xfrm>
        </p:grpSpPr>
        <p:sp>
          <p:nvSpPr>
            <p:cNvPr id="41" name="Rectangle 40">
              <a:extLst>
                <a:ext uri="{FF2B5EF4-FFF2-40B4-BE49-F238E27FC236}">
                  <a16:creationId xmlns:a16="http://schemas.microsoft.com/office/drawing/2014/main" id="{032134A6-13FB-C74A-BF54-7E8B6DF4DC12}"/>
                </a:ext>
              </a:extLst>
            </p:cNvPr>
            <p:cNvSpPr>
              <a:spLocks/>
            </p:cNvSpPr>
            <p:nvPr/>
          </p:nvSpPr>
          <p:spPr bwMode="auto">
            <a:xfrm>
              <a:off x="0" y="0"/>
              <a:ext cx="136" cy="248"/>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42" name="Rectangle 41">
              <a:extLst>
                <a:ext uri="{FF2B5EF4-FFF2-40B4-BE49-F238E27FC236}">
                  <a16:creationId xmlns:a16="http://schemas.microsoft.com/office/drawing/2014/main" id="{80E906AF-8C35-EB49-908D-747CAA22BE9C}"/>
                </a:ext>
              </a:extLst>
            </p:cNvPr>
            <p:cNvSpPr>
              <a:spLocks/>
            </p:cNvSpPr>
            <p:nvPr/>
          </p:nvSpPr>
          <p:spPr bwMode="auto">
            <a:xfrm>
              <a:off x="0" y="0"/>
              <a:ext cx="114" cy="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b="1">
                  <a:solidFill>
                    <a:srgbClr val="FF0000"/>
                  </a:solidFill>
                  <a:latin typeface="Helvetica" charset="0"/>
                  <a:ea typeface="ＭＳ Ｐゴシック" charset="0"/>
                  <a:cs typeface="Helvetica" charset="0"/>
                  <a:sym typeface="Helvetica" charset="0"/>
                </a:rPr>
                <a:t>$</a:t>
              </a:r>
            </a:p>
          </p:txBody>
        </p:sp>
      </p:grpSp>
      <p:pic>
        <p:nvPicPr>
          <p:cNvPr id="43" name="Picture 2">
            <a:extLst>
              <a:ext uri="{FF2B5EF4-FFF2-40B4-BE49-F238E27FC236}">
                <a16:creationId xmlns:a16="http://schemas.microsoft.com/office/drawing/2014/main" id="{F0B43F78-8BB9-844E-897A-56E5CCA315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58477">
            <a:off x="-92783" y="5179568"/>
            <a:ext cx="2120733" cy="1134364"/>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a:extLst>
              <a:ext uri="{FF2B5EF4-FFF2-40B4-BE49-F238E27FC236}">
                <a16:creationId xmlns:a16="http://schemas.microsoft.com/office/drawing/2014/main" id="{351EE6F4-3478-2747-8B9A-A69DF1A4427D}"/>
              </a:ext>
            </a:extLst>
          </p:cNvPr>
          <p:cNvSpPr/>
          <p:nvPr/>
        </p:nvSpPr>
        <p:spPr>
          <a:xfrm>
            <a:off x="1412065" y="8509556"/>
            <a:ext cx="11203019" cy="738664"/>
          </a:xfrm>
          <a:prstGeom prst="rect">
            <a:avLst/>
          </a:prstGeom>
        </p:spPr>
        <p:txBody>
          <a:bodyPr wrap="square">
            <a:spAutoFit/>
          </a:bodyPr>
          <a:lstStyle/>
          <a:p>
            <a:pPr marL="571500" indent="-571500">
              <a:buFont typeface="Arial" panose="020B0604020202020204" pitchFamily="34" charset="0"/>
              <a:buChar char="•"/>
            </a:pPr>
            <a:r>
              <a:rPr lang="en-BE"/>
              <a:t>Which prefixes are advertised by AS4 to AS7 ?</a:t>
            </a:r>
          </a:p>
        </p:txBody>
      </p:sp>
    </p:spTree>
    <p:extLst>
      <p:ext uri="{BB962C8B-B14F-4D97-AF65-F5344CB8AC3E}">
        <p14:creationId xmlns:p14="http://schemas.microsoft.com/office/powerpoint/2010/main" val="25825668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
          <p:cNvSpPr>
            <a:spLocks noGrp="1" noChangeArrowheads="1"/>
          </p:cNvSpPr>
          <p:nvPr>
            <p:ph type="title"/>
          </p:nvPr>
        </p:nvSpPr>
        <p:spPr>
          <a:xfrm>
            <a:off x="2206625" y="0"/>
            <a:ext cx="9967913" cy="1717675"/>
          </a:xfrm>
          <a:ln/>
        </p:spPr>
        <p:txBody>
          <a:bodyPr/>
          <a:lstStyle/>
          <a:p>
            <a:pPr>
              <a:lnSpc>
                <a:spcPct val="84000"/>
              </a:lnSpc>
              <a:tabLst>
                <a:tab pos="939800" algn="l"/>
                <a:tab pos="1866900" algn="l"/>
                <a:tab pos="2806700" algn="l"/>
                <a:tab pos="3733800" algn="l"/>
                <a:tab pos="4673600" algn="l"/>
                <a:tab pos="5600700" algn="l"/>
                <a:tab pos="6540500" algn="l"/>
                <a:tab pos="7467600" algn="l"/>
                <a:tab pos="8407400" algn="l"/>
                <a:tab pos="9334500" algn="l"/>
                <a:tab pos="10210800" algn="l"/>
              </a:tabLst>
            </a:pPr>
            <a:r>
              <a:rPr lang="en-US"/>
              <a:t>Shared-cost peering</a:t>
            </a:r>
          </a:p>
        </p:txBody>
      </p:sp>
      <p:grpSp>
        <p:nvGrpSpPr>
          <p:cNvPr id="69634" name="Group 2"/>
          <p:cNvGrpSpPr>
            <a:grpSpLocks/>
          </p:cNvGrpSpPr>
          <p:nvPr/>
        </p:nvGrpSpPr>
        <p:grpSpPr bwMode="auto">
          <a:xfrm>
            <a:off x="6788150" y="2062163"/>
            <a:ext cx="3378200" cy="1208087"/>
            <a:chOff x="0" y="0"/>
            <a:chExt cx="2128" cy="761"/>
          </a:xfrm>
        </p:grpSpPr>
        <p:sp>
          <p:nvSpPr>
            <p:cNvPr id="69635" name="Oval 3"/>
            <p:cNvSpPr>
              <a:spLocks/>
            </p:cNvSpPr>
            <p:nvPr/>
          </p:nvSpPr>
          <p:spPr bwMode="auto">
            <a:xfrm>
              <a:off x="0" y="0"/>
              <a:ext cx="2128" cy="76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69636" name="Rectangle 4"/>
            <p:cNvSpPr>
              <a:spLocks/>
            </p:cNvSpPr>
            <p:nvPr/>
          </p:nvSpPr>
          <p:spPr bwMode="auto">
            <a:xfrm>
              <a:off x="309" y="234"/>
              <a:ext cx="1504"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39800" algn="l"/>
                  <a:tab pos="1866900" algn="l"/>
                  <a:tab pos="2806700" algn="l"/>
                  <a:tab pos="3721100" algn="l"/>
                </a:tabLst>
              </a:pPr>
              <a:r>
                <a:rPr lang="en-US" sz="3000">
                  <a:solidFill>
                    <a:schemeClr val="tx1"/>
                  </a:solidFill>
                  <a:latin typeface="Helvetica" charset="0"/>
                  <a:ea typeface="ＭＳ Ｐゴシック" charset="0"/>
                  <a:cs typeface="Helvetica" charset="0"/>
                  <a:sym typeface="Helvetica" charset="0"/>
                </a:rPr>
                <a:t>AS2</a:t>
              </a:r>
            </a:p>
          </p:txBody>
        </p:sp>
      </p:grpSp>
      <p:grpSp>
        <p:nvGrpSpPr>
          <p:cNvPr id="69637" name="Group 5"/>
          <p:cNvGrpSpPr>
            <a:grpSpLocks/>
          </p:cNvGrpSpPr>
          <p:nvPr/>
        </p:nvGrpSpPr>
        <p:grpSpPr bwMode="auto">
          <a:xfrm>
            <a:off x="2497138" y="2041525"/>
            <a:ext cx="3352800" cy="1208088"/>
            <a:chOff x="0" y="0"/>
            <a:chExt cx="2111" cy="761"/>
          </a:xfrm>
        </p:grpSpPr>
        <p:sp>
          <p:nvSpPr>
            <p:cNvPr id="69638" name="Oval 6"/>
            <p:cNvSpPr>
              <a:spLocks/>
            </p:cNvSpPr>
            <p:nvPr/>
          </p:nvSpPr>
          <p:spPr bwMode="auto">
            <a:xfrm>
              <a:off x="0" y="0"/>
              <a:ext cx="2111" cy="76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69639" name="Rectangle 7"/>
            <p:cNvSpPr>
              <a:spLocks/>
            </p:cNvSpPr>
            <p:nvPr/>
          </p:nvSpPr>
          <p:spPr bwMode="auto">
            <a:xfrm>
              <a:off x="307" y="237"/>
              <a:ext cx="149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39800" algn="l"/>
                  <a:tab pos="1866900" algn="l"/>
                  <a:tab pos="2806700" algn="l"/>
                  <a:tab pos="3721100" algn="l"/>
                </a:tabLst>
              </a:pPr>
              <a:r>
                <a:rPr lang="en-US" sz="3000">
                  <a:solidFill>
                    <a:schemeClr val="tx1"/>
                  </a:solidFill>
                  <a:latin typeface="Helvetica" charset="0"/>
                  <a:ea typeface="ＭＳ Ｐゴシック" charset="0"/>
                  <a:cs typeface="Helvetica" charset="0"/>
                  <a:sym typeface="Helvetica" charset="0"/>
                </a:rPr>
                <a:t>AS1</a:t>
              </a:r>
            </a:p>
          </p:txBody>
        </p:sp>
      </p:grpSp>
      <p:grpSp>
        <p:nvGrpSpPr>
          <p:cNvPr id="69640" name="Group 8"/>
          <p:cNvGrpSpPr>
            <a:grpSpLocks/>
          </p:cNvGrpSpPr>
          <p:nvPr/>
        </p:nvGrpSpPr>
        <p:grpSpPr bwMode="auto">
          <a:xfrm>
            <a:off x="1957388" y="3894138"/>
            <a:ext cx="2354262" cy="1208087"/>
            <a:chOff x="0" y="0"/>
            <a:chExt cx="1483" cy="761"/>
          </a:xfrm>
        </p:grpSpPr>
        <p:sp>
          <p:nvSpPr>
            <p:cNvPr id="69641" name="Oval 9"/>
            <p:cNvSpPr>
              <a:spLocks/>
            </p:cNvSpPr>
            <p:nvPr/>
          </p:nvSpPr>
          <p:spPr bwMode="auto">
            <a:xfrm>
              <a:off x="0" y="0"/>
              <a:ext cx="1483" cy="76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69642" name="Rectangle 10"/>
            <p:cNvSpPr>
              <a:spLocks/>
            </p:cNvSpPr>
            <p:nvPr/>
          </p:nvSpPr>
          <p:spPr bwMode="auto">
            <a:xfrm>
              <a:off x="215" y="234"/>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39800" algn="l"/>
                  <a:tab pos="1866900" algn="l"/>
                  <a:tab pos="2781300" algn="l"/>
                </a:tabLst>
              </a:pPr>
              <a:r>
                <a:rPr lang="en-US" sz="3000">
                  <a:solidFill>
                    <a:schemeClr val="tx1"/>
                  </a:solidFill>
                  <a:latin typeface="Helvetica" charset="0"/>
                  <a:ea typeface="ＭＳ Ｐゴシック" charset="0"/>
                  <a:cs typeface="Helvetica" charset="0"/>
                  <a:sym typeface="Helvetica" charset="0"/>
                </a:rPr>
                <a:t>AS3</a:t>
              </a:r>
            </a:p>
          </p:txBody>
        </p:sp>
      </p:grpSp>
      <p:grpSp>
        <p:nvGrpSpPr>
          <p:cNvPr id="69643" name="Group 11"/>
          <p:cNvGrpSpPr>
            <a:grpSpLocks/>
          </p:cNvGrpSpPr>
          <p:nvPr/>
        </p:nvGrpSpPr>
        <p:grpSpPr bwMode="auto">
          <a:xfrm>
            <a:off x="5434013" y="3873500"/>
            <a:ext cx="2355850" cy="1208088"/>
            <a:chOff x="0" y="0"/>
            <a:chExt cx="1483" cy="761"/>
          </a:xfrm>
        </p:grpSpPr>
        <p:sp>
          <p:nvSpPr>
            <p:cNvPr id="69644" name="Oval 12"/>
            <p:cNvSpPr>
              <a:spLocks/>
            </p:cNvSpPr>
            <p:nvPr/>
          </p:nvSpPr>
          <p:spPr bwMode="auto">
            <a:xfrm>
              <a:off x="0" y="0"/>
              <a:ext cx="1483" cy="76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69645" name="Rectangle 13"/>
            <p:cNvSpPr>
              <a:spLocks/>
            </p:cNvSpPr>
            <p:nvPr/>
          </p:nvSpPr>
          <p:spPr bwMode="auto">
            <a:xfrm>
              <a:off x="215" y="234"/>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39800" algn="l"/>
                  <a:tab pos="1866900" algn="l"/>
                  <a:tab pos="2781300" algn="l"/>
                </a:tabLst>
              </a:pPr>
              <a:r>
                <a:rPr lang="en-US" sz="3000">
                  <a:solidFill>
                    <a:schemeClr val="tx1"/>
                  </a:solidFill>
                  <a:latin typeface="Helvetica" charset="0"/>
                  <a:ea typeface="ＭＳ Ｐゴシック" charset="0"/>
                  <a:cs typeface="Helvetica" charset="0"/>
                  <a:sym typeface="Helvetica" charset="0"/>
                </a:rPr>
                <a:t>AS4</a:t>
              </a:r>
            </a:p>
          </p:txBody>
        </p:sp>
      </p:grpSp>
      <p:sp>
        <p:nvSpPr>
          <p:cNvPr id="69646" name="Line 14"/>
          <p:cNvSpPr>
            <a:spLocks noChangeShapeType="1"/>
          </p:cNvSpPr>
          <p:nvPr/>
        </p:nvSpPr>
        <p:spPr bwMode="auto">
          <a:xfrm rot="10800000" flipH="1">
            <a:off x="3478213" y="3163888"/>
            <a:ext cx="477837" cy="754062"/>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69647" name="Line 15"/>
          <p:cNvSpPr>
            <a:spLocks noChangeShapeType="1"/>
          </p:cNvSpPr>
          <p:nvPr/>
        </p:nvSpPr>
        <p:spPr bwMode="auto">
          <a:xfrm>
            <a:off x="5853113" y="2601913"/>
            <a:ext cx="936625" cy="3175"/>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69648" name="Line 16"/>
          <p:cNvSpPr>
            <a:spLocks noChangeShapeType="1"/>
          </p:cNvSpPr>
          <p:nvPr/>
        </p:nvSpPr>
        <p:spPr bwMode="auto">
          <a:xfrm rot="10800000">
            <a:off x="5432425" y="3163888"/>
            <a:ext cx="671513" cy="796925"/>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69649" name="Line 17"/>
          <p:cNvSpPr>
            <a:spLocks noChangeShapeType="1"/>
          </p:cNvSpPr>
          <p:nvPr/>
        </p:nvSpPr>
        <p:spPr bwMode="auto">
          <a:xfrm rot="10800000" flipH="1">
            <a:off x="7213600" y="3265488"/>
            <a:ext cx="330200" cy="715962"/>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grpSp>
        <p:nvGrpSpPr>
          <p:cNvPr id="69650" name="Group 18"/>
          <p:cNvGrpSpPr>
            <a:grpSpLocks/>
          </p:cNvGrpSpPr>
          <p:nvPr/>
        </p:nvGrpSpPr>
        <p:grpSpPr bwMode="auto">
          <a:xfrm>
            <a:off x="8058150" y="4789488"/>
            <a:ext cx="1312863" cy="1208087"/>
            <a:chOff x="0" y="0"/>
            <a:chExt cx="826" cy="761"/>
          </a:xfrm>
        </p:grpSpPr>
        <p:sp>
          <p:nvSpPr>
            <p:cNvPr id="69651" name="Oval 19"/>
            <p:cNvSpPr>
              <a:spLocks/>
            </p:cNvSpPr>
            <p:nvPr/>
          </p:nvSpPr>
          <p:spPr bwMode="auto">
            <a:xfrm>
              <a:off x="0" y="0"/>
              <a:ext cx="826" cy="76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69652" name="Rectangle 20"/>
            <p:cNvSpPr>
              <a:spLocks/>
            </p:cNvSpPr>
            <p:nvPr/>
          </p:nvSpPr>
          <p:spPr bwMode="auto">
            <a:xfrm>
              <a:off x="119" y="234"/>
              <a:ext cx="59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39800" algn="l"/>
                  <a:tab pos="1854200" algn="l"/>
                </a:tabLst>
              </a:pPr>
              <a:r>
                <a:rPr lang="en-US" sz="3000">
                  <a:solidFill>
                    <a:schemeClr val="tx1"/>
                  </a:solidFill>
                  <a:latin typeface="Helvetica" charset="0"/>
                  <a:ea typeface="ＭＳ Ｐゴシック" charset="0"/>
                  <a:cs typeface="Helvetica" charset="0"/>
                  <a:sym typeface="Helvetica" charset="0"/>
                </a:rPr>
                <a:t>AS7</a:t>
              </a:r>
            </a:p>
          </p:txBody>
        </p:sp>
      </p:grpSp>
      <p:sp>
        <p:nvSpPr>
          <p:cNvPr id="69653" name="Line 21"/>
          <p:cNvSpPr>
            <a:spLocks noChangeShapeType="1"/>
          </p:cNvSpPr>
          <p:nvPr/>
        </p:nvSpPr>
        <p:spPr bwMode="auto">
          <a:xfrm rot="10800000">
            <a:off x="7413625" y="4892675"/>
            <a:ext cx="687388" cy="387350"/>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grpSp>
        <p:nvGrpSpPr>
          <p:cNvPr id="69654" name="Group 22"/>
          <p:cNvGrpSpPr>
            <a:grpSpLocks/>
          </p:cNvGrpSpPr>
          <p:nvPr/>
        </p:nvGrpSpPr>
        <p:grpSpPr bwMode="auto">
          <a:xfrm>
            <a:off x="8594725" y="4237038"/>
            <a:ext cx="215900" cy="393700"/>
            <a:chOff x="0" y="0"/>
            <a:chExt cx="136" cy="248"/>
          </a:xfrm>
        </p:grpSpPr>
        <p:sp>
          <p:nvSpPr>
            <p:cNvPr id="69655" name="Rectangle 23"/>
            <p:cNvSpPr>
              <a:spLocks/>
            </p:cNvSpPr>
            <p:nvPr/>
          </p:nvSpPr>
          <p:spPr bwMode="auto">
            <a:xfrm>
              <a:off x="0" y="0"/>
              <a:ext cx="136" cy="248"/>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69656" name="Rectangle 24"/>
            <p:cNvSpPr>
              <a:spLocks/>
            </p:cNvSpPr>
            <p:nvPr/>
          </p:nvSpPr>
          <p:spPr bwMode="auto">
            <a:xfrm>
              <a:off x="0" y="0"/>
              <a:ext cx="114" cy="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b="1">
                  <a:solidFill>
                    <a:srgbClr val="FF0000"/>
                  </a:solidFill>
                  <a:latin typeface="Helvetica" charset="0"/>
                  <a:ea typeface="ＭＳ Ｐゴシック" charset="0"/>
                  <a:cs typeface="Helvetica" charset="0"/>
                  <a:sym typeface="Helvetica" charset="0"/>
                </a:rPr>
                <a:t>$</a:t>
              </a:r>
            </a:p>
          </p:txBody>
        </p:sp>
      </p:grpSp>
      <p:grpSp>
        <p:nvGrpSpPr>
          <p:cNvPr id="69657" name="Group 25"/>
          <p:cNvGrpSpPr>
            <a:grpSpLocks/>
          </p:cNvGrpSpPr>
          <p:nvPr/>
        </p:nvGrpSpPr>
        <p:grpSpPr bwMode="auto">
          <a:xfrm>
            <a:off x="9096375" y="4032250"/>
            <a:ext cx="2819400" cy="381000"/>
            <a:chOff x="0" y="0"/>
            <a:chExt cx="1776" cy="239"/>
          </a:xfrm>
        </p:grpSpPr>
        <p:sp>
          <p:nvSpPr>
            <p:cNvPr id="69658" name="Rectangle 26"/>
            <p:cNvSpPr>
              <a:spLocks/>
            </p:cNvSpPr>
            <p:nvPr/>
          </p:nvSpPr>
          <p:spPr bwMode="auto">
            <a:xfrm>
              <a:off x="0" y="0"/>
              <a:ext cx="1776" cy="239"/>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69659" name="Rectangle 27"/>
            <p:cNvSpPr>
              <a:spLocks/>
            </p:cNvSpPr>
            <p:nvPr/>
          </p:nvSpPr>
          <p:spPr bwMode="auto">
            <a:xfrm>
              <a:off x="0" y="0"/>
              <a:ext cx="1597" cy="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66900" algn="l"/>
                  <a:tab pos="2806700" algn="l"/>
                  <a:tab pos="3721100" algn="l"/>
                </a:tabLst>
              </a:pPr>
              <a:r>
                <a:rPr lang="en-US" sz="2400">
                  <a:solidFill>
                    <a:srgbClr val="FF0000"/>
                  </a:solidFill>
                  <a:latin typeface="Helvetica" charset="0"/>
                  <a:ea typeface="ＭＳ Ｐゴシック" charset="0"/>
                  <a:cs typeface="Helvetica" charset="0"/>
                  <a:sym typeface="Helvetica" charset="0"/>
                </a:rPr>
                <a:t>Customer-provider</a:t>
              </a:r>
            </a:p>
          </p:txBody>
        </p:sp>
      </p:grpSp>
      <p:sp>
        <p:nvSpPr>
          <p:cNvPr id="69660" name="Line 28"/>
          <p:cNvSpPr>
            <a:spLocks noChangeShapeType="1"/>
          </p:cNvSpPr>
          <p:nvPr/>
        </p:nvSpPr>
        <p:spPr bwMode="auto">
          <a:xfrm>
            <a:off x="8461375" y="4294188"/>
            <a:ext cx="501650" cy="1587"/>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grpSp>
        <p:nvGrpSpPr>
          <p:cNvPr id="69661" name="Group 29"/>
          <p:cNvGrpSpPr>
            <a:grpSpLocks/>
          </p:cNvGrpSpPr>
          <p:nvPr/>
        </p:nvGrpSpPr>
        <p:grpSpPr bwMode="auto">
          <a:xfrm>
            <a:off x="3305175" y="3340100"/>
            <a:ext cx="215900" cy="393700"/>
            <a:chOff x="0" y="0"/>
            <a:chExt cx="136" cy="248"/>
          </a:xfrm>
        </p:grpSpPr>
        <p:sp>
          <p:nvSpPr>
            <p:cNvPr id="69662" name="Rectangle 30"/>
            <p:cNvSpPr>
              <a:spLocks/>
            </p:cNvSpPr>
            <p:nvPr/>
          </p:nvSpPr>
          <p:spPr bwMode="auto">
            <a:xfrm>
              <a:off x="0" y="0"/>
              <a:ext cx="136" cy="248"/>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69663" name="Rectangle 31"/>
            <p:cNvSpPr>
              <a:spLocks/>
            </p:cNvSpPr>
            <p:nvPr/>
          </p:nvSpPr>
          <p:spPr bwMode="auto">
            <a:xfrm>
              <a:off x="0" y="0"/>
              <a:ext cx="114" cy="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b="1">
                  <a:solidFill>
                    <a:srgbClr val="FF0000"/>
                  </a:solidFill>
                  <a:latin typeface="Helvetica" charset="0"/>
                  <a:ea typeface="ＭＳ Ｐゴシック" charset="0"/>
                  <a:cs typeface="Helvetica" charset="0"/>
                  <a:sym typeface="Helvetica" charset="0"/>
                </a:rPr>
                <a:t>$</a:t>
              </a:r>
            </a:p>
          </p:txBody>
        </p:sp>
      </p:grpSp>
      <p:grpSp>
        <p:nvGrpSpPr>
          <p:cNvPr id="69664" name="Group 32"/>
          <p:cNvGrpSpPr>
            <a:grpSpLocks/>
          </p:cNvGrpSpPr>
          <p:nvPr/>
        </p:nvGrpSpPr>
        <p:grpSpPr bwMode="auto">
          <a:xfrm>
            <a:off x="5949950" y="3403600"/>
            <a:ext cx="215900" cy="393700"/>
            <a:chOff x="0" y="0"/>
            <a:chExt cx="136" cy="248"/>
          </a:xfrm>
        </p:grpSpPr>
        <p:sp>
          <p:nvSpPr>
            <p:cNvPr id="69665" name="Rectangle 33"/>
            <p:cNvSpPr>
              <a:spLocks/>
            </p:cNvSpPr>
            <p:nvPr/>
          </p:nvSpPr>
          <p:spPr bwMode="auto">
            <a:xfrm>
              <a:off x="0" y="0"/>
              <a:ext cx="136" cy="248"/>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69666" name="Rectangle 34"/>
            <p:cNvSpPr>
              <a:spLocks/>
            </p:cNvSpPr>
            <p:nvPr/>
          </p:nvSpPr>
          <p:spPr bwMode="auto">
            <a:xfrm>
              <a:off x="0" y="0"/>
              <a:ext cx="114" cy="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b="1">
                  <a:solidFill>
                    <a:srgbClr val="FF0000"/>
                  </a:solidFill>
                  <a:latin typeface="Helvetica" charset="0"/>
                  <a:ea typeface="ＭＳ Ｐゴシック" charset="0"/>
                  <a:cs typeface="Helvetica" charset="0"/>
                  <a:sym typeface="Helvetica" charset="0"/>
                </a:rPr>
                <a:t>$</a:t>
              </a:r>
            </a:p>
          </p:txBody>
        </p:sp>
      </p:grpSp>
      <p:grpSp>
        <p:nvGrpSpPr>
          <p:cNvPr id="69667" name="Group 35"/>
          <p:cNvGrpSpPr>
            <a:grpSpLocks/>
          </p:cNvGrpSpPr>
          <p:nvPr/>
        </p:nvGrpSpPr>
        <p:grpSpPr bwMode="auto">
          <a:xfrm>
            <a:off x="7013575" y="3403600"/>
            <a:ext cx="215900" cy="393700"/>
            <a:chOff x="0" y="0"/>
            <a:chExt cx="136" cy="248"/>
          </a:xfrm>
        </p:grpSpPr>
        <p:sp>
          <p:nvSpPr>
            <p:cNvPr id="69668" name="Rectangle 36"/>
            <p:cNvSpPr>
              <a:spLocks/>
            </p:cNvSpPr>
            <p:nvPr/>
          </p:nvSpPr>
          <p:spPr bwMode="auto">
            <a:xfrm>
              <a:off x="0" y="0"/>
              <a:ext cx="136" cy="248"/>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69669" name="Rectangle 37"/>
            <p:cNvSpPr>
              <a:spLocks/>
            </p:cNvSpPr>
            <p:nvPr/>
          </p:nvSpPr>
          <p:spPr bwMode="auto">
            <a:xfrm>
              <a:off x="0" y="0"/>
              <a:ext cx="114" cy="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b="1">
                  <a:solidFill>
                    <a:srgbClr val="FF0000"/>
                  </a:solidFill>
                  <a:latin typeface="Helvetica" charset="0"/>
                  <a:ea typeface="ＭＳ Ｐゴシック" charset="0"/>
                  <a:cs typeface="Helvetica" charset="0"/>
                  <a:sym typeface="Helvetica" charset="0"/>
                </a:rPr>
                <a:t>$</a:t>
              </a:r>
            </a:p>
          </p:txBody>
        </p:sp>
      </p:grpSp>
      <p:grpSp>
        <p:nvGrpSpPr>
          <p:cNvPr id="69670" name="Group 38"/>
          <p:cNvGrpSpPr>
            <a:grpSpLocks/>
          </p:cNvGrpSpPr>
          <p:nvPr/>
        </p:nvGrpSpPr>
        <p:grpSpPr bwMode="auto">
          <a:xfrm>
            <a:off x="7858125" y="4794250"/>
            <a:ext cx="215900" cy="393700"/>
            <a:chOff x="0" y="0"/>
            <a:chExt cx="136" cy="248"/>
          </a:xfrm>
        </p:grpSpPr>
        <p:sp>
          <p:nvSpPr>
            <p:cNvPr id="69671" name="Rectangle 39"/>
            <p:cNvSpPr>
              <a:spLocks/>
            </p:cNvSpPr>
            <p:nvPr/>
          </p:nvSpPr>
          <p:spPr bwMode="auto">
            <a:xfrm>
              <a:off x="0" y="0"/>
              <a:ext cx="136" cy="248"/>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69672" name="Rectangle 40"/>
            <p:cNvSpPr>
              <a:spLocks/>
            </p:cNvSpPr>
            <p:nvPr/>
          </p:nvSpPr>
          <p:spPr bwMode="auto">
            <a:xfrm>
              <a:off x="0" y="0"/>
              <a:ext cx="114" cy="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b="1">
                  <a:solidFill>
                    <a:srgbClr val="FF0000"/>
                  </a:solidFill>
                  <a:latin typeface="Helvetica" charset="0"/>
                  <a:ea typeface="ＭＳ Ｐゴシック" charset="0"/>
                  <a:cs typeface="Helvetica" charset="0"/>
                  <a:sym typeface="Helvetica" charset="0"/>
                </a:rPr>
                <a:t>$</a:t>
              </a:r>
            </a:p>
          </p:txBody>
        </p:sp>
      </p:grpSp>
      <p:sp>
        <p:nvSpPr>
          <p:cNvPr id="69673" name="Line 41"/>
          <p:cNvSpPr>
            <a:spLocks noChangeShapeType="1"/>
          </p:cNvSpPr>
          <p:nvPr/>
        </p:nvSpPr>
        <p:spPr bwMode="auto">
          <a:xfrm>
            <a:off x="8455025" y="3935413"/>
            <a:ext cx="520700" cy="3175"/>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grpSp>
        <p:nvGrpSpPr>
          <p:cNvPr id="69674" name="Group 42"/>
          <p:cNvGrpSpPr>
            <a:grpSpLocks/>
          </p:cNvGrpSpPr>
          <p:nvPr/>
        </p:nvGrpSpPr>
        <p:grpSpPr bwMode="auto">
          <a:xfrm>
            <a:off x="9117013" y="3657600"/>
            <a:ext cx="2705100" cy="381000"/>
            <a:chOff x="0" y="0"/>
            <a:chExt cx="1704" cy="239"/>
          </a:xfrm>
        </p:grpSpPr>
        <p:sp>
          <p:nvSpPr>
            <p:cNvPr id="69675" name="Rectangle 43"/>
            <p:cNvSpPr>
              <a:spLocks/>
            </p:cNvSpPr>
            <p:nvPr/>
          </p:nvSpPr>
          <p:spPr bwMode="auto">
            <a:xfrm>
              <a:off x="0" y="0"/>
              <a:ext cx="1704" cy="239"/>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69676" name="Rectangle 44"/>
            <p:cNvSpPr>
              <a:spLocks/>
            </p:cNvSpPr>
            <p:nvPr/>
          </p:nvSpPr>
          <p:spPr bwMode="auto">
            <a:xfrm>
              <a:off x="0" y="0"/>
              <a:ext cx="1043" cy="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66900" algn="l"/>
                  <a:tab pos="2781300" algn="l"/>
                </a:tabLst>
              </a:pPr>
              <a:r>
                <a:rPr lang="en-US" sz="2400">
                  <a:solidFill>
                    <a:srgbClr val="0000FF"/>
                  </a:solidFill>
                  <a:latin typeface="Helvetica" charset="0"/>
                  <a:ea typeface="ＭＳ Ｐゴシック" charset="0"/>
                  <a:cs typeface="Helvetica" charset="0"/>
                  <a:sym typeface="Helvetica" charset="0"/>
                </a:rPr>
                <a:t>Shared-cost</a:t>
              </a:r>
            </a:p>
          </p:txBody>
        </p:sp>
      </p:grpSp>
      <p:sp>
        <p:nvSpPr>
          <p:cNvPr id="69677" name="Line 45"/>
          <p:cNvSpPr>
            <a:spLocks noChangeShapeType="1"/>
          </p:cNvSpPr>
          <p:nvPr/>
        </p:nvSpPr>
        <p:spPr bwMode="auto">
          <a:xfrm>
            <a:off x="4335463" y="4437063"/>
            <a:ext cx="1098550" cy="3175"/>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69678" name="Line 46"/>
          <p:cNvSpPr>
            <a:spLocks noChangeShapeType="1"/>
          </p:cNvSpPr>
          <p:nvPr/>
        </p:nvSpPr>
        <p:spPr bwMode="auto">
          <a:xfrm>
            <a:off x="4335463" y="4521200"/>
            <a:ext cx="1098550" cy="1588"/>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69679" name="Line 47"/>
          <p:cNvSpPr>
            <a:spLocks noChangeShapeType="1"/>
          </p:cNvSpPr>
          <p:nvPr/>
        </p:nvSpPr>
        <p:spPr bwMode="auto">
          <a:xfrm>
            <a:off x="5853113" y="2671763"/>
            <a:ext cx="936625" cy="3175"/>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69680" name="Line 48"/>
          <p:cNvSpPr>
            <a:spLocks noChangeShapeType="1"/>
          </p:cNvSpPr>
          <p:nvPr/>
        </p:nvSpPr>
        <p:spPr bwMode="auto">
          <a:xfrm>
            <a:off x="8455025" y="3884613"/>
            <a:ext cx="520700" cy="1587"/>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69681" name="Rectangle 49"/>
          <p:cNvSpPr>
            <a:spLocks noGrp="1" noChangeArrowheads="1"/>
          </p:cNvSpPr>
          <p:nvPr>
            <p:ph type="body" idx="1"/>
          </p:nvPr>
        </p:nvSpPr>
        <p:spPr>
          <a:xfrm>
            <a:off x="569913" y="4978400"/>
            <a:ext cx="12331700" cy="4711700"/>
          </a:xfrm>
          <a:ln/>
        </p:spPr>
        <p:txBody>
          <a:bodyPr/>
          <a:lstStyle/>
          <a:p>
            <a:pPr marL="930275" lvl="1">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214100" algn="l"/>
                <a:tab pos="12141200" algn="l"/>
                <a:tab pos="12992100" algn="l"/>
                <a:tab pos="939800" algn="l"/>
                <a:tab pos="1866900" algn="l"/>
                <a:tab pos="2806700" algn="l"/>
                <a:tab pos="3733800" algn="l"/>
                <a:tab pos="4673600" algn="l"/>
                <a:tab pos="5600700" algn="l"/>
                <a:tab pos="6540500" algn="l"/>
                <a:tab pos="7467600" algn="l"/>
                <a:tab pos="8407400" algn="l"/>
                <a:tab pos="9334500" algn="l"/>
                <a:tab pos="10274300" algn="l"/>
                <a:tab pos="11214100" algn="l"/>
                <a:tab pos="12141200" algn="l"/>
                <a:tab pos="12992100" algn="l"/>
                <a:tab pos="939800" algn="l"/>
                <a:tab pos="1866900" algn="l"/>
                <a:tab pos="2806700" algn="l"/>
                <a:tab pos="3733800" algn="l"/>
              </a:tabLst>
            </a:pPr>
            <a:r>
              <a:rPr lang="en-US"/>
              <a:t>Principle</a:t>
            </a:r>
          </a:p>
          <a:p>
            <a:pPr marL="1219200" lvl="2">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214100" algn="l"/>
                <a:tab pos="12141200" algn="l"/>
                <a:tab pos="12992100" algn="l"/>
                <a:tab pos="939800" algn="l"/>
                <a:tab pos="1866900" algn="l"/>
                <a:tab pos="2806700" algn="l"/>
                <a:tab pos="3733800" algn="l"/>
                <a:tab pos="4673600" algn="l"/>
                <a:tab pos="5600700" algn="l"/>
                <a:tab pos="6540500" algn="l"/>
                <a:tab pos="7467600" algn="l"/>
                <a:tab pos="8407400" algn="l"/>
                <a:tab pos="9334500" algn="l"/>
                <a:tab pos="10274300" algn="l"/>
                <a:tab pos="11214100" algn="l"/>
                <a:tab pos="12141200" algn="l"/>
                <a:tab pos="12992100" algn="l"/>
                <a:tab pos="939800" algn="l"/>
                <a:tab pos="1866900" algn="l"/>
                <a:tab pos="2806700" algn="l"/>
                <a:tab pos="3733800" algn="l"/>
              </a:tabLst>
            </a:pPr>
            <a:r>
              <a:rPr lang="en-US" err="1"/>
              <a:t>PeerX</a:t>
            </a:r>
            <a:r>
              <a:rPr lang="en-US"/>
              <a:t> sends to </a:t>
            </a:r>
            <a:r>
              <a:rPr lang="en-US" err="1"/>
              <a:t>PeerY</a:t>
            </a:r>
            <a:r>
              <a:rPr lang="en-US"/>
              <a:t> its internal routes and the routes learned from its own customers</a:t>
            </a:r>
          </a:p>
          <a:p>
            <a:pPr marL="1219200" lvl="2">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214100" algn="l"/>
                <a:tab pos="12141200" algn="l"/>
                <a:tab pos="12992100" algn="l"/>
                <a:tab pos="939800" algn="l"/>
                <a:tab pos="1866900" algn="l"/>
                <a:tab pos="2806700" algn="l"/>
                <a:tab pos="3733800" algn="l"/>
                <a:tab pos="4673600" algn="l"/>
                <a:tab pos="5600700" algn="l"/>
                <a:tab pos="6540500" algn="l"/>
                <a:tab pos="7467600" algn="l"/>
                <a:tab pos="8407400" algn="l"/>
                <a:tab pos="9334500" algn="l"/>
                <a:tab pos="10274300" algn="l"/>
                <a:tab pos="11214100" algn="l"/>
                <a:tab pos="12141200" algn="l"/>
                <a:tab pos="12992100" algn="l"/>
                <a:tab pos="939800" algn="l"/>
                <a:tab pos="1866900" algn="l"/>
                <a:tab pos="2806700" algn="l"/>
                <a:tab pos="3733800" algn="l"/>
              </a:tabLst>
            </a:pPr>
            <a:r>
              <a:rPr lang="en-US" err="1"/>
              <a:t>PeerY</a:t>
            </a:r>
            <a:r>
              <a:rPr lang="en-US"/>
              <a:t> sends to </a:t>
            </a:r>
            <a:r>
              <a:rPr lang="en-US" err="1"/>
              <a:t>PeerX</a:t>
            </a:r>
            <a:r>
              <a:rPr lang="en-US"/>
              <a:t> its internal routes and the routes learned from its own customers</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681" name="Rectangle 1"/>
          <p:cNvSpPr>
            <a:spLocks noGrp="1" noChangeArrowheads="1"/>
          </p:cNvSpPr>
          <p:nvPr>
            <p:ph type="title"/>
          </p:nvPr>
        </p:nvSpPr>
        <p:spPr>
          <a:xfrm>
            <a:off x="1398587" y="169645"/>
            <a:ext cx="10779125" cy="1717675"/>
          </a:xfrm>
          <a:ln/>
        </p:spPr>
        <p:txBody>
          <a:bodyPr>
            <a:normAutofit fontScale="90000"/>
          </a:bodyPr>
          <a:lstStyle/>
          <a:p>
            <a:pPr>
              <a:lnSpc>
                <a:spcPct val="84000"/>
              </a:lnSpc>
              <a:tabLst>
                <a:tab pos="939800" algn="l"/>
                <a:tab pos="1866900" algn="l"/>
                <a:tab pos="2806700" algn="l"/>
                <a:tab pos="3733800" algn="l"/>
                <a:tab pos="4673600" algn="l"/>
                <a:tab pos="5600700" algn="l"/>
                <a:tab pos="6540500" algn="l"/>
                <a:tab pos="7467600" algn="l"/>
                <a:tab pos="8407400" algn="l"/>
                <a:tab pos="9334500" algn="l"/>
                <a:tab pos="10274300" algn="l"/>
                <a:tab pos="11137900" algn="l"/>
              </a:tabLst>
            </a:pPr>
            <a:r>
              <a:rPr lang="en-US"/>
              <a:t>Customer-provider peering : example</a:t>
            </a:r>
          </a:p>
        </p:txBody>
      </p:sp>
      <p:sp>
        <p:nvSpPr>
          <p:cNvPr id="71682" name="Rectangle 2"/>
          <p:cNvSpPr>
            <a:spLocks noGrp="1" noChangeArrowheads="1"/>
          </p:cNvSpPr>
          <p:nvPr>
            <p:ph type="body" idx="1"/>
          </p:nvPr>
        </p:nvSpPr>
        <p:spPr>
          <a:xfrm>
            <a:off x="312738" y="5622925"/>
            <a:ext cx="11104562" cy="4127500"/>
          </a:xfrm>
          <a:ln/>
        </p:spPr>
        <p:txBody>
          <a:bodyPr/>
          <a:lstStyle/>
          <a:p>
            <a:pPr marL="1392238" lvl="3" indent="-457200">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Lst>
            </a:pPr>
            <a:r>
              <a:rPr lang="en-US" sz="2800"/>
              <a:t>AS7-AS4 peering link</a:t>
            </a:r>
          </a:p>
          <a:p>
            <a:pPr marL="1681163" lvl="4" indent="-457200">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Lst>
            </a:pPr>
            <a:r>
              <a:rPr lang="en-US" sz="2800"/>
              <a:t>AS7 advertises its routes to AS4</a:t>
            </a:r>
          </a:p>
          <a:p>
            <a:pPr marL="1681163" lvl="4" indent="-457200">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Lst>
            </a:pPr>
            <a:r>
              <a:rPr lang="en-US" sz="2800"/>
              <a:t>AS4 advertises to AS7 all its routes </a:t>
            </a:r>
          </a:p>
          <a:p>
            <a:pPr marL="1392238" lvl="3" indent="-457200">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Lst>
            </a:pPr>
            <a:r>
              <a:rPr lang="en-US" sz="2800"/>
              <a:t>AS4-AS2 peering link</a:t>
            </a:r>
          </a:p>
          <a:p>
            <a:pPr marL="1681163" lvl="4" indent="-457200">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Lst>
            </a:pPr>
            <a:r>
              <a:rPr lang="en-US" sz="2800"/>
              <a:t>AS4 advertises its own routes et those of its customers (AS7)</a:t>
            </a:r>
          </a:p>
          <a:p>
            <a:pPr marL="1681163" lvl="4" indent="-457200">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Lst>
            </a:pPr>
            <a:r>
              <a:rPr lang="en-US" sz="2800"/>
              <a:t>AS2 advertises to AS2 all known routes </a:t>
            </a:r>
          </a:p>
        </p:txBody>
      </p:sp>
      <p:grpSp>
        <p:nvGrpSpPr>
          <p:cNvPr id="71683" name="Group 3"/>
          <p:cNvGrpSpPr>
            <a:grpSpLocks/>
          </p:cNvGrpSpPr>
          <p:nvPr/>
        </p:nvGrpSpPr>
        <p:grpSpPr bwMode="auto">
          <a:xfrm>
            <a:off x="6788150" y="2062163"/>
            <a:ext cx="3378200" cy="1208087"/>
            <a:chOff x="0" y="0"/>
            <a:chExt cx="2128" cy="761"/>
          </a:xfrm>
        </p:grpSpPr>
        <p:sp>
          <p:nvSpPr>
            <p:cNvPr id="71684" name="Oval 4"/>
            <p:cNvSpPr>
              <a:spLocks/>
            </p:cNvSpPr>
            <p:nvPr/>
          </p:nvSpPr>
          <p:spPr bwMode="auto">
            <a:xfrm>
              <a:off x="0" y="0"/>
              <a:ext cx="2128" cy="76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71685" name="Rectangle 5"/>
            <p:cNvSpPr>
              <a:spLocks/>
            </p:cNvSpPr>
            <p:nvPr/>
          </p:nvSpPr>
          <p:spPr bwMode="auto">
            <a:xfrm>
              <a:off x="309" y="178"/>
              <a:ext cx="1504" cy="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39800" algn="l"/>
                  <a:tab pos="1866900" algn="l"/>
                  <a:tab pos="2806700" algn="l"/>
                  <a:tab pos="3721100" algn="l"/>
                </a:tabLst>
              </a:pPr>
              <a:r>
                <a:rPr lang="en-US">
                  <a:solidFill>
                    <a:schemeClr val="tx1"/>
                  </a:solidFill>
                  <a:latin typeface="Helvetica" charset="0"/>
                  <a:ea typeface="ＭＳ Ｐゴシック" charset="0"/>
                  <a:cs typeface="Helvetica" charset="0"/>
                  <a:sym typeface="Helvetica" charset="0"/>
                </a:rPr>
                <a:t>AS2</a:t>
              </a:r>
            </a:p>
          </p:txBody>
        </p:sp>
      </p:grpSp>
      <p:grpSp>
        <p:nvGrpSpPr>
          <p:cNvPr id="71686" name="Group 6"/>
          <p:cNvGrpSpPr>
            <a:grpSpLocks/>
          </p:cNvGrpSpPr>
          <p:nvPr/>
        </p:nvGrpSpPr>
        <p:grpSpPr bwMode="auto">
          <a:xfrm>
            <a:off x="2497138" y="2041525"/>
            <a:ext cx="3352800" cy="1208088"/>
            <a:chOff x="0" y="0"/>
            <a:chExt cx="2111" cy="761"/>
          </a:xfrm>
        </p:grpSpPr>
        <p:sp>
          <p:nvSpPr>
            <p:cNvPr id="71687" name="Oval 7"/>
            <p:cNvSpPr>
              <a:spLocks/>
            </p:cNvSpPr>
            <p:nvPr/>
          </p:nvSpPr>
          <p:spPr bwMode="auto">
            <a:xfrm>
              <a:off x="0" y="0"/>
              <a:ext cx="2111" cy="76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71688" name="Rectangle 8"/>
            <p:cNvSpPr>
              <a:spLocks/>
            </p:cNvSpPr>
            <p:nvPr/>
          </p:nvSpPr>
          <p:spPr bwMode="auto">
            <a:xfrm>
              <a:off x="307" y="181"/>
              <a:ext cx="1496" cy="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39800" algn="l"/>
                  <a:tab pos="1866900" algn="l"/>
                  <a:tab pos="2806700" algn="l"/>
                  <a:tab pos="3721100" algn="l"/>
                </a:tabLst>
              </a:pPr>
              <a:r>
                <a:rPr lang="en-US">
                  <a:solidFill>
                    <a:schemeClr val="tx1"/>
                  </a:solidFill>
                  <a:latin typeface="Helvetica" charset="0"/>
                  <a:ea typeface="ＭＳ Ｐゴシック" charset="0"/>
                  <a:cs typeface="Helvetica" charset="0"/>
                  <a:sym typeface="Helvetica" charset="0"/>
                </a:rPr>
                <a:t>AS1</a:t>
              </a:r>
            </a:p>
          </p:txBody>
        </p:sp>
      </p:grpSp>
      <p:grpSp>
        <p:nvGrpSpPr>
          <p:cNvPr id="71689" name="Group 9"/>
          <p:cNvGrpSpPr>
            <a:grpSpLocks/>
          </p:cNvGrpSpPr>
          <p:nvPr/>
        </p:nvGrpSpPr>
        <p:grpSpPr bwMode="auto">
          <a:xfrm>
            <a:off x="1957388" y="3894138"/>
            <a:ext cx="2354262" cy="1208087"/>
            <a:chOff x="0" y="0"/>
            <a:chExt cx="1483" cy="761"/>
          </a:xfrm>
        </p:grpSpPr>
        <p:sp>
          <p:nvSpPr>
            <p:cNvPr id="71690" name="Oval 10"/>
            <p:cNvSpPr>
              <a:spLocks/>
            </p:cNvSpPr>
            <p:nvPr/>
          </p:nvSpPr>
          <p:spPr bwMode="auto">
            <a:xfrm>
              <a:off x="0" y="0"/>
              <a:ext cx="1483" cy="76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71691" name="Rectangle 11"/>
            <p:cNvSpPr>
              <a:spLocks/>
            </p:cNvSpPr>
            <p:nvPr/>
          </p:nvSpPr>
          <p:spPr bwMode="auto">
            <a:xfrm>
              <a:off x="215" y="178"/>
              <a:ext cx="1056" cy="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39800" algn="l"/>
                  <a:tab pos="1866900" algn="l"/>
                  <a:tab pos="2781300" algn="l"/>
                </a:tabLst>
              </a:pPr>
              <a:r>
                <a:rPr lang="en-US">
                  <a:solidFill>
                    <a:schemeClr val="tx1"/>
                  </a:solidFill>
                  <a:latin typeface="Helvetica" charset="0"/>
                  <a:ea typeface="ＭＳ Ｐゴシック" charset="0"/>
                  <a:cs typeface="Helvetica" charset="0"/>
                  <a:sym typeface="Helvetica" charset="0"/>
                </a:rPr>
                <a:t>AS3</a:t>
              </a:r>
            </a:p>
          </p:txBody>
        </p:sp>
      </p:grpSp>
      <p:grpSp>
        <p:nvGrpSpPr>
          <p:cNvPr id="71692" name="Group 12"/>
          <p:cNvGrpSpPr>
            <a:grpSpLocks/>
          </p:cNvGrpSpPr>
          <p:nvPr/>
        </p:nvGrpSpPr>
        <p:grpSpPr bwMode="auto">
          <a:xfrm>
            <a:off x="5434013" y="3873500"/>
            <a:ext cx="2355850" cy="1208088"/>
            <a:chOff x="0" y="0"/>
            <a:chExt cx="1483" cy="761"/>
          </a:xfrm>
        </p:grpSpPr>
        <p:sp>
          <p:nvSpPr>
            <p:cNvPr id="71693" name="Oval 13"/>
            <p:cNvSpPr>
              <a:spLocks/>
            </p:cNvSpPr>
            <p:nvPr/>
          </p:nvSpPr>
          <p:spPr bwMode="auto">
            <a:xfrm>
              <a:off x="0" y="0"/>
              <a:ext cx="1483" cy="76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71694" name="Rectangle 14"/>
            <p:cNvSpPr>
              <a:spLocks/>
            </p:cNvSpPr>
            <p:nvPr/>
          </p:nvSpPr>
          <p:spPr bwMode="auto">
            <a:xfrm>
              <a:off x="215" y="178"/>
              <a:ext cx="1056" cy="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39800" algn="l"/>
                  <a:tab pos="1866900" algn="l"/>
                  <a:tab pos="2781300" algn="l"/>
                </a:tabLst>
              </a:pPr>
              <a:r>
                <a:rPr lang="en-US">
                  <a:solidFill>
                    <a:schemeClr val="tx1"/>
                  </a:solidFill>
                  <a:latin typeface="Helvetica" charset="0"/>
                  <a:ea typeface="ＭＳ Ｐゴシック" charset="0"/>
                  <a:cs typeface="Helvetica" charset="0"/>
                  <a:sym typeface="Helvetica" charset="0"/>
                </a:rPr>
                <a:t>AS4</a:t>
              </a:r>
            </a:p>
          </p:txBody>
        </p:sp>
      </p:grpSp>
      <p:sp>
        <p:nvSpPr>
          <p:cNvPr id="71695" name="Line 15"/>
          <p:cNvSpPr>
            <a:spLocks noChangeShapeType="1"/>
          </p:cNvSpPr>
          <p:nvPr/>
        </p:nvSpPr>
        <p:spPr bwMode="auto">
          <a:xfrm rot="10800000" flipH="1">
            <a:off x="3478213" y="3163888"/>
            <a:ext cx="477837" cy="754062"/>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71696" name="Line 16"/>
          <p:cNvSpPr>
            <a:spLocks noChangeShapeType="1"/>
          </p:cNvSpPr>
          <p:nvPr/>
        </p:nvSpPr>
        <p:spPr bwMode="auto">
          <a:xfrm>
            <a:off x="5853113" y="2601913"/>
            <a:ext cx="936625" cy="3175"/>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71697" name="Line 17"/>
          <p:cNvSpPr>
            <a:spLocks noChangeShapeType="1"/>
          </p:cNvSpPr>
          <p:nvPr/>
        </p:nvSpPr>
        <p:spPr bwMode="auto">
          <a:xfrm rot="10800000">
            <a:off x="5432425" y="3163888"/>
            <a:ext cx="671513" cy="796925"/>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71698" name="Line 18"/>
          <p:cNvSpPr>
            <a:spLocks noChangeShapeType="1"/>
          </p:cNvSpPr>
          <p:nvPr/>
        </p:nvSpPr>
        <p:spPr bwMode="auto">
          <a:xfrm rot="10800000" flipH="1">
            <a:off x="7213600" y="3265488"/>
            <a:ext cx="330200" cy="715962"/>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grpSp>
        <p:nvGrpSpPr>
          <p:cNvPr id="71699" name="Group 19"/>
          <p:cNvGrpSpPr>
            <a:grpSpLocks/>
          </p:cNvGrpSpPr>
          <p:nvPr/>
        </p:nvGrpSpPr>
        <p:grpSpPr bwMode="auto">
          <a:xfrm>
            <a:off x="7642225" y="5295900"/>
            <a:ext cx="1312863" cy="1208088"/>
            <a:chOff x="0" y="0"/>
            <a:chExt cx="826" cy="761"/>
          </a:xfrm>
        </p:grpSpPr>
        <p:sp>
          <p:nvSpPr>
            <p:cNvPr id="71700" name="Oval 20"/>
            <p:cNvSpPr>
              <a:spLocks/>
            </p:cNvSpPr>
            <p:nvPr/>
          </p:nvSpPr>
          <p:spPr bwMode="auto">
            <a:xfrm>
              <a:off x="0" y="0"/>
              <a:ext cx="826" cy="76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71701" name="Rectangle 21"/>
            <p:cNvSpPr>
              <a:spLocks/>
            </p:cNvSpPr>
            <p:nvPr/>
          </p:nvSpPr>
          <p:spPr bwMode="auto">
            <a:xfrm>
              <a:off x="119" y="8"/>
              <a:ext cx="592" cy="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39800" algn="l"/>
                  <a:tab pos="1854200" algn="l"/>
                </a:tabLst>
              </a:pPr>
              <a:r>
                <a:rPr lang="en-US">
                  <a:solidFill>
                    <a:schemeClr val="tx1"/>
                  </a:solidFill>
                  <a:latin typeface="Helvetica" charset="0"/>
                  <a:ea typeface="ＭＳ Ｐゴシック" charset="0"/>
                  <a:cs typeface="Helvetica" charset="0"/>
                  <a:sym typeface="Helvetica" charset="0"/>
                </a:rPr>
                <a:t>AS7</a:t>
              </a:r>
            </a:p>
          </p:txBody>
        </p:sp>
      </p:grpSp>
      <p:sp>
        <p:nvSpPr>
          <p:cNvPr id="71702" name="Line 22"/>
          <p:cNvSpPr>
            <a:spLocks noChangeShapeType="1"/>
          </p:cNvSpPr>
          <p:nvPr/>
        </p:nvSpPr>
        <p:spPr bwMode="auto">
          <a:xfrm rot="10800000">
            <a:off x="7413625" y="4892675"/>
            <a:ext cx="503238" cy="628650"/>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grpSp>
        <p:nvGrpSpPr>
          <p:cNvPr id="71703" name="Group 23"/>
          <p:cNvGrpSpPr>
            <a:grpSpLocks/>
          </p:cNvGrpSpPr>
          <p:nvPr/>
        </p:nvGrpSpPr>
        <p:grpSpPr bwMode="auto">
          <a:xfrm>
            <a:off x="8594725" y="4237038"/>
            <a:ext cx="215900" cy="388937"/>
            <a:chOff x="0" y="0"/>
            <a:chExt cx="136" cy="245"/>
          </a:xfrm>
        </p:grpSpPr>
        <p:sp>
          <p:nvSpPr>
            <p:cNvPr id="71704" name="Rectangle 24"/>
            <p:cNvSpPr>
              <a:spLocks/>
            </p:cNvSpPr>
            <p:nvPr/>
          </p:nvSpPr>
          <p:spPr bwMode="auto">
            <a:xfrm>
              <a:off x="0" y="0"/>
              <a:ext cx="136" cy="245"/>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71705" name="Rectangle 25"/>
            <p:cNvSpPr>
              <a:spLocks/>
            </p:cNvSpPr>
            <p:nvPr/>
          </p:nvSpPr>
          <p:spPr bwMode="auto">
            <a:xfrm>
              <a:off x="0" y="0"/>
              <a:ext cx="114" cy="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b="1">
                  <a:solidFill>
                    <a:srgbClr val="FF0000"/>
                  </a:solidFill>
                  <a:latin typeface="Helvetica" charset="0"/>
                  <a:ea typeface="ＭＳ Ｐゴシック" charset="0"/>
                  <a:cs typeface="Helvetica" charset="0"/>
                  <a:sym typeface="Helvetica" charset="0"/>
                </a:rPr>
                <a:t>$</a:t>
              </a:r>
            </a:p>
          </p:txBody>
        </p:sp>
      </p:grpSp>
      <p:grpSp>
        <p:nvGrpSpPr>
          <p:cNvPr id="71706" name="Group 26"/>
          <p:cNvGrpSpPr>
            <a:grpSpLocks/>
          </p:cNvGrpSpPr>
          <p:nvPr/>
        </p:nvGrpSpPr>
        <p:grpSpPr bwMode="auto">
          <a:xfrm>
            <a:off x="9096375" y="4032250"/>
            <a:ext cx="2819400" cy="377825"/>
            <a:chOff x="0" y="0"/>
            <a:chExt cx="1776" cy="238"/>
          </a:xfrm>
        </p:grpSpPr>
        <p:sp>
          <p:nvSpPr>
            <p:cNvPr id="71707" name="Rectangle 27"/>
            <p:cNvSpPr>
              <a:spLocks/>
            </p:cNvSpPr>
            <p:nvPr/>
          </p:nvSpPr>
          <p:spPr bwMode="auto">
            <a:xfrm>
              <a:off x="0" y="0"/>
              <a:ext cx="1776" cy="238"/>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71708" name="Rectangle 28"/>
            <p:cNvSpPr>
              <a:spLocks/>
            </p:cNvSpPr>
            <p:nvPr/>
          </p:nvSpPr>
          <p:spPr bwMode="auto">
            <a:xfrm>
              <a:off x="0" y="0"/>
              <a:ext cx="1597" cy="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66900" algn="l"/>
                  <a:tab pos="2806700" algn="l"/>
                  <a:tab pos="3721100" algn="l"/>
                </a:tabLst>
              </a:pPr>
              <a:r>
                <a:rPr lang="en-US" sz="2400">
                  <a:solidFill>
                    <a:srgbClr val="FF0000"/>
                  </a:solidFill>
                  <a:latin typeface="Helvetica" charset="0"/>
                  <a:ea typeface="ＭＳ Ｐゴシック" charset="0"/>
                  <a:cs typeface="Helvetica" charset="0"/>
                  <a:sym typeface="Helvetica" charset="0"/>
                </a:rPr>
                <a:t>Customer-provider</a:t>
              </a:r>
            </a:p>
          </p:txBody>
        </p:sp>
      </p:grpSp>
      <p:sp>
        <p:nvSpPr>
          <p:cNvPr id="71709" name="Line 29"/>
          <p:cNvSpPr>
            <a:spLocks noChangeShapeType="1"/>
          </p:cNvSpPr>
          <p:nvPr/>
        </p:nvSpPr>
        <p:spPr bwMode="auto">
          <a:xfrm>
            <a:off x="8461375" y="4294188"/>
            <a:ext cx="501650" cy="1587"/>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grpSp>
        <p:nvGrpSpPr>
          <p:cNvPr id="71710" name="Group 30"/>
          <p:cNvGrpSpPr>
            <a:grpSpLocks/>
          </p:cNvGrpSpPr>
          <p:nvPr/>
        </p:nvGrpSpPr>
        <p:grpSpPr bwMode="auto">
          <a:xfrm>
            <a:off x="3305175" y="3340100"/>
            <a:ext cx="215900" cy="388938"/>
            <a:chOff x="0" y="0"/>
            <a:chExt cx="136" cy="245"/>
          </a:xfrm>
        </p:grpSpPr>
        <p:sp>
          <p:nvSpPr>
            <p:cNvPr id="71711" name="Rectangle 31"/>
            <p:cNvSpPr>
              <a:spLocks/>
            </p:cNvSpPr>
            <p:nvPr/>
          </p:nvSpPr>
          <p:spPr bwMode="auto">
            <a:xfrm>
              <a:off x="0" y="0"/>
              <a:ext cx="136" cy="245"/>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71712" name="Rectangle 32"/>
            <p:cNvSpPr>
              <a:spLocks/>
            </p:cNvSpPr>
            <p:nvPr/>
          </p:nvSpPr>
          <p:spPr bwMode="auto">
            <a:xfrm>
              <a:off x="0" y="0"/>
              <a:ext cx="114" cy="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b="1">
                  <a:solidFill>
                    <a:srgbClr val="FF0000"/>
                  </a:solidFill>
                  <a:latin typeface="Helvetica" charset="0"/>
                  <a:ea typeface="ＭＳ Ｐゴシック" charset="0"/>
                  <a:cs typeface="Helvetica" charset="0"/>
                  <a:sym typeface="Helvetica" charset="0"/>
                </a:rPr>
                <a:t>$</a:t>
              </a:r>
            </a:p>
          </p:txBody>
        </p:sp>
      </p:grpSp>
      <p:grpSp>
        <p:nvGrpSpPr>
          <p:cNvPr id="71713" name="Group 33"/>
          <p:cNvGrpSpPr>
            <a:grpSpLocks/>
          </p:cNvGrpSpPr>
          <p:nvPr/>
        </p:nvGrpSpPr>
        <p:grpSpPr bwMode="auto">
          <a:xfrm>
            <a:off x="5949950" y="3403600"/>
            <a:ext cx="215900" cy="388938"/>
            <a:chOff x="0" y="0"/>
            <a:chExt cx="136" cy="245"/>
          </a:xfrm>
        </p:grpSpPr>
        <p:sp>
          <p:nvSpPr>
            <p:cNvPr id="71714" name="Rectangle 34"/>
            <p:cNvSpPr>
              <a:spLocks/>
            </p:cNvSpPr>
            <p:nvPr/>
          </p:nvSpPr>
          <p:spPr bwMode="auto">
            <a:xfrm>
              <a:off x="0" y="0"/>
              <a:ext cx="136" cy="245"/>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71715" name="Rectangle 35"/>
            <p:cNvSpPr>
              <a:spLocks/>
            </p:cNvSpPr>
            <p:nvPr/>
          </p:nvSpPr>
          <p:spPr bwMode="auto">
            <a:xfrm>
              <a:off x="0" y="0"/>
              <a:ext cx="114" cy="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b="1">
                  <a:solidFill>
                    <a:srgbClr val="FF0000"/>
                  </a:solidFill>
                  <a:latin typeface="Helvetica" charset="0"/>
                  <a:ea typeface="ＭＳ Ｐゴシック" charset="0"/>
                  <a:cs typeface="Helvetica" charset="0"/>
                  <a:sym typeface="Helvetica" charset="0"/>
                </a:rPr>
                <a:t>$</a:t>
              </a:r>
            </a:p>
          </p:txBody>
        </p:sp>
      </p:grpSp>
      <p:grpSp>
        <p:nvGrpSpPr>
          <p:cNvPr id="71716" name="Group 36"/>
          <p:cNvGrpSpPr>
            <a:grpSpLocks/>
          </p:cNvGrpSpPr>
          <p:nvPr/>
        </p:nvGrpSpPr>
        <p:grpSpPr bwMode="auto">
          <a:xfrm>
            <a:off x="7013575" y="3403600"/>
            <a:ext cx="215900" cy="388938"/>
            <a:chOff x="0" y="0"/>
            <a:chExt cx="136" cy="245"/>
          </a:xfrm>
        </p:grpSpPr>
        <p:sp>
          <p:nvSpPr>
            <p:cNvPr id="71717" name="Rectangle 37"/>
            <p:cNvSpPr>
              <a:spLocks/>
            </p:cNvSpPr>
            <p:nvPr/>
          </p:nvSpPr>
          <p:spPr bwMode="auto">
            <a:xfrm>
              <a:off x="0" y="0"/>
              <a:ext cx="136" cy="245"/>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71718" name="Rectangle 38"/>
            <p:cNvSpPr>
              <a:spLocks/>
            </p:cNvSpPr>
            <p:nvPr/>
          </p:nvSpPr>
          <p:spPr bwMode="auto">
            <a:xfrm>
              <a:off x="0" y="0"/>
              <a:ext cx="114" cy="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b="1">
                  <a:solidFill>
                    <a:srgbClr val="FF0000"/>
                  </a:solidFill>
                  <a:latin typeface="Helvetica" charset="0"/>
                  <a:ea typeface="ＭＳ Ｐゴシック" charset="0"/>
                  <a:cs typeface="Helvetica" charset="0"/>
                  <a:sym typeface="Helvetica" charset="0"/>
                </a:rPr>
                <a:t>$</a:t>
              </a:r>
            </a:p>
          </p:txBody>
        </p:sp>
      </p:grpSp>
      <p:grpSp>
        <p:nvGrpSpPr>
          <p:cNvPr id="71719" name="Group 39"/>
          <p:cNvGrpSpPr>
            <a:grpSpLocks/>
          </p:cNvGrpSpPr>
          <p:nvPr/>
        </p:nvGrpSpPr>
        <p:grpSpPr bwMode="auto">
          <a:xfrm>
            <a:off x="7805738" y="4965700"/>
            <a:ext cx="215900" cy="388938"/>
            <a:chOff x="0" y="0"/>
            <a:chExt cx="136" cy="245"/>
          </a:xfrm>
        </p:grpSpPr>
        <p:sp>
          <p:nvSpPr>
            <p:cNvPr id="71720" name="Rectangle 40"/>
            <p:cNvSpPr>
              <a:spLocks/>
            </p:cNvSpPr>
            <p:nvPr/>
          </p:nvSpPr>
          <p:spPr bwMode="auto">
            <a:xfrm>
              <a:off x="0" y="0"/>
              <a:ext cx="136" cy="245"/>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71721" name="Rectangle 41"/>
            <p:cNvSpPr>
              <a:spLocks/>
            </p:cNvSpPr>
            <p:nvPr/>
          </p:nvSpPr>
          <p:spPr bwMode="auto">
            <a:xfrm>
              <a:off x="0" y="0"/>
              <a:ext cx="114" cy="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b="1">
                  <a:solidFill>
                    <a:srgbClr val="FF0000"/>
                  </a:solidFill>
                  <a:latin typeface="Helvetica" charset="0"/>
                  <a:ea typeface="ＭＳ Ｐゴシック" charset="0"/>
                  <a:cs typeface="Helvetica" charset="0"/>
                  <a:sym typeface="Helvetica" charset="0"/>
                </a:rPr>
                <a:t>$</a:t>
              </a:r>
            </a:p>
          </p:txBody>
        </p:sp>
      </p:gr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EF3DF-E8C4-7E40-98E9-ACE9533E9699}"/>
              </a:ext>
            </a:extLst>
          </p:cNvPr>
          <p:cNvSpPr>
            <a:spLocks noGrp="1"/>
          </p:cNvSpPr>
          <p:nvPr>
            <p:ph type="title"/>
          </p:nvPr>
        </p:nvSpPr>
        <p:spPr/>
        <p:txBody>
          <a:bodyPr/>
          <a:lstStyle/>
          <a:p>
            <a:r>
              <a:rPr lang="en-BE"/>
              <a:t>Question</a:t>
            </a:r>
          </a:p>
        </p:txBody>
      </p:sp>
      <p:grpSp>
        <p:nvGrpSpPr>
          <p:cNvPr id="4" name="Group 2">
            <a:extLst>
              <a:ext uri="{FF2B5EF4-FFF2-40B4-BE49-F238E27FC236}">
                <a16:creationId xmlns:a16="http://schemas.microsoft.com/office/drawing/2014/main" id="{1647DFC9-75EE-2945-AC5A-79BC80AC230E}"/>
              </a:ext>
            </a:extLst>
          </p:cNvPr>
          <p:cNvGrpSpPr>
            <a:grpSpLocks/>
          </p:cNvGrpSpPr>
          <p:nvPr/>
        </p:nvGrpSpPr>
        <p:grpSpPr bwMode="auto">
          <a:xfrm>
            <a:off x="7078464" y="2768600"/>
            <a:ext cx="3378200" cy="1208087"/>
            <a:chOff x="0" y="0"/>
            <a:chExt cx="2128" cy="761"/>
          </a:xfrm>
        </p:grpSpPr>
        <p:sp>
          <p:nvSpPr>
            <p:cNvPr id="5" name="Oval 3">
              <a:extLst>
                <a:ext uri="{FF2B5EF4-FFF2-40B4-BE49-F238E27FC236}">
                  <a16:creationId xmlns:a16="http://schemas.microsoft.com/office/drawing/2014/main" id="{127D6EF7-B8B0-9F45-A25A-1EC860A876BC}"/>
                </a:ext>
              </a:extLst>
            </p:cNvPr>
            <p:cNvSpPr>
              <a:spLocks/>
            </p:cNvSpPr>
            <p:nvPr/>
          </p:nvSpPr>
          <p:spPr bwMode="auto">
            <a:xfrm>
              <a:off x="0" y="0"/>
              <a:ext cx="2128" cy="76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6" name="Rectangle 4">
              <a:extLst>
                <a:ext uri="{FF2B5EF4-FFF2-40B4-BE49-F238E27FC236}">
                  <a16:creationId xmlns:a16="http://schemas.microsoft.com/office/drawing/2014/main" id="{7D9F6B73-DE6B-5E4A-AE71-4A813AFE4946}"/>
                </a:ext>
              </a:extLst>
            </p:cNvPr>
            <p:cNvSpPr>
              <a:spLocks/>
            </p:cNvSpPr>
            <p:nvPr/>
          </p:nvSpPr>
          <p:spPr bwMode="auto">
            <a:xfrm>
              <a:off x="309" y="234"/>
              <a:ext cx="1504"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39800" algn="l"/>
                  <a:tab pos="1866900" algn="l"/>
                  <a:tab pos="2806700" algn="l"/>
                  <a:tab pos="3721100" algn="l"/>
                </a:tabLst>
              </a:pPr>
              <a:r>
                <a:rPr lang="en-US" sz="3000">
                  <a:solidFill>
                    <a:schemeClr val="tx1"/>
                  </a:solidFill>
                  <a:latin typeface="Helvetica" charset="0"/>
                  <a:ea typeface="ＭＳ Ｐゴシック" charset="0"/>
                  <a:cs typeface="Helvetica" charset="0"/>
                  <a:sym typeface="Helvetica" charset="0"/>
                </a:rPr>
                <a:t>AS2</a:t>
              </a:r>
            </a:p>
          </p:txBody>
        </p:sp>
      </p:grpSp>
      <p:grpSp>
        <p:nvGrpSpPr>
          <p:cNvPr id="7" name="Group 5">
            <a:extLst>
              <a:ext uri="{FF2B5EF4-FFF2-40B4-BE49-F238E27FC236}">
                <a16:creationId xmlns:a16="http://schemas.microsoft.com/office/drawing/2014/main" id="{F2A1133D-9988-8A4D-9C63-C08FF13C35E8}"/>
              </a:ext>
            </a:extLst>
          </p:cNvPr>
          <p:cNvGrpSpPr>
            <a:grpSpLocks/>
          </p:cNvGrpSpPr>
          <p:nvPr/>
        </p:nvGrpSpPr>
        <p:grpSpPr bwMode="auto">
          <a:xfrm>
            <a:off x="2787452" y="2747962"/>
            <a:ext cx="3352800" cy="1208088"/>
            <a:chOff x="0" y="0"/>
            <a:chExt cx="2111" cy="761"/>
          </a:xfrm>
        </p:grpSpPr>
        <p:sp>
          <p:nvSpPr>
            <p:cNvPr id="8" name="Oval 6">
              <a:extLst>
                <a:ext uri="{FF2B5EF4-FFF2-40B4-BE49-F238E27FC236}">
                  <a16:creationId xmlns:a16="http://schemas.microsoft.com/office/drawing/2014/main" id="{B75E417D-F168-5949-9CC1-0C76AC7F5B92}"/>
                </a:ext>
              </a:extLst>
            </p:cNvPr>
            <p:cNvSpPr>
              <a:spLocks/>
            </p:cNvSpPr>
            <p:nvPr/>
          </p:nvSpPr>
          <p:spPr bwMode="auto">
            <a:xfrm>
              <a:off x="0" y="0"/>
              <a:ext cx="2111" cy="76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9" name="Rectangle 7">
              <a:extLst>
                <a:ext uri="{FF2B5EF4-FFF2-40B4-BE49-F238E27FC236}">
                  <a16:creationId xmlns:a16="http://schemas.microsoft.com/office/drawing/2014/main" id="{E238BF42-D48D-D74C-AF27-BE3226123099}"/>
                </a:ext>
              </a:extLst>
            </p:cNvPr>
            <p:cNvSpPr>
              <a:spLocks/>
            </p:cNvSpPr>
            <p:nvPr/>
          </p:nvSpPr>
          <p:spPr bwMode="auto">
            <a:xfrm>
              <a:off x="307" y="237"/>
              <a:ext cx="149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39800" algn="l"/>
                  <a:tab pos="1866900" algn="l"/>
                  <a:tab pos="2806700" algn="l"/>
                  <a:tab pos="3721100" algn="l"/>
                </a:tabLst>
              </a:pPr>
              <a:r>
                <a:rPr lang="en-US" sz="3000">
                  <a:solidFill>
                    <a:schemeClr val="tx1"/>
                  </a:solidFill>
                  <a:latin typeface="Helvetica" charset="0"/>
                  <a:ea typeface="ＭＳ Ｐゴシック" charset="0"/>
                  <a:cs typeface="Helvetica" charset="0"/>
                  <a:sym typeface="Helvetica" charset="0"/>
                </a:rPr>
                <a:t>AS1</a:t>
              </a:r>
            </a:p>
          </p:txBody>
        </p:sp>
      </p:grpSp>
      <p:grpSp>
        <p:nvGrpSpPr>
          <p:cNvPr id="10" name="Group 8">
            <a:extLst>
              <a:ext uri="{FF2B5EF4-FFF2-40B4-BE49-F238E27FC236}">
                <a16:creationId xmlns:a16="http://schemas.microsoft.com/office/drawing/2014/main" id="{E1C54B09-F3B1-C446-8DFE-C8D9E113581A}"/>
              </a:ext>
            </a:extLst>
          </p:cNvPr>
          <p:cNvGrpSpPr>
            <a:grpSpLocks/>
          </p:cNvGrpSpPr>
          <p:nvPr/>
        </p:nvGrpSpPr>
        <p:grpSpPr bwMode="auto">
          <a:xfrm>
            <a:off x="2247702" y="4600575"/>
            <a:ext cx="2354262" cy="1208087"/>
            <a:chOff x="0" y="0"/>
            <a:chExt cx="1483" cy="761"/>
          </a:xfrm>
        </p:grpSpPr>
        <p:sp>
          <p:nvSpPr>
            <p:cNvPr id="11" name="Oval 9">
              <a:extLst>
                <a:ext uri="{FF2B5EF4-FFF2-40B4-BE49-F238E27FC236}">
                  <a16:creationId xmlns:a16="http://schemas.microsoft.com/office/drawing/2014/main" id="{68C95901-EA38-EA4D-A364-48BB5468C236}"/>
                </a:ext>
              </a:extLst>
            </p:cNvPr>
            <p:cNvSpPr>
              <a:spLocks/>
            </p:cNvSpPr>
            <p:nvPr/>
          </p:nvSpPr>
          <p:spPr bwMode="auto">
            <a:xfrm>
              <a:off x="0" y="0"/>
              <a:ext cx="1483" cy="76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12" name="Rectangle 10">
              <a:extLst>
                <a:ext uri="{FF2B5EF4-FFF2-40B4-BE49-F238E27FC236}">
                  <a16:creationId xmlns:a16="http://schemas.microsoft.com/office/drawing/2014/main" id="{01B3B743-64A2-644C-B876-588292B22A84}"/>
                </a:ext>
              </a:extLst>
            </p:cNvPr>
            <p:cNvSpPr>
              <a:spLocks/>
            </p:cNvSpPr>
            <p:nvPr/>
          </p:nvSpPr>
          <p:spPr bwMode="auto">
            <a:xfrm>
              <a:off x="215" y="234"/>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39800" algn="l"/>
                  <a:tab pos="1866900" algn="l"/>
                  <a:tab pos="2781300" algn="l"/>
                </a:tabLst>
              </a:pPr>
              <a:r>
                <a:rPr lang="en-US" sz="3000">
                  <a:solidFill>
                    <a:schemeClr val="tx1"/>
                  </a:solidFill>
                  <a:latin typeface="Helvetica" charset="0"/>
                  <a:ea typeface="ＭＳ Ｐゴシック" charset="0"/>
                  <a:cs typeface="Helvetica" charset="0"/>
                  <a:sym typeface="Helvetica" charset="0"/>
                </a:rPr>
                <a:t>AS3</a:t>
              </a:r>
            </a:p>
          </p:txBody>
        </p:sp>
      </p:grpSp>
      <p:grpSp>
        <p:nvGrpSpPr>
          <p:cNvPr id="13" name="Group 11">
            <a:extLst>
              <a:ext uri="{FF2B5EF4-FFF2-40B4-BE49-F238E27FC236}">
                <a16:creationId xmlns:a16="http://schemas.microsoft.com/office/drawing/2014/main" id="{F5B48F99-00FE-DD44-9A3F-990DBB8354D6}"/>
              </a:ext>
            </a:extLst>
          </p:cNvPr>
          <p:cNvGrpSpPr>
            <a:grpSpLocks/>
          </p:cNvGrpSpPr>
          <p:nvPr/>
        </p:nvGrpSpPr>
        <p:grpSpPr bwMode="auto">
          <a:xfrm>
            <a:off x="5724327" y="4579937"/>
            <a:ext cx="2355850" cy="1208088"/>
            <a:chOff x="0" y="0"/>
            <a:chExt cx="1483" cy="761"/>
          </a:xfrm>
        </p:grpSpPr>
        <p:sp>
          <p:nvSpPr>
            <p:cNvPr id="14" name="Oval 12">
              <a:extLst>
                <a:ext uri="{FF2B5EF4-FFF2-40B4-BE49-F238E27FC236}">
                  <a16:creationId xmlns:a16="http://schemas.microsoft.com/office/drawing/2014/main" id="{233E6935-5357-174A-B731-0087D1AEAB29}"/>
                </a:ext>
              </a:extLst>
            </p:cNvPr>
            <p:cNvSpPr>
              <a:spLocks/>
            </p:cNvSpPr>
            <p:nvPr/>
          </p:nvSpPr>
          <p:spPr bwMode="auto">
            <a:xfrm>
              <a:off x="0" y="0"/>
              <a:ext cx="1483" cy="76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15" name="Rectangle 13">
              <a:extLst>
                <a:ext uri="{FF2B5EF4-FFF2-40B4-BE49-F238E27FC236}">
                  <a16:creationId xmlns:a16="http://schemas.microsoft.com/office/drawing/2014/main" id="{E7772373-E4E5-9F47-A5B9-5CE634C9C09D}"/>
                </a:ext>
              </a:extLst>
            </p:cNvPr>
            <p:cNvSpPr>
              <a:spLocks/>
            </p:cNvSpPr>
            <p:nvPr/>
          </p:nvSpPr>
          <p:spPr bwMode="auto">
            <a:xfrm>
              <a:off x="215" y="234"/>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39800" algn="l"/>
                  <a:tab pos="1866900" algn="l"/>
                  <a:tab pos="2781300" algn="l"/>
                </a:tabLst>
              </a:pPr>
              <a:r>
                <a:rPr lang="en-US" sz="3000">
                  <a:solidFill>
                    <a:schemeClr val="tx1"/>
                  </a:solidFill>
                  <a:latin typeface="Helvetica" charset="0"/>
                  <a:ea typeface="ＭＳ Ｐゴシック" charset="0"/>
                  <a:cs typeface="Helvetica" charset="0"/>
                  <a:sym typeface="Helvetica" charset="0"/>
                </a:rPr>
                <a:t>AS4</a:t>
              </a:r>
            </a:p>
          </p:txBody>
        </p:sp>
      </p:grpSp>
      <p:sp>
        <p:nvSpPr>
          <p:cNvPr id="16" name="Line 14">
            <a:extLst>
              <a:ext uri="{FF2B5EF4-FFF2-40B4-BE49-F238E27FC236}">
                <a16:creationId xmlns:a16="http://schemas.microsoft.com/office/drawing/2014/main" id="{83753EAF-C8B2-884C-8610-C3D16817F6DA}"/>
              </a:ext>
            </a:extLst>
          </p:cNvPr>
          <p:cNvSpPr>
            <a:spLocks noChangeShapeType="1"/>
          </p:cNvSpPr>
          <p:nvPr/>
        </p:nvSpPr>
        <p:spPr bwMode="auto">
          <a:xfrm rot="10800000" flipH="1">
            <a:off x="3768527" y="3870325"/>
            <a:ext cx="477837" cy="754062"/>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17" name="Line 15">
            <a:extLst>
              <a:ext uri="{FF2B5EF4-FFF2-40B4-BE49-F238E27FC236}">
                <a16:creationId xmlns:a16="http://schemas.microsoft.com/office/drawing/2014/main" id="{8670CE5C-4DBE-874A-A788-2546076797D2}"/>
              </a:ext>
            </a:extLst>
          </p:cNvPr>
          <p:cNvSpPr>
            <a:spLocks noChangeShapeType="1"/>
          </p:cNvSpPr>
          <p:nvPr/>
        </p:nvSpPr>
        <p:spPr bwMode="auto">
          <a:xfrm>
            <a:off x="6143427" y="3308350"/>
            <a:ext cx="936625" cy="3175"/>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18" name="Line 16">
            <a:extLst>
              <a:ext uri="{FF2B5EF4-FFF2-40B4-BE49-F238E27FC236}">
                <a16:creationId xmlns:a16="http://schemas.microsoft.com/office/drawing/2014/main" id="{831F3846-7EB1-EF40-BBAF-1C4A49813429}"/>
              </a:ext>
            </a:extLst>
          </p:cNvPr>
          <p:cNvSpPr>
            <a:spLocks noChangeShapeType="1"/>
          </p:cNvSpPr>
          <p:nvPr/>
        </p:nvSpPr>
        <p:spPr bwMode="auto">
          <a:xfrm rot="10800000">
            <a:off x="5722739" y="3870325"/>
            <a:ext cx="671513" cy="796925"/>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19" name="Line 17">
            <a:extLst>
              <a:ext uri="{FF2B5EF4-FFF2-40B4-BE49-F238E27FC236}">
                <a16:creationId xmlns:a16="http://schemas.microsoft.com/office/drawing/2014/main" id="{B08CE6DE-46AF-7D45-B7F0-66F710A11990}"/>
              </a:ext>
            </a:extLst>
          </p:cNvPr>
          <p:cNvSpPr>
            <a:spLocks noChangeShapeType="1"/>
          </p:cNvSpPr>
          <p:nvPr/>
        </p:nvSpPr>
        <p:spPr bwMode="auto">
          <a:xfrm rot="10800000" flipH="1">
            <a:off x="7503914" y="3971925"/>
            <a:ext cx="330200" cy="715962"/>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grpSp>
        <p:nvGrpSpPr>
          <p:cNvPr id="20" name="Group 18">
            <a:extLst>
              <a:ext uri="{FF2B5EF4-FFF2-40B4-BE49-F238E27FC236}">
                <a16:creationId xmlns:a16="http://schemas.microsoft.com/office/drawing/2014/main" id="{9FC81D45-92E7-0E47-891D-749A8A2AF553}"/>
              </a:ext>
            </a:extLst>
          </p:cNvPr>
          <p:cNvGrpSpPr>
            <a:grpSpLocks/>
          </p:cNvGrpSpPr>
          <p:nvPr/>
        </p:nvGrpSpPr>
        <p:grpSpPr bwMode="auto">
          <a:xfrm>
            <a:off x="8348464" y="5495925"/>
            <a:ext cx="1312863" cy="1208087"/>
            <a:chOff x="0" y="0"/>
            <a:chExt cx="826" cy="761"/>
          </a:xfrm>
        </p:grpSpPr>
        <p:sp>
          <p:nvSpPr>
            <p:cNvPr id="21" name="Oval 19">
              <a:extLst>
                <a:ext uri="{FF2B5EF4-FFF2-40B4-BE49-F238E27FC236}">
                  <a16:creationId xmlns:a16="http://schemas.microsoft.com/office/drawing/2014/main" id="{B9C2ACD6-8BBC-4645-8B6A-71A51A0D0195}"/>
                </a:ext>
              </a:extLst>
            </p:cNvPr>
            <p:cNvSpPr>
              <a:spLocks/>
            </p:cNvSpPr>
            <p:nvPr/>
          </p:nvSpPr>
          <p:spPr bwMode="auto">
            <a:xfrm>
              <a:off x="0" y="0"/>
              <a:ext cx="826" cy="76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22" name="Rectangle 20">
              <a:extLst>
                <a:ext uri="{FF2B5EF4-FFF2-40B4-BE49-F238E27FC236}">
                  <a16:creationId xmlns:a16="http://schemas.microsoft.com/office/drawing/2014/main" id="{8A5D09D7-1F31-7C4C-A446-025864816B3B}"/>
                </a:ext>
              </a:extLst>
            </p:cNvPr>
            <p:cNvSpPr>
              <a:spLocks/>
            </p:cNvSpPr>
            <p:nvPr/>
          </p:nvSpPr>
          <p:spPr bwMode="auto">
            <a:xfrm>
              <a:off x="119" y="234"/>
              <a:ext cx="59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39800" algn="l"/>
                  <a:tab pos="1854200" algn="l"/>
                </a:tabLst>
              </a:pPr>
              <a:r>
                <a:rPr lang="en-US" sz="3000">
                  <a:solidFill>
                    <a:schemeClr val="tx1"/>
                  </a:solidFill>
                  <a:latin typeface="Helvetica" charset="0"/>
                  <a:ea typeface="ＭＳ Ｐゴシック" charset="0"/>
                  <a:cs typeface="Helvetica" charset="0"/>
                  <a:sym typeface="Helvetica" charset="0"/>
                </a:rPr>
                <a:t>AS7</a:t>
              </a:r>
            </a:p>
          </p:txBody>
        </p:sp>
      </p:grpSp>
      <p:sp>
        <p:nvSpPr>
          <p:cNvPr id="23" name="Line 21">
            <a:extLst>
              <a:ext uri="{FF2B5EF4-FFF2-40B4-BE49-F238E27FC236}">
                <a16:creationId xmlns:a16="http://schemas.microsoft.com/office/drawing/2014/main" id="{3B7FDFC2-C571-8545-8C12-44FF2F670556}"/>
              </a:ext>
            </a:extLst>
          </p:cNvPr>
          <p:cNvSpPr>
            <a:spLocks noChangeShapeType="1"/>
          </p:cNvSpPr>
          <p:nvPr/>
        </p:nvSpPr>
        <p:spPr bwMode="auto">
          <a:xfrm rot="10800000">
            <a:off x="7703939" y="5599112"/>
            <a:ext cx="687388" cy="387350"/>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grpSp>
        <p:nvGrpSpPr>
          <p:cNvPr id="24" name="Group 22">
            <a:extLst>
              <a:ext uri="{FF2B5EF4-FFF2-40B4-BE49-F238E27FC236}">
                <a16:creationId xmlns:a16="http://schemas.microsoft.com/office/drawing/2014/main" id="{AA89239D-1383-7A4C-B0DB-98D9A9178859}"/>
              </a:ext>
            </a:extLst>
          </p:cNvPr>
          <p:cNvGrpSpPr>
            <a:grpSpLocks/>
          </p:cNvGrpSpPr>
          <p:nvPr/>
        </p:nvGrpSpPr>
        <p:grpSpPr bwMode="auto">
          <a:xfrm>
            <a:off x="8885039" y="4943475"/>
            <a:ext cx="215900" cy="393700"/>
            <a:chOff x="0" y="0"/>
            <a:chExt cx="136" cy="248"/>
          </a:xfrm>
        </p:grpSpPr>
        <p:sp>
          <p:nvSpPr>
            <p:cNvPr id="25" name="Rectangle 23">
              <a:extLst>
                <a:ext uri="{FF2B5EF4-FFF2-40B4-BE49-F238E27FC236}">
                  <a16:creationId xmlns:a16="http://schemas.microsoft.com/office/drawing/2014/main" id="{542333E0-3130-6A45-A569-59856C0F4A56}"/>
                </a:ext>
              </a:extLst>
            </p:cNvPr>
            <p:cNvSpPr>
              <a:spLocks/>
            </p:cNvSpPr>
            <p:nvPr/>
          </p:nvSpPr>
          <p:spPr bwMode="auto">
            <a:xfrm>
              <a:off x="0" y="0"/>
              <a:ext cx="136" cy="248"/>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26" name="Rectangle 24">
              <a:extLst>
                <a:ext uri="{FF2B5EF4-FFF2-40B4-BE49-F238E27FC236}">
                  <a16:creationId xmlns:a16="http://schemas.microsoft.com/office/drawing/2014/main" id="{84285344-AD50-4545-907A-773E99216E91}"/>
                </a:ext>
              </a:extLst>
            </p:cNvPr>
            <p:cNvSpPr>
              <a:spLocks/>
            </p:cNvSpPr>
            <p:nvPr/>
          </p:nvSpPr>
          <p:spPr bwMode="auto">
            <a:xfrm>
              <a:off x="0" y="0"/>
              <a:ext cx="114" cy="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b="1">
                  <a:solidFill>
                    <a:srgbClr val="FF0000"/>
                  </a:solidFill>
                  <a:latin typeface="Helvetica" charset="0"/>
                  <a:ea typeface="ＭＳ Ｐゴシック" charset="0"/>
                  <a:cs typeface="Helvetica" charset="0"/>
                  <a:sym typeface="Helvetica" charset="0"/>
                </a:rPr>
                <a:t>$</a:t>
              </a:r>
            </a:p>
          </p:txBody>
        </p:sp>
      </p:grpSp>
      <p:grpSp>
        <p:nvGrpSpPr>
          <p:cNvPr id="27" name="Group 25">
            <a:extLst>
              <a:ext uri="{FF2B5EF4-FFF2-40B4-BE49-F238E27FC236}">
                <a16:creationId xmlns:a16="http://schemas.microsoft.com/office/drawing/2014/main" id="{3E972A62-FEA4-8540-ADCF-2C7CDF0FA6F1}"/>
              </a:ext>
            </a:extLst>
          </p:cNvPr>
          <p:cNvGrpSpPr>
            <a:grpSpLocks/>
          </p:cNvGrpSpPr>
          <p:nvPr/>
        </p:nvGrpSpPr>
        <p:grpSpPr bwMode="auto">
          <a:xfrm>
            <a:off x="9386689" y="4738687"/>
            <a:ext cx="2819400" cy="381000"/>
            <a:chOff x="0" y="0"/>
            <a:chExt cx="1776" cy="239"/>
          </a:xfrm>
        </p:grpSpPr>
        <p:sp>
          <p:nvSpPr>
            <p:cNvPr id="28" name="Rectangle 26">
              <a:extLst>
                <a:ext uri="{FF2B5EF4-FFF2-40B4-BE49-F238E27FC236}">
                  <a16:creationId xmlns:a16="http://schemas.microsoft.com/office/drawing/2014/main" id="{337ADBFC-1933-9440-98DB-C8AEC6AFC348}"/>
                </a:ext>
              </a:extLst>
            </p:cNvPr>
            <p:cNvSpPr>
              <a:spLocks/>
            </p:cNvSpPr>
            <p:nvPr/>
          </p:nvSpPr>
          <p:spPr bwMode="auto">
            <a:xfrm>
              <a:off x="0" y="0"/>
              <a:ext cx="1776" cy="239"/>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29" name="Rectangle 27">
              <a:extLst>
                <a:ext uri="{FF2B5EF4-FFF2-40B4-BE49-F238E27FC236}">
                  <a16:creationId xmlns:a16="http://schemas.microsoft.com/office/drawing/2014/main" id="{BD018B16-12EB-8241-910C-5740424139A1}"/>
                </a:ext>
              </a:extLst>
            </p:cNvPr>
            <p:cNvSpPr>
              <a:spLocks/>
            </p:cNvSpPr>
            <p:nvPr/>
          </p:nvSpPr>
          <p:spPr bwMode="auto">
            <a:xfrm>
              <a:off x="0" y="0"/>
              <a:ext cx="1597" cy="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66900" algn="l"/>
                  <a:tab pos="2806700" algn="l"/>
                  <a:tab pos="3721100" algn="l"/>
                </a:tabLst>
              </a:pPr>
              <a:r>
                <a:rPr lang="en-US" sz="2400">
                  <a:solidFill>
                    <a:srgbClr val="FF0000"/>
                  </a:solidFill>
                  <a:latin typeface="Helvetica" charset="0"/>
                  <a:ea typeface="ＭＳ Ｐゴシック" charset="0"/>
                  <a:cs typeface="Helvetica" charset="0"/>
                  <a:sym typeface="Helvetica" charset="0"/>
                </a:rPr>
                <a:t>Customer-provider</a:t>
              </a:r>
            </a:p>
          </p:txBody>
        </p:sp>
      </p:grpSp>
      <p:sp>
        <p:nvSpPr>
          <p:cNvPr id="30" name="Line 28">
            <a:extLst>
              <a:ext uri="{FF2B5EF4-FFF2-40B4-BE49-F238E27FC236}">
                <a16:creationId xmlns:a16="http://schemas.microsoft.com/office/drawing/2014/main" id="{C3641A12-8B48-DC4A-9B0E-87E2CA495272}"/>
              </a:ext>
            </a:extLst>
          </p:cNvPr>
          <p:cNvSpPr>
            <a:spLocks noChangeShapeType="1"/>
          </p:cNvSpPr>
          <p:nvPr/>
        </p:nvSpPr>
        <p:spPr bwMode="auto">
          <a:xfrm>
            <a:off x="8751689" y="5000625"/>
            <a:ext cx="501650" cy="1587"/>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grpSp>
        <p:nvGrpSpPr>
          <p:cNvPr id="31" name="Group 29">
            <a:extLst>
              <a:ext uri="{FF2B5EF4-FFF2-40B4-BE49-F238E27FC236}">
                <a16:creationId xmlns:a16="http://schemas.microsoft.com/office/drawing/2014/main" id="{297ED155-9F24-C948-B178-709FDBA87107}"/>
              </a:ext>
            </a:extLst>
          </p:cNvPr>
          <p:cNvGrpSpPr>
            <a:grpSpLocks/>
          </p:cNvGrpSpPr>
          <p:nvPr/>
        </p:nvGrpSpPr>
        <p:grpSpPr bwMode="auto">
          <a:xfrm>
            <a:off x="3595489" y="4046537"/>
            <a:ext cx="215900" cy="393700"/>
            <a:chOff x="0" y="0"/>
            <a:chExt cx="136" cy="248"/>
          </a:xfrm>
        </p:grpSpPr>
        <p:sp>
          <p:nvSpPr>
            <p:cNvPr id="32" name="Rectangle 30">
              <a:extLst>
                <a:ext uri="{FF2B5EF4-FFF2-40B4-BE49-F238E27FC236}">
                  <a16:creationId xmlns:a16="http://schemas.microsoft.com/office/drawing/2014/main" id="{63BA80B8-8521-5F46-8C44-51F09B238412}"/>
                </a:ext>
              </a:extLst>
            </p:cNvPr>
            <p:cNvSpPr>
              <a:spLocks/>
            </p:cNvSpPr>
            <p:nvPr/>
          </p:nvSpPr>
          <p:spPr bwMode="auto">
            <a:xfrm>
              <a:off x="0" y="0"/>
              <a:ext cx="136" cy="248"/>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33" name="Rectangle 31">
              <a:extLst>
                <a:ext uri="{FF2B5EF4-FFF2-40B4-BE49-F238E27FC236}">
                  <a16:creationId xmlns:a16="http://schemas.microsoft.com/office/drawing/2014/main" id="{EB557110-1E7E-D343-BDBC-EE9766D0A706}"/>
                </a:ext>
              </a:extLst>
            </p:cNvPr>
            <p:cNvSpPr>
              <a:spLocks/>
            </p:cNvSpPr>
            <p:nvPr/>
          </p:nvSpPr>
          <p:spPr bwMode="auto">
            <a:xfrm>
              <a:off x="0" y="0"/>
              <a:ext cx="114" cy="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b="1">
                  <a:solidFill>
                    <a:srgbClr val="FF0000"/>
                  </a:solidFill>
                  <a:latin typeface="Helvetica" charset="0"/>
                  <a:ea typeface="ＭＳ Ｐゴシック" charset="0"/>
                  <a:cs typeface="Helvetica" charset="0"/>
                  <a:sym typeface="Helvetica" charset="0"/>
                </a:rPr>
                <a:t>$</a:t>
              </a:r>
            </a:p>
          </p:txBody>
        </p:sp>
      </p:grpSp>
      <p:grpSp>
        <p:nvGrpSpPr>
          <p:cNvPr id="34" name="Group 32">
            <a:extLst>
              <a:ext uri="{FF2B5EF4-FFF2-40B4-BE49-F238E27FC236}">
                <a16:creationId xmlns:a16="http://schemas.microsoft.com/office/drawing/2014/main" id="{9D1D6087-1FC1-2F43-8644-79B42E3EA607}"/>
              </a:ext>
            </a:extLst>
          </p:cNvPr>
          <p:cNvGrpSpPr>
            <a:grpSpLocks/>
          </p:cNvGrpSpPr>
          <p:nvPr/>
        </p:nvGrpSpPr>
        <p:grpSpPr bwMode="auto">
          <a:xfrm>
            <a:off x="6240264" y="4110037"/>
            <a:ext cx="215900" cy="393700"/>
            <a:chOff x="0" y="0"/>
            <a:chExt cx="136" cy="248"/>
          </a:xfrm>
        </p:grpSpPr>
        <p:sp>
          <p:nvSpPr>
            <p:cNvPr id="35" name="Rectangle 33">
              <a:extLst>
                <a:ext uri="{FF2B5EF4-FFF2-40B4-BE49-F238E27FC236}">
                  <a16:creationId xmlns:a16="http://schemas.microsoft.com/office/drawing/2014/main" id="{1D79982A-BC2C-5D4E-8FCA-D964D19C6C02}"/>
                </a:ext>
              </a:extLst>
            </p:cNvPr>
            <p:cNvSpPr>
              <a:spLocks/>
            </p:cNvSpPr>
            <p:nvPr/>
          </p:nvSpPr>
          <p:spPr bwMode="auto">
            <a:xfrm>
              <a:off x="0" y="0"/>
              <a:ext cx="136" cy="248"/>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36" name="Rectangle 34">
              <a:extLst>
                <a:ext uri="{FF2B5EF4-FFF2-40B4-BE49-F238E27FC236}">
                  <a16:creationId xmlns:a16="http://schemas.microsoft.com/office/drawing/2014/main" id="{BEB8F1F7-DDD3-D748-B826-D5AEC0966157}"/>
                </a:ext>
              </a:extLst>
            </p:cNvPr>
            <p:cNvSpPr>
              <a:spLocks/>
            </p:cNvSpPr>
            <p:nvPr/>
          </p:nvSpPr>
          <p:spPr bwMode="auto">
            <a:xfrm>
              <a:off x="0" y="0"/>
              <a:ext cx="114" cy="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b="1">
                  <a:solidFill>
                    <a:srgbClr val="FF0000"/>
                  </a:solidFill>
                  <a:latin typeface="Helvetica" charset="0"/>
                  <a:ea typeface="ＭＳ Ｐゴシック" charset="0"/>
                  <a:cs typeface="Helvetica" charset="0"/>
                  <a:sym typeface="Helvetica" charset="0"/>
                </a:rPr>
                <a:t>$</a:t>
              </a:r>
            </a:p>
          </p:txBody>
        </p:sp>
      </p:grpSp>
      <p:grpSp>
        <p:nvGrpSpPr>
          <p:cNvPr id="37" name="Group 35">
            <a:extLst>
              <a:ext uri="{FF2B5EF4-FFF2-40B4-BE49-F238E27FC236}">
                <a16:creationId xmlns:a16="http://schemas.microsoft.com/office/drawing/2014/main" id="{AC732712-B43B-C44A-BECB-0EA2850B2A99}"/>
              </a:ext>
            </a:extLst>
          </p:cNvPr>
          <p:cNvGrpSpPr>
            <a:grpSpLocks/>
          </p:cNvGrpSpPr>
          <p:nvPr/>
        </p:nvGrpSpPr>
        <p:grpSpPr bwMode="auto">
          <a:xfrm>
            <a:off x="7303889" y="4110037"/>
            <a:ext cx="215900" cy="393700"/>
            <a:chOff x="0" y="0"/>
            <a:chExt cx="136" cy="248"/>
          </a:xfrm>
        </p:grpSpPr>
        <p:sp>
          <p:nvSpPr>
            <p:cNvPr id="38" name="Rectangle 36">
              <a:extLst>
                <a:ext uri="{FF2B5EF4-FFF2-40B4-BE49-F238E27FC236}">
                  <a16:creationId xmlns:a16="http://schemas.microsoft.com/office/drawing/2014/main" id="{2530BEF1-EC5E-A741-9556-5E7BC8FE469E}"/>
                </a:ext>
              </a:extLst>
            </p:cNvPr>
            <p:cNvSpPr>
              <a:spLocks/>
            </p:cNvSpPr>
            <p:nvPr/>
          </p:nvSpPr>
          <p:spPr bwMode="auto">
            <a:xfrm>
              <a:off x="0" y="0"/>
              <a:ext cx="136" cy="248"/>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39" name="Rectangle 37">
              <a:extLst>
                <a:ext uri="{FF2B5EF4-FFF2-40B4-BE49-F238E27FC236}">
                  <a16:creationId xmlns:a16="http://schemas.microsoft.com/office/drawing/2014/main" id="{ED67D421-8CCC-E247-A115-A1A152F3A8D8}"/>
                </a:ext>
              </a:extLst>
            </p:cNvPr>
            <p:cNvSpPr>
              <a:spLocks/>
            </p:cNvSpPr>
            <p:nvPr/>
          </p:nvSpPr>
          <p:spPr bwMode="auto">
            <a:xfrm>
              <a:off x="0" y="0"/>
              <a:ext cx="114" cy="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b="1">
                  <a:solidFill>
                    <a:srgbClr val="FF0000"/>
                  </a:solidFill>
                  <a:latin typeface="Helvetica" charset="0"/>
                  <a:ea typeface="ＭＳ Ｐゴシック" charset="0"/>
                  <a:cs typeface="Helvetica" charset="0"/>
                  <a:sym typeface="Helvetica" charset="0"/>
                </a:rPr>
                <a:t>$</a:t>
              </a:r>
            </a:p>
          </p:txBody>
        </p:sp>
      </p:grpSp>
      <p:grpSp>
        <p:nvGrpSpPr>
          <p:cNvPr id="40" name="Group 38">
            <a:extLst>
              <a:ext uri="{FF2B5EF4-FFF2-40B4-BE49-F238E27FC236}">
                <a16:creationId xmlns:a16="http://schemas.microsoft.com/office/drawing/2014/main" id="{893A4501-A719-674B-9019-E5BF98E6666C}"/>
              </a:ext>
            </a:extLst>
          </p:cNvPr>
          <p:cNvGrpSpPr>
            <a:grpSpLocks/>
          </p:cNvGrpSpPr>
          <p:nvPr/>
        </p:nvGrpSpPr>
        <p:grpSpPr bwMode="auto">
          <a:xfrm>
            <a:off x="8148439" y="5500687"/>
            <a:ext cx="215900" cy="393700"/>
            <a:chOff x="0" y="0"/>
            <a:chExt cx="136" cy="248"/>
          </a:xfrm>
        </p:grpSpPr>
        <p:sp>
          <p:nvSpPr>
            <p:cNvPr id="41" name="Rectangle 39">
              <a:extLst>
                <a:ext uri="{FF2B5EF4-FFF2-40B4-BE49-F238E27FC236}">
                  <a16:creationId xmlns:a16="http://schemas.microsoft.com/office/drawing/2014/main" id="{7C44392F-F74E-0E47-B9E7-902C7D1EB476}"/>
                </a:ext>
              </a:extLst>
            </p:cNvPr>
            <p:cNvSpPr>
              <a:spLocks/>
            </p:cNvSpPr>
            <p:nvPr/>
          </p:nvSpPr>
          <p:spPr bwMode="auto">
            <a:xfrm>
              <a:off x="0" y="0"/>
              <a:ext cx="136" cy="248"/>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42" name="Rectangle 40">
              <a:extLst>
                <a:ext uri="{FF2B5EF4-FFF2-40B4-BE49-F238E27FC236}">
                  <a16:creationId xmlns:a16="http://schemas.microsoft.com/office/drawing/2014/main" id="{4367ADD1-DAFF-8E4D-B742-39F8FEE57798}"/>
                </a:ext>
              </a:extLst>
            </p:cNvPr>
            <p:cNvSpPr>
              <a:spLocks/>
            </p:cNvSpPr>
            <p:nvPr/>
          </p:nvSpPr>
          <p:spPr bwMode="auto">
            <a:xfrm>
              <a:off x="0" y="0"/>
              <a:ext cx="114" cy="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b="1">
                  <a:solidFill>
                    <a:srgbClr val="FF0000"/>
                  </a:solidFill>
                  <a:latin typeface="Helvetica" charset="0"/>
                  <a:ea typeface="ＭＳ Ｐゴシック" charset="0"/>
                  <a:cs typeface="Helvetica" charset="0"/>
                  <a:sym typeface="Helvetica" charset="0"/>
                </a:rPr>
                <a:t>$</a:t>
              </a:r>
            </a:p>
          </p:txBody>
        </p:sp>
      </p:grpSp>
      <p:sp>
        <p:nvSpPr>
          <p:cNvPr id="43" name="Line 41">
            <a:extLst>
              <a:ext uri="{FF2B5EF4-FFF2-40B4-BE49-F238E27FC236}">
                <a16:creationId xmlns:a16="http://schemas.microsoft.com/office/drawing/2014/main" id="{7391E34D-4574-8349-BBF6-6B56A7C1E68F}"/>
              </a:ext>
            </a:extLst>
          </p:cNvPr>
          <p:cNvSpPr>
            <a:spLocks noChangeShapeType="1"/>
          </p:cNvSpPr>
          <p:nvPr/>
        </p:nvSpPr>
        <p:spPr bwMode="auto">
          <a:xfrm>
            <a:off x="8745339" y="4641850"/>
            <a:ext cx="520700" cy="3175"/>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grpSp>
        <p:nvGrpSpPr>
          <p:cNvPr id="44" name="Group 42">
            <a:extLst>
              <a:ext uri="{FF2B5EF4-FFF2-40B4-BE49-F238E27FC236}">
                <a16:creationId xmlns:a16="http://schemas.microsoft.com/office/drawing/2014/main" id="{60D8FE84-5A15-2B49-A6FA-E0D4620D7DAB}"/>
              </a:ext>
            </a:extLst>
          </p:cNvPr>
          <p:cNvGrpSpPr>
            <a:grpSpLocks/>
          </p:cNvGrpSpPr>
          <p:nvPr/>
        </p:nvGrpSpPr>
        <p:grpSpPr bwMode="auto">
          <a:xfrm>
            <a:off x="9407327" y="4364037"/>
            <a:ext cx="2705100" cy="381000"/>
            <a:chOff x="0" y="0"/>
            <a:chExt cx="1704" cy="239"/>
          </a:xfrm>
        </p:grpSpPr>
        <p:sp>
          <p:nvSpPr>
            <p:cNvPr id="45" name="Rectangle 43">
              <a:extLst>
                <a:ext uri="{FF2B5EF4-FFF2-40B4-BE49-F238E27FC236}">
                  <a16:creationId xmlns:a16="http://schemas.microsoft.com/office/drawing/2014/main" id="{52020629-6811-CB44-B2C0-A0CE75C69784}"/>
                </a:ext>
              </a:extLst>
            </p:cNvPr>
            <p:cNvSpPr>
              <a:spLocks/>
            </p:cNvSpPr>
            <p:nvPr/>
          </p:nvSpPr>
          <p:spPr bwMode="auto">
            <a:xfrm>
              <a:off x="0" y="0"/>
              <a:ext cx="1704" cy="239"/>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46" name="Rectangle 44">
              <a:extLst>
                <a:ext uri="{FF2B5EF4-FFF2-40B4-BE49-F238E27FC236}">
                  <a16:creationId xmlns:a16="http://schemas.microsoft.com/office/drawing/2014/main" id="{D7062B88-FA94-1342-AFA8-F05A2A0468D8}"/>
                </a:ext>
              </a:extLst>
            </p:cNvPr>
            <p:cNvSpPr>
              <a:spLocks/>
            </p:cNvSpPr>
            <p:nvPr/>
          </p:nvSpPr>
          <p:spPr bwMode="auto">
            <a:xfrm>
              <a:off x="0" y="0"/>
              <a:ext cx="1043" cy="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66900" algn="l"/>
                  <a:tab pos="2781300" algn="l"/>
                </a:tabLst>
              </a:pPr>
              <a:r>
                <a:rPr lang="en-US" sz="2400">
                  <a:solidFill>
                    <a:srgbClr val="0000FF"/>
                  </a:solidFill>
                  <a:latin typeface="Helvetica" charset="0"/>
                  <a:ea typeface="ＭＳ Ｐゴシック" charset="0"/>
                  <a:cs typeface="Helvetica" charset="0"/>
                  <a:sym typeface="Helvetica" charset="0"/>
                </a:rPr>
                <a:t>Shared-cost</a:t>
              </a:r>
            </a:p>
          </p:txBody>
        </p:sp>
      </p:grpSp>
      <p:sp>
        <p:nvSpPr>
          <p:cNvPr id="47" name="Line 45">
            <a:extLst>
              <a:ext uri="{FF2B5EF4-FFF2-40B4-BE49-F238E27FC236}">
                <a16:creationId xmlns:a16="http://schemas.microsoft.com/office/drawing/2014/main" id="{6DDDBFB8-DF48-B640-BE89-50494DE1D1DE}"/>
              </a:ext>
            </a:extLst>
          </p:cNvPr>
          <p:cNvSpPr>
            <a:spLocks noChangeShapeType="1"/>
          </p:cNvSpPr>
          <p:nvPr/>
        </p:nvSpPr>
        <p:spPr bwMode="auto">
          <a:xfrm>
            <a:off x="4625777" y="5143500"/>
            <a:ext cx="1098550" cy="3175"/>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48" name="Line 46">
            <a:extLst>
              <a:ext uri="{FF2B5EF4-FFF2-40B4-BE49-F238E27FC236}">
                <a16:creationId xmlns:a16="http://schemas.microsoft.com/office/drawing/2014/main" id="{6BD25503-F0B7-D645-AC81-FD680C82416A}"/>
              </a:ext>
            </a:extLst>
          </p:cNvPr>
          <p:cNvSpPr>
            <a:spLocks noChangeShapeType="1"/>
          </p:cNvSpPr>
          <p:nvPr/>
        </p:nvSpPr>
        <p:spPr bwMode="auto">
          <a:xfrm>
            <a:off x="4625777" y="5227637"/>
            <a:ext cx="1098550" cy="1588"/>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49" name="Line 47">
            <a:extLst>
              <a:ext uri="{FF2B5EF4-FFF2-40B4-BE49-F238E27FC236}">
                <a16:creationId xmlns:a16="http://schemas.microsoft.com/office/drawing/2014/main" id="{EBA2A660-8684-BC45-B72A-67C368FD8A83}"/>
              </a:ext>
            </a:extLst>
          </p:cNvPr>
          <p:cNvSpPr>
            <a:spLocks noChangeShapeType="1"/>
          </p:cNvSpPr>
          <p:nvPr/>
        </p:nvSpPr>
        <p:spPr bwMode="auto">
          <a:xfrm>
            <a:off x="6143427" y="3378200"/>
            <a:ext cx="936625" cy="3175"/>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0" name="Line 48">
            <a:extLst>
              <a:ext uri="{FF2B5EF4-FFF2-40B4-BE49-F238E27FC236}">
                <a16:creationId xmlns:a16="http://schemas.microsoft.com/office/drawing/2014/main" id="{57C902EE-175D-E04D-93E2-87EE5AC4DB6C}"/>
              </a:ext>
            </a:extLst>
          </p:cNvPr>
          <p:cNvSpPr>
            <a:spLocks noChangeShapeType="1"/>
          </p:cNvSpPr>
          <p:nvPr/>
        </p:nvSpPr>
        <p:spPr bwMode="auto">
          <a:xfrm>
            <a:off x="8745339" y="4591050"/>
            <a:ext cx="520700" cy="1587"/>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1" name="Content Placeholder 2">
            <a:extLst>
              <a:ext uri="{FF2B5EF4-FFF2-40B4-BE49-F238E27FC236}">
                <a16:creationId xmlns:a16="http://schemas.microsoft.com/office/drawing/2014/main" id="{C72CEA4D-E6C7-2443-BD31-93A27E98A1C3}"/>
              </a:ext>
            </a:extLst>
          </p:cNvPr>
          <p:cNvSpPr txBox="1">
            <a:spLocks/>
          </p:cNvSpPr>
          <p:nvPr/>
        </p:nvSpPr>
        <p:spPr bwMode="auto">
          <a:xfrm>
            <a:off x="1269999" y="4548187"/>
            <a:ext cx="11734801" cy="5715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r>
              <a:rPr lang="en-BE" kern="0"/>
              <a:t>Each AS advertises one prefix (p1 for AS1,...)</a:t>
            </a:r>
          </a:p>
          <a:p>
            <a:r>
              <a:rPr lang="en-BE" kern="0"/>
              <a:t> Which prefixes are advertised by AS4 to AS3 ?</a:t>
            </a:r>
          </a:p>
        </p:txBody>
      </p:sp>
      <p:pic>
        <p:nvPicPr>
          <p:cNvPr id="52" name="Picture 2">
            <a:extLst>
              <a:ext uri="{FF2B5EF4-FFF2-40B4-BE49-F238E27FC236}">
                <a16:creationId xmlns:a16="http://schemas.microsoft.com/office/drawing/2014/main" id="{64A22753-F27C-7649-B304-1E1FBE4D4D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58477">
            <a:off x="-92783" y="5079805"/>
            <a:ext cx="2120733" cy="1134364"/>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52">
            <a:extLst>
              <a:ext uri="{FF2B5EF4-FFF2-40B4-BE49-F238E27FC236}">
                <a16:creationId xmlns:a16="http://schemas.microsoft.com/office/drawing/2014/main" id="{C3E76B56-94B4-EF4A-BC33-022BF4A5A44D}"/>
              </a:ext>
            </a:extLst>
          </p:cNvPr>
          <p:cNvSpPr/>
          <p:nvPr/>
        </p:nvSpPr>
        <p:spPr>
          <a:xfrm>
            <a:off x="1412065" y="8509556"/>
            <a:ext cx="11203019" cy="738664"/>
          </a:xfrm>
          <a:prstGeom prst="rect">
            <a:avLst/>
          </a:prstGeom>
        </p:spPr>
        <p:txBody>
          <a:bodyPr wrap="square">
            <a:spAutoFit/>
          </a:bodyPr>
          <a:lstStyle/>
          <a:p>
            <a:pPr marL="571500" indent="-571500">
              <a:buFont typeface="Arial" panose="020B0604020202020204" pitchFamily="34" charset="0"/>
              <a:buChar char="•"/>
            </a:pPr>
            <a:r>
              <a:rPr lang="en-BE"/>
              <a:t>Which prefixes are advertised by AS2 to AS1 ?</a:t>
            </a:r>
          </a:p>
        </p:txBody>
      </p:sp>
    </p:spTree>
    <p:extLst>
      <p:ext uri="{BB962C8B-B14F-4D97-AF65-F5344CB8AC3E}">
        <p14:creationId xmlns:p14="http://schemas.microsoft.com/office/powerpoint/2010/main" val="10518002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EF3DF-E8C4-7E40-98E9-ACE9533E9699}"/>
              </a:ext>
            </a:extLst>
          </p:cNvPr>
          <p:cNvSpPr>
            <a:spLocks noGrp="1"/>
          </p:cNvSpPr>
          <p:nvPr>
            <p:ph type="title"/>
          </p:nvPr>
        </p:nvSpPr>
        <p:spPr/>
        <p:txBody>
          <a:bodyPr/>
          <a:lstStyle/>
          <a:p>
            <a:r>
              <a:rPr lang="en-BE"/>
              <a:t>Shared cost peerings </a:t>
            </a:r>
          </a:p>
        </p:txBody>
      </p:sp>
      <p:grpSp>
        <p:nvGrpSpPr>
          <p:cNvPr id="4" name="Group 2">
            <a:extLst>
              <a:ext uri="{FF2B5EF4-FFF2-40B4-BE49-F238E27FC236}">
                <a16:creationId xmlns:a16="http://schemas.microsoft.com/office/drawing/2014/main" id="{1647DFC9-75EE-2945-AC5A-79BC80AC230E}"/>
              </a:ext>
            </a:extLst>
          </p:cNvPr>
          <p:cNvGrpSpPr>
            <a:grpSpLocks/>
          </p:cNvGrpSpPr>
          <p:nvPr/>
        </p:nvGrpSpPr>
        <p:grpSpPr bwMode="auto">
          <a:xfrm>
            <a:off x="9066014" y="2597944"/>
            <a:ext cx="3378200" cy="1208087"/>
            <a:chOff x="0" y="0"/>
            <a:chExt cx="2128" cy="761"/>
          </a:xfrm>
        </p:grpSpPr>
        <p:sp>
          <p:nvSpPr>
            <p:cNvPr id="5" name="Oval 3">
              <a:extLst>
                <a:ext uri="{FF2B5EF4-FFF2-40B4-BE49-F238E27FC236}">
                  <a16:creationId xmlns:a16="http://schemas.microsoft.com/office/drawing/2014/main" id="{127D6EF7-B8B0-9F45-A25A-1EC860A876BC}"/>
                </a:ext>
              </a:extLst>
            </p:cNvPr>
            <p:cNvSpPr>
              <a:spLocks/>
            </p:cNvSpPr>
            <p:nvPr/>
          </p:nvSpPr>
          <p:spPr bwMode="auto">
            <a:xfrm>
              <a:off x="0" y="0"/>
              <a:ext cx="2128" cy="76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6" name="Rectangle 4">
              <a:extLst>
                <a:ext uri="{FF2B5EF4-FFF2-40B4-BE49-F238E27FC236}">
                  <a16:creationId xmlns:a16="http://schemas.microsoft.com/office/drawing/2014/main" id="{7D9F6B73-DE6B-5E4A-AE71-4A813AFE4946}"/>
                </a:ext>
              </a:extLst>
            </p:cNvPr>
            <p:cNvSpPr>
              <a:spLocks/>
            </p:cNvSpPr>
            <p:nvPr/>
          </p:nvSpPr>
          <p:spPr bwMode="auto">
            <a:xfrm>
              <a:off x="309" y="234"/>
              <a:ext cx="1504"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39800" algn="l"/>
                  <a:tab pos="1866900" algn="l"/>
                  <a:tab pos="2806700" algn="l"/>
                  <a:tab pos="3721100" algn="l"/>
                </a:tabLst>
              </a:pPr>
              <a:r>
                <a:rPr lang="en-US" sz="3000">
                  <a:solidFill>
                    <a:schemeClr val="tx1"/>
                  </a:solidFill>
                  <a:latin typeface="Helvetica" charset="0"/>
                  <a:ea typeface="ＭＳ Ｐゴシック" charset="0"/>
                  <a:cs typeface="Helvetica" charset="0"/>
                  <a:sym typeface="Helvetica" charset="0"/>
                </a:rPr>
                <a:t>AS2</a:t>
              </a:r>
            </a:p>
          </p:txBody>
        </p:sp>
      </p:grpSp>
      <p:grpSp>
        <p:nvGrpSpPr>
          <p:cNvPr id="7" name="Group 5">
            <a:extLst>
              <a:ext uri="{FF2B5EF4-FFF2-40B4-BE49-F238E27FC236}">
                <a16:creationId xmlns:a16="http://schemas.microsoft.com/office/drawing/2014/main" id="{F2A1133D-9988-8A4D-9C63-C08FF13C35E8}"/>
              </a:ext>
            </a:extLst>
          </p:cNvPr>
          <p:cNvGrpSpPr>
            <a:grpSpLocks/>
          </p:cNvGrpSpPr>
          <p:nvPr/>
        </p:nvGrpSpPr>
        <p:grpSpPr bwMode="auto">
          <a:xfrm>
            <a:off x="4775002" y="2577306"/>
            <a:ext cx="3352800" cy="1208088"/>
            <a:chOff x="0" y="0"/>
            <a:chExt cx="2111" cy="761"/>
          </a:xfrm>
        </p:grpSpPr>
        <p:sp>
          <p:nvSpPr>
            <p:cNvPr id="8" name="Oval 6">
              <a:extLst>
                <a:ext uri="{FF2B5EF4-FFF2-40B4-BE49-F238E27FC236}">
                  <a16:creationId xmlns:a16="http://schemas.microsoft.com/office/drawing/2014/main" id="{B75E417D-F168-5949-9CC1-0C76AC7F5B92}"/>
                </a:ext>
              </a:extLst>
            </p:cNvPr>
            <p:cNvSpPr>
              <a:spLocks/>
            </p:cNvSpPr>
            <p:nvPr/>
          </p:nvSpPr>
          <p:spPr bwMode="auto">
            <a:xfrm>
              <a:off x="0" y="0"/>
              <a:ext cx="2111" cy="76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9" name="Rectangle 7">
              <a:extLst>
                <a:ext uri="{FF2B5EF4-FFF2-40B4-BE49-F238E27FC236}">
                  <a16:creationId xmlns:a16="http://schemas.microsoft.com/office/drawing/2014/main" id="{E238BF42-D48D-D74C-AF27-BE3226123099}"/>
                </a:ext>
              </a:extLst>
            </p:cNvPr>
            <p:cNvSpPr>
              <a:spLocks/>
            </p:cNvSpPr>
            <p:nvPr/>
          </p:nvSpPr>
          <p:spPr bwMode="auto">
            <a:xfrm>
              <a:off x="307" y="237"/>
              <a:ext cx="149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39800" algn="l"/>
                  <a:tab pos="1866900" algn="l"/>
                  <a:tab pos="2806700" algn="l"/>
                  <a:tab pos="3721100" algn="l"/>
                </a:tabLst>
              </a:pPr>
              <a:r>
                <a:rPr lang="en-US" sz="3000">
                  <a:solidFill>
                    <a:schemeClr val="tx1"/>
                  </a:solidFill>
                  <a:latin typeface="Helvetica" charset="0"/>
                  <a:ea typeface="ＭＳ Ｐゴシック" charset="0"/>
                  <a:cs typeface="Helvetica" charset="0"/>
                  <a:sym typeface="Helvetica" charset="0"/>
                </a:rPr>
                <a:t>AS1</a:t>
              </a:r>
            </a:p>
          </p:txBody>
        </p:sp>
      </p:grpSp>
      <p:grpSp>
        <p:nvGrpSpPr>
          <p:cNvPr id="10" name="Group 8">
            <a:extLst>
              <a:ext uri="{FF2B5EF4-FFF2-40B4-BE49-F238E27FC236}">
                <a16:creationId xmlns:a16="http://schemas.microsoft.com/office/drawing/2014/main" id="{E1C54B09-F3B1-C446-8DFE-C8D9E113581A}"/>
              </a:ext>
            </a:extLst>
          </p:cNvPr>
          <p:cNvGrpSpPr>
            <a:grpSpLocks/>
          </p:cNvGrpSpPr>
          <p:nvPr/>
        </p:nvGrpSpPr>
        <p:grpSpPr bwMode="auto">
          <a:xfrm>
            <a:off x="1031742" y="2456031"/>
            <a:ext cx="2907045" cy="1541880"/>
            <a:chOff x="0" y="0"/>
            <a:chExt cx="1483" cy="761"/>
          </a:xfrm>
        </p:grpSpPr>
        <p:sp>
          <p:nvSpPr>
            <p:cNvPr id="11" name="Oval 9">
              <a:extLst>
                <a:ext uri="{FF2B5EF4-FFF2-40B4-BE49-F238E27FC236}">
                  <a16:creationId xmlns:a16="http://schemas.microsoft.com/office/drawing/2014/main" id="{68C95901-EA38-EA4D-A364-48BB5468C236}"/>
                </a:ext>
              </a:extLst>
            </p:cNvPr>
            <p:cNvSpPr>
              <a:spLocks/>
            </p:cNvSpPr>
            <p:nvPr/>
          </p:nvSpPr>
          <p:spPr bwMode="auto">
            <a:xfrm>
              <a:off x="0" y="0"/>
              <a:ext cx="1483" cy="76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12" name="Rectangle 10">
              <a:extLst>
                <a:ext uri="{FF2B5EF4-FFF2-40B4-BE49-F238E27FC236}">
                  <a16:creationId xmlns:a16="http://schemas.microsoft.com/office/drawing/2014/main" id="{01B3B743-64A2-644C-B876-588292B22A84}"/>
                </a:ext>
              </a:extLst>
            </p:cNvPr>
            <p:cNvSpPr>
              <a:spLocks/>
            </p:cNvSpPr>
            <p:nvPr/>
          </p:nvSpPr>
          <p:spPr bwMode="auto">
            <a:xfrm>
              <a:off x="215" y="234"/>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39800" algn="l"/>
                  <a:tab pos="1866900" algn="l"/>
                  <a:tab pos="2781300" algn="l"/>
                </a:tabLst>
              </a:pPr>
              <a:r>
                <a:rPr lang="en-US" sz="3000">
                  <a:solidFill>
                    <a:schemeClr val="tx1"/>
                  </a:solidFill>
                  <a:latin typeface="Helvetica" charset="0"/>
                  <a:ea typeface="ＭＳ Ｐゴシック" charset="0"/>
                  <a:cs typeface="Helvetica" charset="0"/>
                  <a:sym typeface="Helvetica" charset="0"/>
                </a:rPr>
                <a:t>AS3</a:t>
              </a:r>
            </a:p>
          </p:txBody>
        </p:sp>
      </p:grpSp>
      <p:grpSp>
        <p:nvGrpSpPr>
          <p:cNvPr id="13" name="Group 11">
            <a:extLst>
              <a:ext uri="{FF2B5EF4-FFF2-40B4-BE49-F238E27FC236}">
                <a16:creationId xmlns:a16="http://schemas.microsoft.com/office/drawing/2014/main" id="{F5B48F99-00FE-DD44-9A3F-990DBB8354D6}"/>
              </a:ext>
            </a:extLst>
          </p:cNvPr>
          <p:cNvGrpSpPr>
            <a:grpSpLocks/>
          </p:cNvGrpSpPr>
          <p:nvPr/>
        </p:nvGrpSpPr>
        <p:grpSpPr bwMode="auto">
          <a:xfrm>
            <a:off x="5724327" y="4579937"/>
            <a:ext cx="2355850" cy="1208088"/>
            <a:chOff x="0" y="0"/>
            <a:chExt cx="1483" cy="761"/>
          </a:xfrm>
        </p:grpSpPr>
        <p:sp>
          <p:nvSpPr>
            <p:cNvPr id="14" name="Oval 12">
              <a:extLst>
                <a:ext uri="{FF2B5EF4-FFF2-40B4-BE49-F238E27FC236}">
                  <a16:creationId xmlns:a16="http://schemas.microsoft.com/office/drawing/2014/main" id="{233E6935-5357-174A-B731-0087D1AEAB29}"/>
                </a:ext>
              </a:extLst>
            </p:cNvPr>
            <p:cNvSpPr>
              <a:spLocks/>
            </p:cNvSpPr>
            <p:nvPr/>
          </p:nvSpPr>
          <p:spPr bwMode="auto">
            <a:xfrm>
              <a:off x="0" y="0"/>
              <a:ext cx="1483" cy="76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15" name="Rectangle 13">
              <a:extLst>
                <a:ext uri="{FF2B5EF4-FFF2-40B4-BE49-F238E27FC236}">
                  <a16:creationId xmlns:a16="http://schemas.microsoft.com/office/drawing/2014/main" id="{E7772373-E4E5-9F47-A5B9-5CE634C9C09D}"/>
                </a:ext>
              </a:extLst>
            </p:cNvPr>
            <p:cNvSpPr>
              <a:spLocks/>
            </p:cNvSpPr>
            <p:nvPr/>
          </p:nvSpPr>
          <p:spPr bwMode="auto">
            <a:xfrm>
              <a:off x="215" y="234"/>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39800" algn="l"/>
                  <a:tab pos="1866900" algn="l"/>
                  <a:tab pos="2781300" algn="l"/>
                </a:tabLst>
              </a:pPr>
              <a:r>
                <a:rPr lang="en-US" sz="3000">
                  <a:solidFill>
                    <a:schemeClr val="tx1"/>
                  </a:solidFill>
                  <a:latin typeface="Helvetica" charset="0"/>
                  <a:ea typeface="ＭＳ Ｐゴシック" charset="0"/>
                  <a:cs typeface="Helvetica" charset="0"/>
                  <a:sym typeface="Helvetica" charset="0"/>
                </a:rPr>
                <a:t>AS4</a:t>
              </a:r>
            </a:p>
          </p:txBody>
        </p:sp>
      </p:grpSp>
      <p:sp>
        <p:nvSpPr>
          <p:cNvPr id="16" name="Line 14">
            <a:extLst>
              <a:ext uri="{FF2B5EF4-FFF2-40B4-BE49-F238E27FC236}">
                <a16:creationId xmlns:a16="http://schemas.microsoft.com/office/drawing/2014/main" id="{83753EAF-C8B2-884C-8610-C3D16817F6DA}"/>
              </a:ext>
            </a:extLst>
          </p:cNvPr>
          <p:cNvSpPr>
            <a:spLocks noChangeShapeType="1"/>
          </p:cNvSpPr>
          <p:nvPr/>
        </p:nvSpPr>
        <p:spPr bwMode="auto">
          <a:xfrm rot="10800000" flipH="1">
            <a:off x="2736653" y="4046536"/>
            <a:ext cx="0" cy="483633"/>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17" name="Line 15">
            <a:extLst>
              <a:ext uri="{FF2B5EF4-FFF2-40B4-BE49-F238E27FC236}">
                <a16:creationId xmlns:a16="http://schemas.microsoft.com/office/drawing/2014/main" id="{8670CE5C-4DBE-874A-A788-2546076797D2}"/>
              </a:ext>
            </a:extLst>
          </p:cNvPr>
          <p:cNvSpPr>
            <a:spLocks noChangeShapeType="1"/>
          </p:cNvSpPr>
          <p:nvPr/>
        </p:nvSpPr>
        <p:spPr bwMode="auto">
          <a:xfrm>
            <a:off x="8130977" y="3137694"/>
            <a:ext cx="936625" cy="3175"/>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18" name="Line 16">
            <a:extLst>
              <a:ext uri="{FF2B5EF4-FFF2-40B4-BE49-F238E27FC236}">
                <a16:creationId xmlns:a16="http://schemas.microsoft.com/office/drawing/2014/main" id="{831F3846-7EB1-EF40-BBAF-1C4A49813429}"/>
              </a:ext>
            </a:extLst>
          </p:cNvPr>
          <p:cNvSpPr>
            <a:spLocks noChangeShapeType="1"/>
          </p:cNvSpPr>
          <p:nvPr/>
        </p:nvSpPr>
        <p:spPr bwMode="auto">
          <a:xfrm rot="10800000">
            <a:off x="6240263" y="3806030"/>
            <a:ext cx="153988" cy="861219"/>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19" name="Line 17">
            <a:extLst>
              <a:ext uri="{FF2B5EF4-FFF2-40B4-BE49-F238E27FC236}">
                <a16:creationId xmlns:a16="http://schemas.microsoft.com/office/drawing/2014/main" id="{B08CE6DE-46AF-7D45-B7F0-66F710A11990}"/>
              </a:ext>
            </a:extLst>
          </p:cNvPr>
          <p:cNvSpPr>
            <a:spLocks noChangeShapeType="1"/>
          </p:cNvSpPr>
          <p:nvPr/>
        </p:nvSpPr>
        <p:spPr bwMode="auto">
          <a:xfrm rot="10800000" flipH="1">
            <a:off x="7503914" y="3725069"/>
            <a:ext cx="2180462" cy="962818"/>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grpSp>
        <p:nvGrpSpPr>
          <p:cNvPr id="20" name="Group 18">
            <a:extLst>
              <a:ext uri="{FF2B5EF4-FFF2-40B4-BE49-F238E27FC236}">
                <a16:creationId xmlns:a16="http://schemas.microsoft.com/office/drawing/2014/main" id="{9FC81D45-92E7-0E47-891D-749A8A2AF553}"/>
              </a:ext>
            </a:extLst>
          </p:cNvPr>
          <p:cNvGrpSpPr>
            <a:grpSpLocks/>
          </p:cNvGrpSpPr>
          <p:nvPr/>
        </p:nvGrpSpPr>
        <p:grpSpPr bwMode="auto">
          <a:xfrm>
            <a:off x="8348464" y="5495925"/>
            <a:ext cx="1312863" cy="1208087"/>
            <a:chOff x="0" y="0"/>
            <a:chExt cx="826" cy="761"/>
          </a:xfrm>
        </p:grpSpPr>
        <p:sp>
          <p:nvSpPr>
            <p:cNvPr id="21" name="Oval 19">
              <a:extLst>
                <a:ext uri="{FF2B5EF4-FFF2-40B4-BE49-F238E27FC236}">
                  <a16:creationId xmlns:a16="http://schemas.microsoft.com/office/drawing/2014/main" id="{B9C2ACD6-8BBC-4645-8B6A-71A51A0D0195}"/>
                </a:ext>
              </a:extLst>
            </p:cNvPr>
            <p:cNvSpPr>
              <a:spLocks/>
            </p:cNvSpPr>
            <p:nvPr/>
          </p:nvSpPr>
          <p:spPr bwMode="auto">
            <a:xfrm>
              <a:off x="0" y="0"/>
              <a:ext cx="826" cy="76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22" name="Rectangle 20">
              <a:extLst>
                <a:ext uri="{FF2B5EF4-FFF2-40B4-BE49-F238E27FC236}">
                  <a16:creationId xmlns:a16="http://schemas.microsoft.com/office/drawing/2014/main" id="{8A5D09D7-1F31-7C4C-A446-025864816B3B}"/>
                </a:ext>
              </a:extLst>
            </p:cNvPr>
            <p:cNvSpPr>
              <a:spLocks/>
            </p:cNvSpPr>
            <p:nvPr/>
          </p:nvSpPr>
          <p:spPr bwMode="auto">
            <a:xfrm>
              <a:off x="119" y="234"/>
              <a:ext cx="59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39800" algn="l"/>
                  <a:tab pos="1854200" algn="l"/>
                </a:tabLst>
              </a:pPr>
              <a:r>
                <a:rPr lang="en-US" sz="3000">
                  <a:solidFill>
                    <a:schemeClr val="tx1"/>
                  </a:solidFill>
                  <a:latin typeface="Helvetica" charset="0"/>
                  <a:ea typeface="ＭＳ Ｐゴシック" charset="0"/>
                  <a:cs typeface="Helvetica" charset="0"/>
                  <a:sym typeface="Helvetica" charset="0"/>
                </a:rPr>
                <a:t>AS7</a:t>
              </a:r>
            </a:p>
          </p:txBody>
        </p:sp>
      </p:grpSp>
      <p:sp>
        <p:nvSpPr>
          <p:cNvPr id="23" name="Line 21">
            <a:extLst>
              <a:ext uri="{FF2B5EF4-FFF2-40B4-BE49-F238E27FC236}">
                <a16:creationId xmlns:a16="http://schemas.microsoft.com/office/drawing/2014/main" id="{3B7FDFC2-C571-8545-8C12-44FF2F670556}"/>
              </a:ext>
            </a:extLst>
          </p:cNvPr>
          <p:cNvSpPr>
            <a:spLocks noChangeShapeType="1"/>
          </p:cNvSpPr>
          <p:nvPr/>
        </p:nvSpPr>
        <p:spPr bwMode="auto">
          <a:xfrm rot="10800000">
            <a:off x="7703939" y="5599112"/>
            <a:ext cx="687388" cy="387350"/>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grpSp>
        <p:nvGrpSpPr>
          <p:cNvPr id="24" name="Group 22">
            <a:extLst>
              <a:ext uri="{FF2B5EF4-FFF2-40B4-BE49-F238E27FC236}">
                <a16:creationId xmlns:a16="http://schemas.microsoft.com/office/drawing/2014/main" id="{AA89239D-1383-7A4C-B0DB-98D9A9178859}"/>
              </a:ext>
            </a:extLst>
          </p:cNvPr>
          <p:cNvGrpSpPr>
            <a:grpSpLocks/>
          </p:cNvGrpSpPr>
          <p:nvPr/>
        </p:nvGrpSpPr>
        <p:grpSpPr bwMode="auto">
          <a:xfrm>
            <a:off x="8885039" y="4943475"/>
            <a:ext cx="215900" cy="393700"/>
            <a:chOff x="0" y="0"/>
            <a:chExt cx="136" cy="248"/>
          </a:xfrm>
        </p:grpSpPr>
        <p:sp>
          <p:nvSpPr>
            <p:cNvPr id="25" name="Rectangle 23">
              <a:extLst>
                <a:ext uri="{FF2B5EF4-FFF2-40B4-BE49-F238E27FC236}">
                  <a16:creationId xmlns:a16="http://schemas.microsoft.com/office/drawing/2014/main" id="{542333E0-3130-6A45-A569-59856C0F4A56}"/>
                </a:ext>
              </a:extLst>
            </p:cNvPr>
            <p:cNvSpPr>
              <a:spLocks/>
            </p:cNvSpPr>
            <p:nvPr/>
          </p:nvSpPr>
          <p:spPr bwMode="auto">
            <a:xfrm>
              <a:off x="0" y="0"/>
              <a:ext cx="136" cy="248"/>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26" name="Rectangle 24">
              <a:extLst>
                <a:ext uri="{FF2B5EF4-FFF2-40B4-BE49-F238E27FC236}">
                  <a16:creationId xmlns:a16="http://schemas.microsoft.com/office/drawing/2014/main" id="{84285344-AD50-4545-907A-773E99216E91}"/>
                </a:ext>
              </a:extLst>
            </p:cNvPr>
            <p:cNvSpPr>
              <a:spLocks/>
            </p:cNvSpPr>
            <p:nvPr/>
          </p:nvSpPr>
          <p:spPr bwMode="auto">
            <a:xfrm>
              <a:off x="0" y="0"/>
              <a:ext cx="114" cy="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b="1">
                  <a:solidFill>
                    <a:srgbClr val="FF0000"/>
                  </a:solidFill>
                  <a:latin typeface="Helvetica" charset="0"/>
                  <a:ea typeface="ＭＳ Ｐゴシック" charset="0"/>
                  <a:cs typeface="Helvetica" charset="0"/>
                  <a:sym typeface="Helvetica" charset="0"/>
                </a:rPr>
                <a:t>$</a:t>
              </a:r>
            </a:p>
          </p:txBody>
        </p:sp>
      </p:grpSp>
      <p:grpSp>
        <p:nvGrpSpPr>
          <p:cNvPr id="27" name="Group 25">
            <a:extLst>
              <a:ext uri="{FF2B5EF4-FFF2-40B4-BE49-F238E27FC236}">
                <a16:creationId xmlns:a16="http://schemas.microsoft.com/office/drawing/2014/main" id="{3E972A62-FEA4-8540-ADCF-2C7CDF0FA6F1}"/>
              </a:ext>
            </a:extLst>
          </p:cNvPr>
          <p:cNvGrpSpPr>
            <a:grpSpLocks/>
          </p:cNvGrpSpPr>
          <p:nvPr/>
        </p:nvGrpSpPr>
        <p:grpSpPr bwMode="auto">
          <a:xfrm>
            <a:off x="9386689" y="4738687"/>
            <a:ext cx="2819400" cy="381000"/>
            <a:chOff x="0" y="0"/>
            <a:chExt cx="1776" cy="239"/>
          </a:xfrm>
        </p:grpSpPr>
        <p:sp>
          <p:nvSpPr>
            <p:cNvPr id="28" name="Rectangle 26">
              <a:extLst>
                <a:ext uri="{FF2B5EF4-FFF2-40B4-BE49-F238E27FC236}">
                  <a16:creationId xmlns:a16="http://schemas.microsoft.com/office/drawing/2014/main" id="{337ADBFC-1933-9440-98DB-C8AEC6AFC348}"/>
                </a:ext>
              </a:extLst>
            </p:cNvPr>
            <p:cNvSpPr>
              <a:spLocks/>
            </p:cNvSpPr>
            <p:nvPr/>
          </p:nvSpPr>
          <p:spPr bwMode="auto">
            <a:xfrm>
              <a:off x="0" y="0"/>
              <a:ext cx="1776" cy="239"/>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29" name="Rectangle 27">
              <a:extLst>
                <a:ext uri="{FF2B5EF4-FFF2-40B4-BE49-F238E27FC236}">
                  <a16:creationId xmlns:a16="http://schemas.microsoft.com/office/drawing/2014/main" id="{BD018B16-12EB-8241-910C-5740424139A1}"/>
                </a:ext>
              </a:extLst>
            </p:cNvPr>
            <p:cNvSpPr>
              <a:spLocks/>
            </p:cNvSpPr>
            <p:nvPr/>
          </p:nvSpPr>
          <p:spPr bwMode="auto">
            <a:xfrm>
              <a:off x="0" y="0"/>
              <a:ext cx="1597" cy="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66900" algn="l"/>
                  <a:tab pos="2806700" algn="l"/>
                  <a:tab pos="3721100" algn="l"/>
                </a:tabLst>
              </a:pPr>
              <a:r>
                <a:rPr lang="en-US" sz="2400">
                  <a:solidFill>
                    <a:srgbClr val="FF0000"/>
                  </a:solidFill>
                  <a:latin typeface="Helvetica" charset="0"/>
                  <a:ea typeface="ＭＳ Ｐゴシック" charset="0"/>
                  <a:cs typeface="Helvetica" charset="0"/>
                  <a:sym typeface="Helvetica" charset="0"/>
                </a:rPr>
                <a:t>Customer-provider</a:t>
              </a:r>
            </a:p>
          </p:txBody>
        </p:sp>
      </p:grpSp>
      <p:sp>
        <p:nvSpPr>
          <p:cNvPr id="30" name="Line 28">
            <a:extLst>
              <a:ext uri="{FF2B5EF4-FFF2-40B4-BE49-F238E27FC236}">
                <a16:creationId xmlns:a16="http://schemas.microsoft.com/office/drawing/2014/main" id="{C3641A12-8B48-DC4A-9B0E-87E2CA495272}"/>
              </a:ext>
            </a:extLst>
          </p:cNvPr>
          <p:cNvSpPr>
            <a:spLocks noChangeShapeType="1"/>
          </p:cNvSpPr>
          <p:nvPr/>
        </p:nvSpPr>
        <p:spPr bwMode="auto">
          <a:xfrm>
            <a:off x="8751689" y="5000625"/>
            <a:ext cx="501650" cy="1587"/>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grpSp>
        <p:nvGrpSpPr>
          <p:cNvPr id="31" name="Group 29">
            <a:extLst>
              <a:ext uri="{FF2B5EF4-FFF2-40B4-BE49-F238E27FC236}">
                <a16:creationId xmlns:a16="http://schemas.microsoft.com/office/drawing/2014/main" id="{297ED155-9F24-C948-B178-709FDBA87107}"/>
              </a:ext>
            </a:extLst>
          </p:cNvPr>
          <p:cNvGrpSpPr>
            <a:grpSpLocks/>
          </p:cNvGrpSpPr>
          <p:nvPr/>
        </p:nvGrpSpPr>
        <p:grpSpPr bwMode="auto">
          <a:xfrm>
            <a:off x="3064773" y="4073421"/>
            <a:ext cx="215900" cy="393700"/>
            <a:chOff x="0" y="0"/>
            <a:chExt cx="136" cy="248"/>
          </a:xfrm>
        </p:grpSpPr>
        <p:sp>
          <p:nvSpPr>
            <p:cNvPr id="32" name="Rectangle 30">
              <a:extLst>
                <a:ext uri="{FF2B5EF4-FFF2-40B4-BE49-F238E27FC236}">
                  <a16:creationId xmlns:a16="http://schemas.microsoft.com/office/drawing/2014/main" id="{63BA80B8-8521-5F46-8C44-51F09B238412}"/>
                </a:ext>
              </a:extLst>
            </p:cNvPr>
            <p:cNvSpPr>
              <a:spLocks/>
            </p:cNvSpPr>
            <p:nvPr/>
          </p:nvSpPr>
          <p:spPr bwMode="auto">
            <a:xfrm>
              <a:off x="0" y="0"/>
              <a:ext cx="136" cy="248"/>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33" name="Rectangle 31">
              <a:extLst>
                <a:ext uri="{FF2B5EF4-FFF2-40B4-BE49-F238E27FC236}">
                  <a16:creationId xmlns:a16="http://schemas.microsoft.com/office/drawing/2014/main" id="{EB557110-1E7E-D343-BDBC-EE9766D0A706}"/>
                </a:ext>
              </a:extLst>
            </p:cNvPr>
            <p:cNvSpPr>
              <a:spLocks/>
            </p:cNvSpPr>
            <p:nvPr/>
          </p:nvSpPr>
          <p:spPr bwMode="auto">
            <a:xfrm>
              <a:off x="0" y="0"/>
              <a:ext cx="114" cy="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b="1">
                  <a:solidFill>
                    <a:srgbClr val="FF0000"/>
                  </a:solidFill>
                  <a:latin typeface="Helvetica" charset="0"/>
                  <a:ea typeface="ＭＳ Ｐゴシック" charset="0"/>
                  <a:cs typeface="Helvetica" charset="0"/>
                  <a:sym typeface="Helvetica" charset="0"/>
                </a:rPr>
                <a:t>$</a:t>
              </a:r>
            </a:p>
          </p:txBody>
        </p:sp>
      </p:grpSp>
      <p:grpSp>
        <p:nvGrpSpPr>
          <p:cNvPr id="34" name="Group 32">
            <a:extLst>
              <a:ext uri="{FF2B5EF4-FFF2-40B4-BE49-F238E27FC236}">
                <a16:creationId xmlns:a16="http://schemas.microsoft.com/office/drawing/2014/main" id="{9D1D6087-1FC1-2F43-8644-79B42E3EA607}"/>
              </a:ext>
            </a:extLst>
          </p:cNvPr>
          <p:cNvGrpSpPr>
            <a:grpSpLocks/>
          </p:cNvGrpSpPr>
          <p:nvPr/>
        </p:nvGrpSpPr>
        <p:grpSpPr bwMode="auto">
          <a:xfrm>
            <a:off x="6240264" y="4110037"/>
            <a:ext cx="215900" cy="393700"/>
            <a:chOff x="0" y="0"/>
            <a:chExt cx="136" cy="248"/>
          </a:xfrm>
        </p:grpSpPr>
        <p:sp>
          <p:nvSpPr>
            <p:cNvPr id="35" name="Rectangle 33">
              <a:extLst>
                <a:ext uri="{FF2B5EF4-FFF2-40B4-BE49-F238E27FC236}">
                  <a16:creationId xmlns:a16="http://schemas.microsoft.com/office/drawing/2014/main" id="{1D79982A-BC2C-5D4E-8FCA-D964D19C6C02}"/>
                </a:ext>
              </a:extLst>
            </p:cNvPr>
            <p:cNvSpPr>
              <a:spLocks/>
            </p:cNvSpPr>
            <p:nvPr/>
          </p:nvSpPr>
          <p:spPr bwMode="auto">
            <a:xfrm>
              <a:off x="0" y="0"/>
              <a:ext cx="136" cy="248"/>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36" name="Rectangle 34">
              <a:extLst>
                <a:ext uri="{FF2B5EF4-FFF2-40B4-BE49-F238E27FC236}">
                  <a16:creationId xmlns:a16="http://schemas.microsoft.com/office/drawing/2014/main" id="{BEB8F1F7-DDD3-D748-B826-D5AEC0966157}"/>
                </a:ext>
              </a:extLst>
            </p:cNvPr>
            <p:cNvSpPr>
              <a:spLocks/>
            </p:cNvSpPr>
            <p:nvPr/>
          </p:nvSpPr>
          <p:spPr bwMode="auto">
            <a:xfrm>
              <a:off x="0" y="0"/>
              <a:ext cx="114" cy="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b="1">
                  <a:solidFill>
                    <a:srgbClr val="FF0000"/>
                  </a:solidFill>
                  <a:latin typeface="Helvetica" charset="0"/>
                  <a:ea typeface="ＭＳ Ｐゴシック" charset="0"/>
                  <a:cs typeface="Helvetica" charset="0"/>
                  <a:sym typeface="Helvetica" charset="0"/>
                </a:rPr>
                <a:t>$</a:t>
              </a:r>
            </a:p>
          </p:txBody>
        </p:sp>
      </p:grpSp>
      <p:grpSp>
        <p:nvGrpSpPr>
          <p:cNvPr id="37" name="Group 35">
            <a:extLst>
              <a:ext uri="{FF2B5EF4-FFF2-40B4-BE49-F238E27FC236}">
                <a16:creationId xmlns:a16="http://schemas.microsoft.com/office/drawing/2014/main" id="{AC732712-B43B-C44A-BECB-0EA2850B2A99}"/>
              </a:ext>
            </a:extLst>
          </p:cNvPr>
          <p:cNvGrpSpPr>
            <a:grpSpLocks/>
          </p:cNvGrpSpPr>
          <p:nvPr/>
        </p:nvGrpSpPr>
        <p:grpSpPr bwMode="auto">
          <a:xfrm>
            <a:off x="7911902" y="4012262"/>
            <a:ext cx="215900" cy="393700"/>
            <a:chOff x="0" y="0"/>
            <a:chExt cx="136" cy="248"/>
          </a:xfrm>
        </p:grpSpPr>
        <p:sp>
          <p:nvSpPr>
            <p:cNvPr id="38" name="Rectangle 36">
              <a:extLst>
                <a:ext uri="{FF2B5EF4-FFF2-40B4-BE49-F238E27FC236}">
                  <a16:creationId xmlns:a16="http://schemas.microsoft.com/office/drawing/2014/main" id="{2530BEF1-EC5E-A741-9556-5E7BC8FE469E}"/>
                </a:ext>
              </a:extLst>
            </p:cNvPr>
            <p:cNvSpPr>
              <a:spLocks/>
            </p:cNvSpPr>
            <p:nvPr/>
          </p:nvSpPr>
          <p:spPr bwMode="auto">
            <a:xfrm>
              <a:off x="0" y="0"/>
              <a:ext cx="136" cy="248"/>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39" name="Rectangle 37">
              <a:extLst>
                <a:ext uri="{FF2B5EF4-FFF2-40B4-BE49-F238E27FC236}">
                  <a16:creationId xmlns:a16="http://schemas.microsoft.com/office/drawing/2014/main" id="{ED67D421-8CCC-E247-A115-A1A152F3A8D8}"/>
                </a:ext>
              </a:extLst>
            </p:cNvPr>
            <p:cNvSpPr>
              <a:spLocks/>
            </p:cNvSpPr>
            <p:nvPr/>
          </p:nvSpPr>
          <p:spPr bwMode="auto">
            <a:xfrm>
              <a:off x="0" y="0"/>
              <a:ext cx="114" cy="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b="1">
                  <a:solidFill>
                    <a:srgbClr val="FF0000"/>
                  </a:solidFill>
                  <a:latin typeface="Helvetica" charset="0"/>
                  <a:ea typeface="ＭＳ Ｐゴシック" charset="0"/>
                  <a:cs typeface="Helvetica" charset="0"/>
                  <a:sym typeface="Helvetica" charset="0"/>
                </a:rPr>
                <a:t>$</a:t>
              </a:r>
            </a:p>
          </p:txBody>
        </p:sp>
      </p:grpSp>
      <p:grpSp>
        <p:nvGrpSpPr>
          <p:cNvPr id="40" name="Group 38">
            <a:extLst>
              <a:ext uri="{FF2B5EF4-FFF2-40B4-BE49-F238E27FC236}">
                <a16:creationId xmlns:a16="http://schemas.microsoft.com/office/drawing/2014/main" id="{893A4501-A719-674B-9019-E5BF98E6666C}"/>
              </a:ext>
            </a:extLst>
          </p:cNvPr>
          <p:cNvGrpSpPr>
            <a:grpSpLocks/>
          </p:cNvGrpSpPr>
          <p:nvPr/>
        </p:nvGrpSpPr>
        <p:grpSpPr bwMode="auto">
          <a:xfrm>
            <a:off x="8148439" y="5500687"/>
            <a:ext cx="215900" cy="393700"/>
            <a:chOff x="0" y="0"/>
            <a:chExt cx="136" cy="248"/>
          </a:xfrm>
        </p:grpSpPr>
        <p:sp>
          <p:nvSpPr>
            <p:cNvPr id="41" name="Rectangle 39">
              <a:extLst>
                <a:ext uri="{FF2B5EF4-FFF2-40B4-BE49-F238E27FC236}">
                  <a16:creationId xmlns:a16="http://schemas.microsoft.com/office/drawing/2014/main" id="{7C44392F-F74E-0E47-B9E7-902C7D1EB476}"/>
                </a:ext>
              </a:extLst>
            </p:cNvPr>
            <p:cNvSpPr>
              <a:spLocks/>
            </p:cNvSpPr>
            <p:nvPr/>
          </p:nvSpPr>
          <p:spPr bwMode="auto">
            <a:xfrm>
              <a:off x="0" y="0"/>
              <a:ext cx="136" cy="248"/>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42" name="Rectangle 40">
              <a:extLst>
                <a:ext uri="{FF2B5EF4-FFF2-40B4-BE49-F238E27FC236}">
                  <a16:creationId xmlns:a16="http://schemas.microsoft.com/office/drawing/2014/main" id="{4367ADD1-DAFF-8E4D-B742-39F8FEE57798}"/>
                </a:ext>
              </a:extLst>
            </p:cNvPr>
            <p:cNvSpPr>
              <a:spLocks/>
            </p:cNvSpPr>
            <p:nvPr/>
          </p:nvSpPr>
          <p:spPr bwMode="auto">
            <a:xfrm>
              <a:off x="0" y="0"/>
              <a:ext cx="114" cy="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b="1">
                  <a:solidFill>
                    <a:srgbClr val="FF0000"/>
                  </a:solidFill>
                  <a:latin typeface="Helvetica" charset="0"/>
                  <a:ea typeface="ＭＳ Ｐゴシック" charset="0"/>
                  <a:cs typeface="Helvetica" charset="0"/>
                  <a:sym typeface="Helvetica" charset="0"/>
                </a:rPr>
                <a:t>$</a:t>
              </a:r>
            </a:p>
          </p:txBody>
        </p:sp>
      </p:grpSp>
      <p:sp>
        <p:nvSpPr>
          <p:cNvPr id="43" name="Line 41">
            <a:extLst>
              <a:ext uri="{FF2B5EF4-FFF2-40B4-BE49-F238E27FC236}">
                <a16:creationId xmlns:a16="http://schemas.microsoft.com/office/drawing/2014/main" id="{7391E34D-4574-8349-BBF6-6B56A7C1E68F}"/>
              </a:ext>
            </a:extLst>
          </p:cNvPr>
          <p:cNvSpPr>
            <a:spLocks noChangeShapeType="1"/>
          </p:cNvSpPr>
          <p:nvPr/>
        </p:nvSpPr>
        <p:spPr bwMode="auto">
          <a:xfrm>
            <a:off x="8745339" y="4641850"/>
            <a:ext cx="520700" cy="3175"/>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grpSp>
        <p:nvGrpSpPr>
          <p:cNvPr id="44" name="Group 42">
            <a:extLst>
              <a:ext uri="{FF2B5EF4-FFF2-40B4-BE49-F238E27FC236}">
                <a16:creationId xmlns:a16="http://schemas.microsoft.com/office/drawing/2014/main" id="{60D8FE84-5A15-2B49-A6FA-E0D4620D7DAB}"/>
              </a:ext>
            </a:extLst>
          </p:cNvPr>
          <p:cNvGrpSpPr>
            <a:grpSpLocks/>
          </p:cNvGrpSpPr>
          <p:nvPr/>
        </p:nvGrpSpPr>
        <p:grpSpPr bwMode="auto">
          <a:xfrm>
            <a:off x="9407327" y="4364037"/>
            <a:ext cx="2705100" cy="381000"/>
            <a:chOff x="0" y="0"/>
            <a:chExt cx="1704" cy="239"/>
          </a:xfrm>
        </p:grpSpPr>
        <p:sp>
          <p:nvSpPr>
            <p:cNvPr id="45" name="Rectangle 43">
              <a:extLst>
                <a:ext uri="{FF2B5EF4-FFF2-40B4-BE49-F238E27FC236}">
                  <a16:creationId xmlns:a16="http://schemas.microsoft.com/office/drawing/2014/main" id="{52020629-6811-CB44-B2C0-A0CE75C69784}"/>
                </a:ext>
              </a:extLst>
            </p:cNvPr>
            <p:cNvSpPr>
              <a:spLocks/>
            </p:cNvSpPr>
            <p:nvPr/>
          </p:nvSpPr>
          <p:spPr bwMode="auto">
            <a:xfrm>
              <a:off x="0" y="0"/>
              <a:ext cx="1704" cy="239"/>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46" name="Rectangle 44">
              <a:extLst>
                <a:ext uri="{FF2B5EF4-FFF2-40B4-BE49-F238E27FC236}">
                  <a16:creationId xmlns:a16="http://schemas.microsoft.com/office/drawing/2014/main" id="{D7062B88-FA94-1342-AFA8-F05A2A0468D8}"/>
                </a:ext>
              </a:extLst>
            </p:cNvPr>
            <p:cNvSpPr>
              <a:spLocks/>
            </p:cNvSpPr>
            <p:nvPr/>
          </p:nvSpPr>
          <p:spPr bwMode="auto">
            <a:xfrm>
              <a:off x="0" y="0"/>
              <a:ext cx="1043" cy="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66900" algn="l"/>
                  <a:tab pos="2781300" algn="l"/>
                </a:tabLst>
              </a:pPr>
              <a:r>
                <a:rPr lang="en-US" sz="2400">
                  <a:solidFill>
                    <a:srgbClr val="0000FF"/>
                  </a:solidFill>
                  <a:latin typeface="Helvetica" charset="0"/>
                  <a:ea typeface="ＭＳ Ｐゴシック" charset="0"/>
                  <a:cs typeface="Helvetica" charset="0"/>
                  <a:sym typeface="Helvetica" charset="0"/>
                </a:rPr>
                <a:t>Shared-cost</a:t>
              </a:r>
            </a:p>
          </p:txBody>
        </p:sp>
      </p:grpSp>
      <p:sp>
        <p:nvSpPr>
          <p:cNvPr id="49" name="Line 47">
            <a:extLst>
              <a:ext uri="{FF2B5EF4-FFF2-40B4-BE49-F238E27FC236}">
                <a16:creationId xmlns:a16="http://schemas.microsoft.com/office/drawing/2014/main" id="{EBA2A660-8684-BC45-B72A-67C368FD8A83}"/>
              </a:ext>
            </a:extLst>
          </p:cNvPr>
          <p:cNvSpPr>
            <a:spLocks noChangeShapeType="1"/>
          </p:cNvSpPr>
          <p:nvPr/>
        </p:nvSpPr>
        <p:spPr bwMode="auto">
          <a:xfrm>
            <a:off x="8130977" y="3207544"/>
            <a:ext cx="936625" cy="3175"/>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0" name="Line 48">
            <a:extLst>
              <a:ext uri="{FF2B5EF4-FFF2-40B4-BE49-F238E27FC236}">
                <a16:creationId xmlns:a16="http://schemas.microsoft.com/office/drawing/2014/main" id="{57C902EE-175D-E04D-93E2-87EE5AC4DB6C}"/>
              </a:ext>
            </a:extLst>
          </p:cNvPr>
          <p:cNvSpPr>
            <a:spLocks noChangeShapeType="1"/>
          </p:cNvSpPr>
          <p:nvPr/>
        </p:nvSpPr>
        <p:spPr bwMode="auto">
          <a:xfrm>
            <a:off x="8745339" y="4591050"/>
            <a:ext cx="520700" cy="1587"/>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1" name="Content Placeholder 2">
            <a:extLst>
              <a:ext uri="{FF2B5EF4-FFF2-40B4-BE49-F238E27FC236}">
                <a16:creationId xmlns:a16="http://schemas.microsoft.com/office/drawing/2014/main" id="{C72CEA4D-E6C7-2443-BD31-93A27E98A1C3}"/>
              </a:ext>
            </a:extLst>
          </p:cNvPr>
          <p:cNvSpPr txBox="1">
            <a:spLocks/>
          </p:cNvSpPr>
          <p:nvPr/>
        </p:nvSpPr>
        <p:spPr bwMode="auto">
          <a:xfrm>
            <a:off x="1412065" y="4649829"/>
            <a:ext cx="11734801" cy="5715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r>
              <a:rPr lang="en-BE" kern="0"/>
              <a:t>Each AS advertises one prefix (p1 for AS1,...)</a:t>
            </a:r>
          </a:p>
          <a:p>
            <a:r>
              <a:rPr lang="en-BE" kern="0"/>
              <a:t> Which prefixes are advertised by AS3 to AS1 ?</a:t>
            </a:r>
          </a:p>
        </p:txBody>
      </p:sp>
      <p:pic>
        <p:nvPicPr>
          <p:cNvPr id="52" name="Picture 2">
            <a:extLst>
              <a:ext uri="{FF2B5EF4-FFF2-40B4-BE49-F238E27FC236}">
                <a16:creationId xmlns:a16="http://schemas.microsoft.com/office/drawing/2014/main" id="{64A22753-F27C-7649-B304-1E1FBE4D4D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58477">
            <a:off x="84785" y="5719620"/>
            <a:ext cx="2120733" cy="1134364"/>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52">
            <a:extLst>
              <a:ext uri="{FF2B5EF4-FFF2-40B4-BE49-F238E27FC236}">
                <a16:creationId xmlns:a16="http://schemas.microsoft.com/office/drawing/2014/main" id="{C3E76B56-94B4-EF4A-BC33-022BF4A5A44D}"/>
              </a:ext>
            </a:extLst>
          </p:cNvPr>
          <p:cNvSpPr/>
          <p:nvPr/>
        </p:nvSpPr>
        <p:spPr>
          <a:xfrm>
            <a:off x="1412065" y="8509556"/>
            <a:ext cx="11203019" cy="738664"/>
          </a:xfrm>
          <a:prstGeom prst="rect">
            <a:avLst/>
          </a:prstGeom>
        </p:spPr>
        <p:txBody>
          <a:bodyPr wrap="square">
            <a:spAutoFit/>
          </a:bodyPr>
          <a:lstStyle/>
          <a:p>
            <a:pPr marL="571500" indent="-571500">
              <a:buFont typeface="Arial" panose="020B0604020202020204" pitchFamily="34" charset="0"/>
              <a:buChar char="•"/>
            </a:pPr>
            <a:r>
              <a:rPr lang="en-BE"/>
              <a:t>Which prefixes are advertised by AS1 to AS2 ?</a:t>
            </a:r>
          </a:p>
        </p:txBody>
      </p:sp>
      <p:sp>
        <p:nvSpPr>
          <p:cNvPr id="55" name="Line 15">
            <a:extLst>
              <a:ext uri="{FF2B5EF4-FFF2-40B4-BE49-F238E27FC236}">
                <a16:creationId xmlns:a16="http://schemas.microsoft.com/office/drawing/2014/main" id="{4D413D1D-6BB2-3943-A23C-76B4AC6CD39D}"/>
              </a:ext>
            </a:extLst>
          </p:cNvPr>
          <p:cNvSpPr>
            <a:spLocks noChangeShapeType="1"/>
          </p:cNvSpPr>
          <p:nvPr/>
        </p:nvSpPr>
        <p:spPr bwMode="auto">
          <a:xfrm>
            <a:off x="3958067" y="3126268"/>
            <a:ext cx="936625" cy="3175"/>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6" name="Line 47">
            <a:extLst>
              <a:ext uri="{FF2B5EF4-FFF2-40B4-BE49-F238E27FC236}">
                <a16:creationId xmlns:a16="http://schemas.microsoft.com/office/drawing/2014/main" id="{669F3733-DC8A-5F47-9B9B-1EE836E62683}"/>
              </a:ext>
            </a:extLst>
          </p:cNvPr>
          <p:cNvSpPr>
            <a:spLocks noChangeShapeType="1"/>
          </p:cNvSpPr>
          <p:nvPr/>
        </p:nvSpPr>
        <p:spPr bwMode="auto">
          <a:xfrm>
            <a:off x="3958067" y="3196118"/>
            <a:ext cx="936625" cy="3175"/>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grpSp>
        <p:nvGrpSpPr>
          <p:cNvPr id="58" name="Group 11">
            <a:extLst>
              <a:ext uri="{FF2B5EF4-FFF2-40B4-BE49-F238E27FC236}">
                <a16:creationId xmlns:a16="http://schemas.microsoft.com/office/drawing/2014/main" id="{BAAF9BEB-2454-2C4E-9265-96CD2C013FB7}"/>
              </a:ext>
            </a:extLst>
          </p:cNvPr>
          <p:cNvGrpSpPr>
            <a:grpSpLocks/>
          </p:cNvGrpSpPr>
          <p:nvPr/>
        </p:nvGrpSpPr>
        <p:grpSpPr bwMode="auto">
          <a:xfrm>
            <a:off x="1810314" y="4542631"/>
            <a:ext cx="2355850" cy="1208088"/>
            <a:chOff x="0" y="0"/>
            <a:chExt cx="1483" cy="761"/>
          </a:xfrm>
        </p:grpSpPr>
        <p:sp>
          <p:nvSpPr>
            <p:cNvPr id="59" name="Oval 12">
              <a:extLst>
                <a:ext uri="{FF2B5EF4-FFF2-40B4-BE49-F238E27FC236}">
                  <a16:creationId xmlns:a16="http://schemas.microsoft.com/office/drawing/2014/main" id="{0252D070-8BF4-354E-8AE8-FC107056A04E}"/>
                </a:ext>
              </a:extLst>
            </p:cNvPr>
            <p:cNvSpPr>
              <a:spLocks/>
            </p:cNvSpPr>
            <p:nvPr/>
          </p:nvSpPr>
          <p:spPr bwMode="auto">
            <a:xfrm>
              <a:off x="0" y="0"/>
              <a:ext cx="1483" cy="76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60" name="Rectangle 13">
              <a:extLst>
                <a:ext uri="{FF2B5EF4-FFF2-40B4-BE49-F238E27FC236}">
                  <a16:creationId xmlns:a16="http://schemas.microsoft.com/office/drawing/2014/main" id="{EDA7910E-A229-0F42-91D5-4C3646080553}"/>
                </a:ext>
              </a:extLst>
            </p:cNvPr>
            <p:cNvSpPr>
              <a:spLocks/>
            </p:cNvSpPr>
            <p:nvPr/>
          </p:nvSpPr>
          <p:spPr bwMode="auto">
            <a:xfrm>
              <a:off x="230" y="246"/>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39800" algn="l"/>
                  <a:tab pos="1866900" algn="l"/>
                  <a:tab pos="2781300" algn="l"/>
                </a:tabLst>
              </a:pPr>
              <a:r>
                <a:rPr lang="en-US" sz="3000">
                  <a:solidFill>
                    <a:schemeClr val="tx1"/>
                  </a:solidFill>
                  <a:latin typeface="Helvetica" charset="0"/>
                  <a:ea typeface="ＭＳ Ｐゴシック" charset="0"/>
                  <a:cs typeface="Helvetica" charset="0"/>
                  <a:sym typeface="Helvetica" charset="0"/>
                </a:rPr>
                <a:t>AS5</a:t>
              </a:r>
            </a:p>
          </p:txBody>
        </p:sp>
      </p:grpSp>
      <p:sp>
        <p:nvSpPr>
          <p:cNvPr id="61" name="Line 46">
            <a:extLst>
              <a:ext uri="{FF2B5EF4-FFF2-40B4-BE49-F238E27FC236}">
                <a16:creationId xmlns:a16="http://schemas.microsoft.com/office/drawing/2014/main" id="{8A173318-1008-6049-94E3-12872093E1DC}"/>
              </a:ext>
            </a:extLst>
          </p:cNvPr>
          <p:cNvSpPr>
            <a:spLocks noChangeShapeType="1"/>
          </p:cNvSpPr>
          <p:nvPr/>
        </p:nvSpPr>
        <p:spPr bwMode="auto">
          <a:xfrm>
            <a:off x="4199197" y="5245224"/>
            <a:ext cx="1677530" cy="44469"/>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62" name="Line 46">
            <a:extLst>
              <a:ext uri="{FF2B5EF4-FFF2-40B4-BE49-F238E27FC236}">
                <a16:creationId xmlns:a16="http://schemas.microsoft.com/office/drawing/2014/main" id="{31BB0DF2-21AF-6948-9F3A-43F8FA4EAD04}"/>
              </a:ext>
            </a:extLst>
          </p:cNvPr>
          <p:cNvSpPr>
            <a:spLocks noChangeShapeType="1"/>
          </p:cNvSpPr>
          <p:nvPr/>
        </p:nvSpPr>
        <p:spPr bwMode="auto">
          <a:xfrm>
            <a:off x="4126136" y="5192371"/>
            <a:ext cx="1677530" cy="44469"/>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Tree>
    <p:extLst>
      <p:ext uri="{BB962C8B-B14F-4D97-AF65-F5344CB8AC3E}">
        <p14:creationId xmlns:p14="http://schemas.microsoft.com/office/powerpoint/2010/main" val="21006727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705" name="Rectangle 1"/>
          <p:cNvSpPr>
            <a:spLocks noGrp="1" noChangeArrowheads="1"/>
          </p:cNvSpPr>
          <p:nvPr>
            <p:ph type="title"/>
          </p:nvPr>
        </p:nvSpPr>
        <p:spPr>
          <a:xfrm>
            <a:off x="2206625" y="0"/>
            <a:ext cx="9967913" cy="1717675"/>
          </a:xfrm>
          <a:ln/>
        </p:spPr>
        <p:txBody>
          <a:bodyPr/>
          <a:lstStyle/>
          <a:p>
            <a:pPr>
              <a:lnSpc>
                <a:spcPct val="84000"/>
              </a:lnSpc>
              <a:tabLst>
                <a:tab pos="939800" algn="l"/>
                <a:tab pos="1866900" algn="l"/>
                <a:tab pos="2806700" algn="l"/>
                <a:tab pos="3733800" algn="l"/>
                <a:tab pos="4673600" algn="l"/>
                <a:tab pos="5600700" algn="l"/>
                <a:tab pos="6540500" algn="l"/>
                <a:tab pos="7467600" algn="l"/>
                <a:tab pos="8407400" algn="l"/>
                <a:tab pos="9334500" algn="l"/>
                <a:tab pos="10210800" algn="l"/>
              </a:tabLst>
            </a:pPr>
            <a:r>
              <a:rPr lang="en-US"/>
              <a:t>Shared-cost peering : example</a:t>
            </a:r>
          </a:p>
        </p:txBody>
      </p:sp>
      <p:sp>
        <p:nvSpPr>
          <p:cNvPr id="72706" name="Rectangle 2"/>
          <p:cNvSpPr>
            <a:spLocks noGrp="1" noChangeArrowheads="1"/>
          </p:cNvSpPr>
          <p:nvPr>
            <p:ph type="body" idx="1"/>
          </p:nvPr>
        </p:nvSpPr>
        <p:spPr>
          <a:xfrm>
            <a:off x="237704" y="3868688"/>
            <a:ext cx="12097344" cy="7237412"/>
          </a:xfrm>
          <a:ln/>
        </p:spPr>
        <p:txBody>
          <a:bodyPr/>
          <a:lstStyle/>
          <a:p>
            <a:pPr marL="1104900" lvl="2" indent="-457200">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Lst>
            </a:pPr>
            <a:r>
              <a:rPr lang="en-US" sz="2800"/>
              <a:t>AS3-AS4 peering link</a:t>
            </a:r>
          </a:p>
          <a:p>
            <a:pPr marL="1392238" lvl="3" indent="-457200">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Lst>
            </a:pPr>
            <a:r>
              <a:rPr lang="en-US" sz="2800"/>
              <a:t>AS3 advertises its own routes </a:t>
            </a:r>
          </a:p>
          <a:p>
            <a:pPr marL="1392238" lvl="3" indent="-457200">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Lst>
            </a:pPr>
            <a:r>
              <a:rPr lang="en-US" sz="2800"/>
              <a:t>AS4 advertises its own routes and those received from its clients (AS7)</a:t>
            </a:r>
          </a:p>
          <a:p>
            <a:pPr marL="1104900" lvl="2" indent="-457200">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Lst>
            </a:pPr>
            <a:r>
              <a:rPr lang="en-US" sz="2800"/>
              <a:t>AS1-AS2 peering link</a:t>
            </a:r>
          </a:p>
          <a:p>
            <a:pPr marL="1392238" lvl="3" indent="-457200">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Lst>
            </a:pPr>
            <a:r>
              <a:rPr lang="en-US" sz="2800"/>
              <a:t>AS1 advertises its own routes and those received from its clients (AS3 and AS4) </a:t>
            </a:r>
          </a:p>
          <a:p>
            <a:pPr marL="1392238" lvl="3" indent="-457200">
              <a:lnSpc>
                <a:spcPct val="84000"/>
              </a:lnSpc>
              <a:tabLst>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Lst>
            </a:pPr>
            <a:r>
              <a:rPr lang="en-US" sz="2800"/>
              <a:t>AS1 advertises its own routes and those received from its clients (AS4) </a:t>
            </a:r>
          </a:p>
        </p:txBody>
      </p:sp>
      <p:grpSp>
        <p:nvGrpSpPr>
          <p:cNvPr id="72707" name="Group 3"/>
          <p:cNvGrpSpPr>
            <a:grpSpLocks/>
          </p:cNvGrpSpPr>
          <p:nvPr/>
        </p:nvGrpSpPr>
        <p:grpSpPr bwMode="auto">
          <a:xfrm>
            <a:off x="6788150" y="2062163"/>
            <a:ext cx="3378200" cy="1208087"/>
            <a:chOff x="0" y="0"/>
            <a:chExt cx="2128" cy="761"/>
          </a:xfrm>
        </p:grpSpPr>
        <p:sp>
          <p:nvSpPr>
            <p:cNvPr id="72708" name="Oval 4"/>
            <p:cNvSpPr>
              <a:spLocks/>
            </p:cNvSpPr>
            <p:nvPr/>
          </p:nvSpPr>
          <p:spPr bwMode="auto">
            <a:xfrm>
              <a:off x="0" y="0"/>
              <a:ext cx="2128" cy="76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72709" name="Rectangle 5"/>
            <p:cNvSpPr>
              <a:spLocks/>
            </p:cNvSpPr>
            <p:nvPr/>
          </p:nvSpPr>
          <p:spPr bwMode="auto">
            <a:xfrm>
              <a:off x="309" y="178"/>
              <a:ext cx="1504" cy="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39800" algn="l"/>
                  <a:tab pos="1866900" algn="l"/>
                  <a:tab pos="2806700" algn="l"/>
                  <a:tab pos="3721100" algn="l"/>
                </a:tabLst>
              </a:pPr>
              <a:r>
                <a:rPr lang="en-US">
                  <a:solidFill>
                    <a:schemeClr val="tx1"/>
                  </a:solidFill>
                  <a:latin typeface="Helvetica" charset="0"/>
                  <a:ea typeface="ＭＳ Ｐゴシック" charset="0"/>
                  <a:cs typeface="Helvetica" charset="0"/>
                  <a:sym typeface="Helvetica" charset="0"/>
                </a:rPr>
                <a:t>AS2</a:t>
              </a:r>
            </a:p>
          </p:txBody>
        </p:sp>
      </p:grpSp>
      <p:grpSp>
        <p:nvGrpSpPr>
          <p:cNvPr id="72710" name="Group 6"/>
          <p:cNvGrpSpPr>
            <a:grpSpLocks/>
          </p:cNvGrpSpPr>
          <p:nvPr/>
        </p:nvGrpSpPr>
        <p:grpSpPr bwMode="auto">
          <a:xfrm>
            <a:off x="2497138" y="2041525"/>
            <a:ext cx="3352800" cy="1208088"/>
            <a:chOff x="0" y="0"/>
            <a:chExt cx="2111" cy="761"/>
          </a:xfrm>
        </p:grpSpPr>
        <p:sp>
          <p:nvSpPr>
            <p:cNvPr id="72711" name="Oval 7"/>
            <p:cNvSpPr>
              <a:spLocks/>
            </p:cNvSpPr>
            <p:nvPr/>
          </p:nvSpPr>
          <p:spPr bwMode="auto">
            <a:xfrm>
              <a:off x="0" y="0"/>
              <a:ext cx="2111" cy="76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72712" name="Rectangle 8"/>
            <p:cNvSpPr>
              <a:spLocks/>
            </p:cNvSpPr>
            <p:nvPr/>
          </p:nvSpPr>
          <p:spPr bwMode="auto">
            <a:xfrm>
              <a:off x="307" y="181"/>
              <a:ext cx="1496" cy="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39800" algn="l"/>
                  <a:tab pos="1866900" algn="l"/>
                  <a:tab pos="2806700" algn="l"/>
                  <a:tab pos="3721100" algn="l"/>
                </a:tabLst>
              </a:pPr>
              <a:r>
                <a:rPr lang="en-US">
                  <a:solidFill>
                    <a:schemeClr val="tx1"/>
                  </a:solidFill>
                  <a:latin typeface="Helvetica" charset="0"/>
                  <a:ea typeface="ＭＳ Ｐゴシック" charset="0"/>
                  <a:cs typeface="Helvetica" charset="0"/>
                  <a:sym typeface="Helvetica" charset="0"/>
                </a:rPr>
                <a:t>AS1</a:t>
              </a:r>
            </a:p>
          </p:txBody>
        </p:sp>
      </p:grpSp>
      <p:grpSp>
        <p:nvGrpSpPr>
          <p:cNvPr id="72713" name="Group 9"/>
          <p:cNvGrpSpPr>
            <a:grpSpLocks/>
          </p:cNvGrpSpPr>
          <p:nvPr/>
        </p:nvGrpSpPr>
        <p:grpSpPr bwMode="auto">
          <a:xfrm>
            <a:off x="1957388" y="3894138"/>
            <a:ext cx="2354262" cy="1208087"/>
            <a:chOff x="0" y="0"/>
            <a:chExt cx="1483" cy="761"/>
          </a:xfrm>
        </p:grpSpPr>
        <p:sp>
          <p:nvSpPr>
            <p:cNvPr id="72714" name="Oval 10"/>
            <p:cNvSpPr>
              <a:spLocks/>
            </p:cNvSpPr>
            <p:nvPr/>
          </p:nvSpPr>
          <p:spPr bwMode="auto">
            <a:xfrm>
              <a:off x="0" y="0"/>
              <a:ext cx="1483" cy="76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72715" name="Rectangle 11"/>
            <p:cNvSpPr>
              <a:spLocks/>
            </p:cNvSpPr>
            <p:nvPr/>
          </p:nvSpPr>
          <p:spPr bwMode="auto">
            <a:xfrm>
              <a:off x="215" y="178"/>
              <a:ext cx="1056" cy="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39800" algn="l"/>
                  <a:tab pos="1866900" algn="l"/>
                  <a:tab pos="2781300" algn="l"/>
                </a:tabLst>
              </a:pPr>
              <a:r>
                <a:rPr lang="en-US">
                  <a:solidFill>
                    <a:schemeClr val="tx1"/>
                  </a:solidFill>
                  <a:latin typeface="Helvetica" charset="0"/>
                  <a:ea typeface="ＭＳ Ｐゴシック" charset="0"/>
                  <a:cs typeface="Helvetica" charset="0"/>
                  <a:sym typeface="Helvetica" charset="0"/>
                </a:rPr>
                <a:t>AS3</a:t>
              </a:r>
            </a:p>
          </p:txBody>
        </p:sp>
      </p:grpSp>
      <p:grpSp>
        <p:nvGrpSpPr>
          <p:cNvPr id="72716" name="Group 12"/>
          <p:cNvGrpSpPr>
            <a:grpSpLocks/>
          </p:cNvGrpSpPr>
          <p:nvPr/>
        </p:nvGrpSpPr>
        <p:grpSpPr bwMode="auto">
          <a:xfrm>
            <a:off x="5434013" y="3873500"/>
            <a:ext cx="2355850" cy="1208088"/>
            <a:chOff x="0" y="0"/>
            <a:chExt cx="1483" cy="761"/>
          </a:xfrm>
        </p:grpSpPr>
        <p:sp>
          <p:nvSpPr>
            <p:cNvPr id="72717" name="Oval 13"/>
            <p:cNvSpPr>
              <a:spLocks/>
            </p:cNvSpPr>
            <p:nvPr/>
          </p:nvSpPr>
          <p:spPr bwMode="auto">
            <a:xfrm>
              <a:off x="0" y="0"/>
              <a:ext cx="1483" cy="76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72718" name="Rectangle 14"/>
            <p:cNvSpPr>
              <a:spLocks/>
            </p:cNvSpPr>
            <p:nvPr/>
          </p:nvSpPr>
          <p:spPr bwMode="auto">
            <a:xfrm>
              <a:off x="215" y="178"/>
              <a:ext cx="1056" cy="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39800" algn="l"/>
                  <a:tab pos="1866900" algn="l"/>
                  <a:tab pos="2781300" algn="l"/>
                </a:tabLst>
              </a:pPr>
              <a:r>
                <a:rPr lang="en-US">
                  <a:solidFill>
                    <a:schemeClr val="tx1"/>
                  </a:solidFill>
                  <a:latin typeface="Helvetica" charset="0"/>
                  <a:ea typeface="ＭＳ Ｐゴシック" charset="0"/>
                  <a:cs typeface="Helvetica" charset="0"/>
                  <a:sym typeface="Helvetica" charset="0"/>
                </a:rPr>
                <a:t>AS4</a:t>
              </a:r>
            </a:p>
          </p:txBody>
        </p:sp>
      </p:grpSp>
      <p:sp>
        <p:nvSpPr>
          <p:cNvPr id="72719" name="Line 15"/>
          <p:cNvSpPr>
            <a:spLocks noChangeShapeType="1"/>
          </p:cNvSpPr>
          <p:nvPr/>
        </p:nvSpPr>
        <p:spPr bwMode="auto">
          <a:xfrm rot="10800000" flipH="1">
            <a:off x="3478213" y="3163888"/>
            <a:ext cx="477837" cy="754062"/>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72720" name="Line 16"/>
          <p:cNvSpPr>
            <a:spLocks noChangeShapeType="1"/>
          </p:cNvSpPr>
          <p:nvPr/>
        </p:nvSpPr>
        <p:spPr bwMode="auto">
          <a:xfrm>
            <a:off x="5853113" y="2601913"/>
            <a:ext cx="936625" cy="3175"/>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72721" name="Line 17"/>
          <p:cNvSpPr>
            <a:spLocks noChangeShapeType="1"/>
          </p:cNvSpPr>
          <p:nvPr/>
        </p:nvSpPr>
        <p:spPr bwMode="auto">
          <a:xfrm rot="10800000">
            <a:off x="5432425" y="3163888"/>
            <a:ext cx="671513" cy="796925"/>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72722" name="Line 18"/>
          <p:cNvSpPr>
            <a:spLocks noChangeShapeType="1"/>
          </p:cNvSpPr>
          <p:nvPr/>
        </p:nvSpPr>
        <p:spPr bwMode="auto">
          <a:xfrm rot="10800000" flipH="1">
            <a:off x="7213600" y="3265488"/>
            <a:ext cx="330200" cy="715962"/>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grpSp>
        <p:nvGrpSpPr>
          <p:cNvPr id="72723" name="Group 19"/>
          <p:cNvGrpSpPr>
            <a:grpSpLocks/>
          </p:cNvGrpSpPr>
          <p:nvPr/>
        </p:nvGrpSpPr>
        <p:grpSpPr bwMode="auto">
          <a:xfrm>
            <a:off x="7642225" y="5295900"/>
            <a:ext cx="1312863" cy="1208088"/>
            <a:chOff x="0" y="0"/>
            <a:chExt cx="826" cy="761"/>
          </a:xfrm>
        </p:grpSpPr>
        <p:sp>
          <p:nvSpPr>
            <p:cNvPr id="72724" name="Oval 20"/>
            <p:cNvSpPr>
              <a:spLocks/>
            </p:cNvSpPr>
            <p:nvPr/>
          </p:nvSpPr>
          <p:spPr bwMode="auto">
            <a:xfrm>
              <a:off x="0" y="0"/>
              <a:ext cx="826" cy="76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72725" name="Rectangle 21"/>
            <p:cNvSpPr>
              <a:spLocks/>
            </p:cNvSpPr>
            <p:nvPr/>
          </p:nvSpPr>
          <p:spPr bwMode="auto">
            <a:xfrm>
              <a:off x="119" y="8"/>
              <a:ext cx="592" cy="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39800" algn="l"/>
                  <a:tab pos="1854200" algn="l"/>
                </a:tabLst>
              </a:pPr>
              <a:r>
                <a:rPr lang="en-US">
                  <a:solidFill>
                    <a:schemeClr val="tx1"/>
                  </a:solidFill>
                  <a:latin typeface="Helvetica" charset="0"/>
                  <a:ea typeface="ＭＳ Ｐゴシック" charset="0"/>
                  <a:cs typeface="Helvetica" charset="0"/>
                  <a:sym typeface="Helvetica" charset="0"/>
                </a:rPr>
                <a:t>AS7</a:t>
              </a:r>
            </a:p>
          </p:txBody>
        </p:sp>
      </p:grpSp>
      <p:sp>
        <p:nvSpPr>
          <p:cNvPr id="72726" name="Line 22"/>
          <p:cNvSpPr>
            <a:spLocks noChangeShapeType="1"/>
          </p:cNvSpPr>
          <p:nvPr/>
        </p:nvSpPr>
        <p:spPr bwMode="auto">
          <a:xfrm rot="10800000">
            <a:off x="7413625" y="4892675"/>
            <a:ext cx="503238" cy="628650"/>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grpSp>
        <p:nvGrpSpPr>
          <p:cNvPr id="72727" name="Group 23"/>
          <p:cNvGrpSpPr>
            <a:grpSpLocks/>
          </p:cNvGrpSpPr>
          <p:nvPr/>
        </p:nvGrpSpPr>
        <p:grpSpPr bwMode="auto">
          <a:xfrm>
            <a:off x="8594725" y="4237038"/>
            <a:ext cx="215900" cy="388937"/>
            <a:chOff x="0" y="0"/>
            <a:chExt cx="136" cy="245"/>
          </a:xfrm>
        </p:grpSpPr>
        <p:sp>
          <p:nvSpPr>
            <p:cNvPr id="72728" name="Rectangle 24"/>
            <p:cNvSpPr>
              <a:spLocks/>
            </p:cNvSpPr>
            <p:nvPr/>
          </p:nvSpPr>
          <p:spPr bwMode="auto">
            <a:xfrm>
              <a:off x="0" y="0"/>
              <a:ext cx="136" cy="245"/>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72729" name="Rectangle 25"/>
            <p:cNvSpPr>
              <a:spLocks/>
            </p:cNvSpPr>
            <p:nvPr/>
          </p:nvSpPr>
          <p:spPr bwMode="auto">
            <a:xfrm>
              <a:off x="0" y="0"/>
              <a:ext cx="114" cy="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b="1">
                  <a:solidFill>
                    <a:srgbClr val="FF0000"/>
                  </a:solidFill>
                  <a:latin typeface="Helvetica" charset="0"/>
                  <a:ea typeface="ＭＳ Ｐゴシック" charset="0"/>
                  <a:cs typeface="Helvetica" charset="0"/>
                  <a:sym typeface="Helvetica" charset="0"/>
                </a:rPr>
                <a:t>$</a:t>
              </a:r>
            </a:p>
          </p:txBody>
        </p:sp>
      </p:grpSp>
      <p:grpSp>
        <p:nvGrpSpPr>
          <p:cNvPr id="72730" name="Group 26"/>
          <p:cNvGrpSpPr>
            <a:grpSpLocks/>
          </p:cNvGrpSpPr>
          <p:nvPr/>
        </p:nvGrpSpPr>
        <p:grpSpPr bwMode="auto">
          <a:xfrm>
            <a:off x="9096375" y="4032250"/>
            <a:ext cx="2819400" cy="377825"/>
            <a:chOff x="0" y="0"/>
            <a:chExt cx="1776" cy="238"/>
          </a:xfrm>
        </p:grpSpPr>
        <p:sp>
          <p:nvSpPr>
            <p:cNvPr id="72731" name="Rectangle 27"/>
            <p:cNvSpPr>
              <a:spLocks/>
            </p:cNvSpPr>
            <p:nvPr/>
          </p:nvSpPr>
          <p:spPr bwMode="auto">
            <a:xfrm>
              <a:off x="0" y="0"/>
              <a:ext cx="1776" cy="238"/>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72732" name="Rectangle 28"/>
            <p:cNvSpPr>
              <a:spLocks/>
            </p:cNvSpPr>
            <p:nvPr/>
          </p:nvSpPr>
          <p:spPr bwMode="auto">
            <a:xfrm>
              <a:off x="0" y="0"/>
              <a:ext cx="1597" cy="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66900" algn="l"/>
                  <a:tab pos="2806700" algn="l"/>
                  <a:tab pos="3721100" algn="l"/>
                </a:tabLst>
              </a:pPr>
              <a:r>
                <a:rPr lang="en-US" sz="2400">
                  <a:solidFill>
                    <a:srgbClr val="FF0000"/>
                  </a:solidFill>
                  <a:latin typeface="Helvetica" charset="0"/>
                  <a:ea typeface="ＭＳ Ｐゴシック" charset="0"/>
                  <a:cs typeface="Helvetica" charset="0"/>
                  <a:sym typeface="Helvetica" charset="0"/>
                </a:rPr>
                <a:t>Customer-provider</a:t>
              </a:r>
            </a:p>
          </p:txBody>
        </p:sp>
      </p:grpSp>
      <p:sp>
        <p:nvSpPr>
          <p:cNvPr id="72733" name="Line 29"/>
          <p:cNvSpPr>
            <a:spLocks noChangeShapeType="1"/>
          </p:cNvSpPr>
          <p:nvPr/>
        </p:nvSpPr>
        <p:spPr bwMode="auto">
          <a:xfrm>
            <a:off x="8461375" y="4294188"/>
            <a:ext cx="501650" cy="1587"/>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grpSp>
        <p:nvGrpSpPr>
          <p:cNvPr id="72734" name="Group 30"/>
          <p:cNvGrpSpPr>
            <a:grpSpLocks/>
          </p:cNvGrpSpPr>
          <p:nvPr/>
        </p:nvGrpSpPr>
        <p:grpSpPr bwMode="auto">
          <a:xfrm>
            <a:off x="3305175" y="3340100"/>
            <a:ext cx="215900" cy="388938"/>
            <a:chOff x="0" y="0"/>
            <a:chExt cx="136" cy="245"/>
          </a:xfrm>
        </p:grpSpPr>
        <p:sp>
          <p:nvSpPr>
            <p:cNvPr id="72735" name="Rectangle 31"/>
            <p:cNvSpPr>
              <a:spLocks/>
            </p:cNvSpPr>
            <p:nvPr/>
          </p:nvSpPr>
          <p:spPr bwMode="auto">
            <a:xfrm>
              <a:off x="0" y="0"/>
              <a:ext cx="136" cy="245"/>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72736" name="Rectangle 32"/>
            <p:cNvSpPr>
              <a:spLocks/>
            </p:cNvSpPr>
            <p:nvPr/>
          </p:nvSpPr>
          <p:spPr bwMode="auto">
            <a:xfrm>
              <a:off x="0" y="0"/>
              <a:ext cx="114" cy="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b="1">
                  <a:solidFill>
                    <a:srgbClr val="FF0000"/>
                  </a:solidFill>
                  <a:latin typeface="Helvetica" charset="0"/>
                  <a:ea typeface="ＭＳ Ｐゴシック" charset="0"/>
                  <a:cs typeface="Helvetica" charset="0"/>
                  <a:sym typeface="Helvetica" charset="0"/>
                </a:rPr>
                <a:t>$</a:t>
              </a:r>
            </a:p>
          </p:txBody>
        </p:sp>
      </p:grpSp>
      <p:grpSp>
        <p:nvGrpSpPr>
          <p:cNvPr id="72737" name="Group 33"/>
          <p:cNvGrpSpPr>
            <a:grpSpLocks/>
          </p:cNvGrpSpPr>
          <p:nvPr/>
        </p:nvGrpSpPr>
        <p:grpSpPr bwMode="auto">
          <a:xfrm>
            <a:off x="5949950" y="3403600"/>
            <a:ext cx="215900" cy="388938"/>
            <a:chOff x="0" y="0"/>
            <a:chExt cx="136" cy="245"/>
          </a:xfrm>
        </p:grpSpPr>
        <p:sp>
          <p:nvSpPr>
            <p:cNvPr id="72738" name="Rectangle 34"/>
            <p:cNvSpPr>
              <a:spLocks/>
            </p:cNvSpPr>
            <p:nvPr/>
          </p:nvSpPr>
          <p:spPr bwMode="auto">
            <a:xfrm>
              <a:off x="0" y="0"/>
              <a:ext cx="136" cy="245"/>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72739" name="Rectangle 35"/>
            <p:cNvSpPr>
              <a:spLocks/>
            </p:cNvSpPr>
            <p:nvPr/>
          </p:nvSpPr>
          <p:spPr bwMode="auto">
            <a:xfrm>
              <a:off x="0" y="0"/>
              <a:ext cx="114" cy="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b="1">
                  <a:solidFill>
                    <a:srgbClr val="FF0000"/>
                  </a:solidFill>
                  <a:latin typeface="Helvetica" charset="0"/>
                  <a:ea typeface="ＭＳ Ｐゴシック" charset="0"/>
                  <a:cs typeface="Helvetica" charset="0"/>
                  <a:sym typeface="Helvetica" charset="0"/>
                </a:rPr>
                <a:t>$</a:t>
              </a:r>
            </a:p>
          </p:txBody>
        </p:sp>
      </p:grpSp>
      <p:grpSp>
        <p:nvGrpSpPr>
          <p:cNvPr id="72740" name="Group 36"/>
          <p:cNvGrpSpPr>
            <a:grpSpLocks/>
          </p:cNvGrpSpPr>
          <p:nvPr/>
        </p:nvGrpSpPr>
        <p:grpSpPr bwMode="auto">
          <a:xfrm>
            <a:off x="7013575" y="3403600"/>
            <a:ext cx="215900" cy="388938"/>
            <a:chOff x="0" y="0"/>
            <a:chExt cx="136" cy="245"/>
          </a:xfrm>
        </p:grpSpPr>
        <p:sp>
          <p:nvSpPr>
            <p:cNvPr id="72741" name="Rectangle 37"/>
            <p:cNvSpPr>
              <a:spLocks/>
            </p:cNvSpPr>
            <p:nvPr/>
          </p:nvSpPr>
          <p:spPr bwMode="auto">
            <a:xfrm>
              <a:off x="0" y="0"/>
              <a:ext cx="136" cy="245"/>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72742" name="Rectangle 38"/>
            <p:cNvSpPr>
              <a:spLocks/>
            </p:cNvSpPr>
            <p:nvPr/>
          </p:nvSpPr>
          <p:spPr bwMode="auto">
            <a:xfrm>
              <a:off x="0" y="0"/>
              <a:ext cx="114" cy="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b="1">
                  <a:solidFill>
                    <a:srgbClr val="FF0000"/>
                  </a:solidFill>
                  <a:latin typeface="Helvetica" charset="0"/>
                  <a:ea typeface="ＭＳ Ｐゴシック" charset="0"/>
                  <a:cs typeface="Helvetica" charset="0"/>
                  <a:sym typeface="Helvetica" charset="0"/>
                </a:rPr>
                <a:t>$</a:t>
              </a:r>
            </a:p>
          </p:txBody>
        </p:sp>
      </p:grpSp>
      <p:grpSp>
        <p:nvGrpSpPr>
          <p:cNvPr id="72743" name="Group 39"/>
          <p:cNvGrpSpPr>
            <a:grpSpLocks/>
          </p:cNvGrpSpPr>
          <p:nvPr/>
        </p:nvGrpSpPr>
        <p:grpSpPr bwMode="auto">
          <a:xfrm>
            <a:off x="7805738" y="4965700"/>
            <a:ext cx="215900" cy="388938"/>
            <a:chOff x="0" y="0"/>
            <a:chExt cx="136" cy="245"/>
          </a:xfrm>
        </p:grpSpPr>
        <p:sp>
          <p:nvSpPr>
            <p:cNvPr id="72744" name="Rectangle 40"/>
            <p:cNvSpPr>
              <a:spLocks/>
            </p:cNvSpPr>
            <p:nvPr/>
          </p:nvSpPr>
          <p:spPr bwMode="auto">
            <a:xfrm>
              <a:off x="0" y="0"/>
              <a:ext cx="136" cy="245"/>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72745" name="Rectangle 41"/>
            <p:cNvSpPr>
              <a:spLocks/>
            </p:cNvSpPr>
            <p:nvPr/>
          </p:nvSpPr>
          <p:spPr bwMode="auto">
            <a:xfrm>
              <a:off x="0" y="0"/>
              <a:ext cx="114" cy="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b="1">
                  <a:solidFill>
                    <a:srgbClr val="FF0000"/>
                  </a:solidFill>
                  <a:latin typeface="Helvetica" charset="0"/>
                  <a:ea typeface="ＭＳ Ｐゴシック" charset="0"/>
                  <a:cs typeface="Helvetica" charset="0"/>
                  <a:sym typeface="Helvetica" charset="0"/>
                </a:rPr>
                <a:t>$</a:t>
              </a:r>
            </a:p>
          </p:txBody>
        </p:sp>
      </p:grpSp>
      <p:sp>
        <p:nvSpPr>
          <p:cNvPr id="72746" name="Line 42"/>
          <p:cNvSpPr>
            <a:spLocks noChangeShapeType="1"/>
          </p:cNvSpPr>
          <p:nvPr/>
        </p:nvSpPr>
        <p:spPr bwMode="auto">
          <a:xfrm>
            <a:off x="8455025" y="3935413"/>
            <a:ext cx="520700" cy="3175"/>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grpSp>
        <p:nvGrpSpPr>
          <p:cNvPr id="72747" name="Group 43"/>
          <p:cNvGrpSpPr>
            <a:grpSpLocks/>
          </p:cNvGrpSpPr>
          <p:nvPr/>
        </p:nvGrpSpPr>
        <p:grpSpPr bwMode="auto">
          <a:xfrm>
            <a:off x="9117013" y="3657600"/>
            <a:ext cx="2705100" cy="377825"/>
            <a:chOff x="0" y="0"/>
            <a:chExt cx="1704" cy="238"/>
          </a:xfrm>
        </p:grpSpPr>
        <p:sp>
          <p:nvSpPr>
            <p:cNvPr id="72748" name="Rectangle 44"/>
            <p:cNvSpPr>
              <a:spLocks/>
            </p:cNvSpPr>
            <p:nvPr/>
          </p:nvSpPr>
          <p:spPr bwMode="auto">
            <a:xfrm>
              <a:off x="0" y="0"/>
              <a:ext cx="1704" cy="238"/>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72749" name="Rectangle 45"/>
            <p:cNvSpPr>
              <a:spLocks/>
            </p:cNvSpPr>
            <p:nvPr/>
          </p:nvSpPr>
          <p:spPr bwMode="auto">
            <a:xfrm>
              <a:off x="0" y="0"/>
              <a:ext cx="1043" cy="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66900" algn="l"/>
                  <a:tab pos="2781300" algn="l"/>
                </a:tabLst>
              </a:pPr>
              <a:r>
                <a:rPr lang="en-US" sz="2400">
                  <a:solidFill>
                    <a:srgbClr val="0000FF"/>
                  </a:solidFill>
                  <a:latin typeface="Helvetica" charset="0"/>
                  <a:ea typeface="ＭＳ Ｐゴシック" charset="0"/>
                  <a:cs typeface="Helvetica" charset="0"/>
                  <a:sym typeface="Helvetica" charset="0"/>
                </a:rPr>
                <a:t>Shared-cost</a:t>
              </a:r>
            </a:p>
          </p:txBody>
        </p:sp>
      </p:grpSp>
      <p:sp>
        <p:nvSpPr>
          <p:cNvPr id="72750" name="Line 46"/>
          <p:cNvSpPr>
            <a:spLocks noChangeShapeType="1"/>
          </p:cNvSpPr>
          <p:nvPr/>
        </p:nvSpPr>
        <p:spPr bwMode="auto">
          <a:xfrm>
            <a:off x="4335463" y="4437063"/>
            <a:ext cx="1098550" cy="3175"/>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72751" name="Line 47"/>
          <p:cNvSpPr>
            <a:spLocks noChangeShapeType="1"/>
          </p:cNvSpPr>
          <p:nvPr/>
        </p:nvSpPr>
        <p:spPr bwMode="auto">
          <a:xfrm>
            <a:off x="4335463" y="4521200"/>
            <a:ext cx="1098550" cy="1588"/>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72752" name="Line 48"/>
          <p:cNvSpPr>
            <a:spLocks noChangeShapeType="1"/>
          </p:cNvSpPr>
          <p:nvPr/>
        </p:nvSpPr>
        <p:spPr bwMode="auto">
          <a:xfrm>
            <a:off x="5853113" y="2671763"/>
            <a:ext cx="936625" cy="3175"/>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72753" name="Line 49"/>
          <p:cNvSpPr>
            <a:spLocks noChangeShapeType="1"/>
          </p:cNvSpPr>
          <p:nvPr/>
        </p:nvSpPr>
        <p:spPr bwMode="auto">
          <a:xfrm>
            <a:off x="8455025" y="3884613"/>
            <a:ext cx="520700" cy="1587"/>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a:extLst>
              <a:ext uri="{FF2B5EF4-FFF2-40B4-BE49-F238E27FC236}">
                <a16:creationId xmlns:a16="http://schemas.microsoft.com/office/drawing/2014/main" id="{664C80C4-4467-4D2F-B571-00948DAAFD70}"/>
              </a:ext>
            </a:extLst>
          </p:cNvPr>
          <p:cNvSpPr>
            <a:spLocks noGrp="1" noChangeArrowheads="1"/>
          </p:cNvSpPr>
          <p:nvPr>
            <p:ph type="title"/>
          </p:nvPr>
        </p:nvSpPr>
        <p:spPr>
          <a:xfrm>
            <a:off x="4395374" y="375138"/>
            <a:ext cx="7779954" cy="1586003"/>
          </a:xfrm>
        </p:spPr>
        <p:txBody>
          <a:bodyPr/>
          <a:lstStyle/>
          <a:p>
            <a:pPr>
              <a:lnSpc>
                <a:spcPct val="84000"/>
              </a:lnSpc>
              <a:tabLst>
                <a:tab pos="908795" algn="l"/>
                <a:tab pos="1805309" algn="l"/>
                <a:tab pos="2714102" algn="l"/>
                <a:tab pos="3610616" algn="l"/>
                <a:tab pos="4519411" algn="l"/>
                <a:tab pos="5415925" algn="l"/>
                <a:tab pos="6324719" algn="l"/>
                <a:tab pos="7221232" algn="l"/>
                <a:tab pos="8080904" algn="l"/>
              </a:tabLst>
              <a:defRPr/>
            </a:pPr>
            <a:r>
              <a:rPr lang="en-US">
                <a:sym typeface="Gill Sans" charset="0"/>
              </a:rPr>
              <a:t>Split horizon</a:t>
            </a:r>
          </a:p>
        </p:txBody>
      </p:sp>
      <p:sp>
        <p:nvSpPr>
          <p:cNvPr id="43010" name="Rectangle 2">
            <a:extLst>
              <a:ext uri="{FF2B5EF4-FFF2-40B4-BE49-F238E27FC236}">
                <a16:creationId xmlns:a16="http://schemas.microsoft.com/office/drawing/2014/main" id="{37695B6C-4C65-48E3-BC56-D959188B8031}"/>
              </a:ext>
            </a:extLst>
          </p:cNvPr>
          <p:cNvSpPr>
            <a:spLocks noGrp="1" noChangeArrowheads="1"/>
          </p:cNvSpPr>
          <p:nvPr>
            <p:ph type="body" idx="1"/>
          </p:nvPr>
        </p:nvSpPr>
        <p:spPr>
          <a:xfrm>
            <a:off x="764867" y="7908634"/>
            <a:ext cx="11102014" cy="3172004"/>
          </a:xfrm>
        </p:spPr>
        <p:txBody>
          <a:bodyPr/>
          <a:lstStyle/>
          <a:p>
            <a:pPr marL="1287955" lvl="1">
              <a:lnSpc>
                <a:spcPct val="84000"/>
              </a:lnSpc>
              <a:tabLst>
                <a:tab pos="908655" algn="l"/>
                <a:tab pos="1804805" algn="l"/>
                <a:tab pos="2713459" algn="l"/>
                <a:tab pos="3609609" algn="l"/>
                <a:tab pos="4518264" algn="l"/>
                <a:tab pos="5414414" algn="l"/>
                <a:tab pos="6323068" algn="l"/>
                <a:tab pos="7219218" algn="l"/>
                <a:tab pos="8129958" algn="l"/>
                <a:tab pos="9026108" algn="l"/>
                <a:tab pos="9934762" algn="l"/>
                <a:tab pos="10768390" algn="l"/>
              </a:tabLst>
            </a:pPr>
            <a:r>
              <a:rPr lang="en-US" altLang="fr-FR"/>
              <a:t>A will not pollute D</a:t>
            </a:r>
            <a:r>
              <a:rPr lang="ja-JP" altLang="en-US">
                <a:latin typeface="Arial" panose="020B0604020202020204" pitchFamily="34" charset="0"/>
              </a:rPr>
              <a:t>’</a:t>
            </a:r>
            <a:r>
              <a:rPr lang="en-US" altLang="ja-JP"/>
              <a:t>s routing table</a:t>
            </a:r>
            <a:endParaRPr lang="en-US" altLang="fr-FR"/>
          </a:p>
        </p:txBody>
      </p:sp>
      <p:sp>
        <p:nvSpPr>
          <p:cNvPr id="43011" name="Rectangle 3">
            <a:extLst>
              <a:ext uri="{FF2B5EF4-FFF2-40B4-BE49-F238E27FC236}">
                <a16:creationId xmlns:a16="http://schemas.microsoft.com/office/drawing/2014/main" id="{5C7FC81F-9E40-458C-B6E7-B3C35648BEDA}"/>
              </a:ext>
            </a:extLst>
          </p:cNvPr>
          <p:cNvSpPr>
            <a:spLocks/>
          </p:cNvSpPr>
          <p:nvPr/>
        </p:nvSpPr>
        <p:spPr bwMode="auto">
          <a:xfrm>
            <a:off x="7239065" y="6415364"/>
            <a:ext cx="318998" cy="62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r>
              <a:rPr lang="en-US" altLang="fr-FR" sz="4070">
                <a:solidFill>
                  <a:schemeClr val="tx1"/>
                </a:solidFill>
                <a:latin typeface="Times New Roman" panose="02020603050405020304" pitchFamily="18" charset="0"/>
                <a:ea typeface="ＭＳ Ｐゴシック" panose="020B0600070205080204" pitchFamily="34" charset="-128"/>
                <a:sym typeface="Times New Roman" panose="02020603050405020304" pitchFamily="18" charset="0"/>
              </a:rPr>
              <a:t>E</a:t>
            </a:r>
          </a:p>
        </p:txBody>
      </p:sp>
      <p:sp>
        <p:nvSpPr>
          <p:cNvPr id="43012" name="Line 4">
            <a:extLst>
              <a:ext uri="{FF2B5EF4-FFF2-40B4-BE49-F238E27FC236}">
                <a16:creationId xmlns:a16="http://schemas.microsoft.com/office/drawing/2014/main" id="{0DDCC47A-65B1-41C0-8FC5-D55F942E8A9B}"/>
              </a:ext>
            </a:extLst>
          </p:cNvPr>
          <p:cNvSpPr>
            <a:spLocks noChangeShapeType="1"/>
          </p:cNvSpPr>
          <p:nvPr/>
        </p:nvSpPr>
        <p:spPr bwMode="auto">
          <a:xfrm>
            <a:off x="4134859" y="5297790"/>
            <a:ext cx="0" cy="104621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sp>
        <p:nvSpPr>
          <p:cNvPr id="43013" name="Line 5">
            <a:extLst>
              <a:ext uri="{FF2B5EF4-FFF2-40B4-BE49-F238E27FC236}">
                <a16:creationId xmlns:a16="http://schemas.microsoft.com/office/drawing/2014/main" id="{3A3ABA4F-0C01-4127-8673-B61CF8C49C9F}"/>
              </a:ext>
            </a:extLst>
          </p:cNvPr>
          <p:cNvSpPr>
            <a:spLocks noChangeShapeType="1"/>
          </p:cNvSpPr>
          <p:nvPr/>
        </p:nvSpPr>
        <p:spPr bwMode="auto">
          <a:xfrm>
            <a:off x="4399541" y="6587849"/>
            <a:ext cx="2873977" cy="687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sp>
        <p:nvSpPr>
          <p:cNvPr id="43014" name="Line 6">
            <a:extLst>
              <a:ext uri="{FF2B5EF4-FFF2-40B4-BE49-F238E27FC236}">
                <a16:creationId xmlns:a16="http://schemas.microsoft.com/office/drawing/2014/main" id="{764496D1-D733-4A84-9F47-ABB90FB3678F}"/>
              </a:ext>
            </a:extLst>
          </p:cNvPr>
          <p:cNvSpPr>
            <a:spLocks noChangeShapeType="1"/>
          </p:cNvSpPr>
          <p:nvPr/>
        </p:nvSpPr>
        <p:spPr bwMode="auto">
          <a:xfrm>
            <a:off x="4343270" y="5066454"/>
            <a:ext cx="289481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sp>
        <p:nvSpPr>
          <p:cNvPr id="43015" name="Line 7">
            <a:extLst>
              <a:ext uri="{FF2B5EF4-FFF2-40B4-BE49-F238E27FC236}">
                <a16:creationId xmlns:a16="http://schemas.microsoft.com/office/drawing/2014/main" id="{853B413B-4EBD-480C-92D8-4488FC0CADD5}"/>
              </a:ext>
            </a:extLst>
          </p:cNvPr>
          <p:cNvSpPr>
            <a:spLocks noChangeShapeType="1"/>
          </p:cNvSpPr>
          <p:nvPr/>
        </p:nvSpPr>
        <p:spPr bwMode="auto">
          <a:xfrm>
            <a:off x="7373555" y="5281117"/>
            <a:ext cx="2085" cy="114834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sp>
        <p:nvSpPr>
          <p:cNvPr id="43016" name="Line 8">
            <a:extLst>
              <a:ext uri="{FF2B5EF4-FFF2-40B4-BE49-F238E27FC236}">
                <a16:creationId xmlns:a16="http://schemas.microsoft.com/office/drawing/2014/main" id="{DAC3FB02-1DDA-4691-9AE9-EB1AC79267C4}"/>
              </a:ext>
            </a:extLst>
          </p:cNvPr>
          <p:cNvSpPr>
            <a:spLocks noChangeShapeType="1"/>
          </p:cNvSpPr>
          <p:nvPr/>
        </p:nvSpPr>
        <p:spPr bwMode="auto">
          <a:xfrm rot="10800000" flipH="1">
            <a:off x="7640320" y="5295705"/>
            <a:ext cx="2728091" cy="140051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sp>
        <p:nvSpPr>
          <p:cNvPr id="43017" name="Line 9">
            <a:extLst>
              <a:ext uri="{FF2B5EF4-FFF2-40B4-BE49-F238E27FC236}">
                <a16:creationId xmlns:a16="http://schemas.microsoft.com/office/drawing/2014/main" id="{244F1244-CC9A-4E3A-B1D1-476BC86C286A}"/>
              </a:ext>
            </a:extLst>
          </p:cNvPr>
          <p:cNvSpPr>
            <a:spLocks noChangeShapeType="1"/>
          </p:cNvSpPr>
          <p:nvPr/>
        </p:nvSpPr>
        <p:spPr bwMode="auto">
          <a:xfrm rot="10800000" flipH="1">
            <a:off x="7504855" y="5066455"/>
            <a:ext cx="2730174" cy="2084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grpSp>
        <p:nvGrpSpPr>
          <p:cNvPr id="43018" name="Group 10">
            <a:extLst>
              <a:ext uri="{FF2B5EF4-FFF2-40B4-BE49-F238E27FC236}">
                <a16:creationId xmlns:a16="http://schemas.microsoft.com/office/drawing/2014/main" id="{22E97BAA-B00F-4F17-9F7D-736A961609DB}"/>
              </a:ext>
            </a:extLst>
          </p:cNvPr>
          <p:cNvGrpSpPr>
            <a:grpSpLocks/>
          </p:cNvGrpSpPr>
          <p:nvPr/>
        </p:nvGrpSpPr>
        <p:grpSpPr bwMode="auto">
          <a:xfrm>
            <a:off x="764867" y="2919829"/>
            <a:ext cx="1919458" cy="1636020"/>
            <a:chOff x="0" y="0"/>
            <a:chExt cx="1208" cy="1115"/>
          </a:xfrm>
        </p:grpSpPr>
        <p:sp>
          <p:nvSpPr>
            <p:cNvPr id="43093" name="AutoShape 11">
              <a:extLst>
                <a:ext uri="{FF2B5EF4-FFF2-40B4-BE49-F238E27FC236}">
                  <a16:creationId xmlns:a16="http://schemas.microsoft.com/office/drawing/2014/main" id="{603B9902-8CC8-433F-B1EF-7437C2FD705E}"/>
                </a:ext>
              </a:extLst>
            </p:cNvPr>
            <p:cNvSpPr>
              <a:spLocks/>
            </p:cNvSpPr>
            <p:nvPr/>
          </p:nvSpPr>
          <p:spPr bwMode="auto">
            <a:xfrm>
              <a:off x="0" y="0"/>
              <a:ext cx="1208" cy="1115"/>
            </a:xfrm>
            <a:prstGeom prst="roundRect">
              <a:avLst>
                <a:gd name="adj" fmla="val 88"/>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43094" name="Rectangle 12">
              <a:extLst>
                <a:ext uri="{FF2B5EF4-FFF2-40B4-BE49-F238E27FC236}">
                  <a16:creationId xmlns:a16="http://schemas.microsoft.com/office/drawing/2014/main" id="{DB0E0D5D-15A3-4130-8FB2-D4E3368186DE}"/>
                </a:ext>
              </a:extLst>
            </p:cNvPr>
            <p:cNvSpPr>
              <a:spLocks/>
            </p:cNvSpPr>
            <p:nvPr/>
          </p:nvSpPr>
          <p:spPr bwMode="auto">
            <a:xfrm>
              <a:off x="0" y="98"/>
              <a:ext cx="1208" cy="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1707" b="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Routing table</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 : 0 [ Local ]</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D : 1 [South]</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 : 3 [South]</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C : 3 [South]</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E : 2 [South]</a:t>
              </a:r>
            </a:p>
          </p:txBody>
        </p:sp>
      </p:grpSp>
      <p:grpSp>
        <p:nvGrpSpPr>
          <p:cNvPr id="43019" name="Group 13">
            <a:extLst>
              <a:ext uri="{FF2B5EF4-FFF2-40B4-BE49-F238E27FC236}">
                <a16:creationId xmlns:a16="http://schemas.microsoft.com/office/drawing/2014/main" id="{4A57EC5F-B6FA-4EB5-B622-DD63893A19A7}"/>
              </a:ext>
            </a:extLst>
          </p:cNvPr>
          <p:cNvGrpSpPr>
            <a:grpSpLocks/>
          </p:cNvGrpSpPr>
          <p:nvPr/>
        </p:nvGrpSpPr>
        <p:grpSpPr bwMode="auto">
          <a:xfrm>
            <a:off x="3695115" y="4758007"/>
            <a:ext cx="1021210" cy="556455"/>
            <a:chOff x="0" y="0"/>
            <a:chExt cx="642" cy="379"/>
          </a:xfrm>
          <a:solidFill>
            <a:schemeClr val="bg1"/>
          </a:solidFill>
        </p:grpSpPr>
        <p:sp>
          <p:nvSpPr>
            <p:cNvPr id="43084" name="AutoShape 14">
              <a:extLst>
                <a:ext uri="{FF2B5EF4-FFF2-40B4-BE49-F238E27FC236}">
                  <a16:creationId xmlns:a16="http://schemas.microsoft.com/office/drawing/2014/main" id="{D86691F3-0D3F-40BF-884A-5E26BB61B8CE}"/>
                </a:ext>
              </a:extLst>
            </p:cNvPr>
            <p:cNvSpPr>
              <a:spLocks/>
            </p:cNvSpPr>
            <p:nvPr/>
          </p:nvSpPr>
          <p:spPr bwMode="auto">
            <a:xfrm>
              <a:off x="0" y="131"/>
              <a:ext cx="434" cy="246"/>
            </a:xfrm>
            <a:prstGeom prst="roundRect">
              <a:avLst>
                <a:gd name="adj" fmla="val 403"/>
              </a:avLst>
            </a:prstGeom>
            <a:grpFill/>
            <a:ln w="25400">
              <a:solidFill>
                <a:schemeClr val="tx1"/>
              </a:solidFill>
              <a:round/>
              <a:headEnd/>
              <a:tailEnd/>
            </a:ln>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43085" name="Line 15">
              <a:extLst>
                <a:ext uri="{FF2B5EF4-FFF2-40B4-BE49-F238E27FC236}">
                  <a16:creationId xmlns:a16="http://schemas.microsoft.com/office/drawing/2014/main" id="{504A6BEC-1E01-4B7E-AFAA-92D3791E5DD4}"/>
                </a:ext>
              </a:extLst>
            </p:cNvPr>
            <p:cNvSpPr>
              <a:spLocks noChangeShapeType="1"/>
            </p:cNvSpPr>
            <p:nvPr/>
          </p:nvSpPr>
          <p:spPr bwMode="auto">
            <a:xfrm rot="10800000" flipH="1">
              <a:off x="0" y="0"/>
              <a:ext cx="207" cy="132"/>
            </a:xfrm>
            <a:prstGeom prst="line">
              <a:avLst/>
            </a:prstGeom>
            <a:grpFill/>
            <a:ln w="38100">
              <a:solidFill>
                <a:schemeClr val="tx1"/>
              </a:solidFill>
              <a:round/>
              <a:headEnd/>
              <a:tailEnd/>
            </a:ln>
          </p:spPr>
          <p:txBody>
            <a:bodyPr/>
            <a:lstStyle/>
            <a:p>
              <a:endParaRPr lang="fr-FR" sz="5514"/>
            </a:p>
          </p:txBody>
        </p:sp>
        <p:sp>
          <p:nvSpPr>
            <p:cNvPr id="43086" name="Line 16">
              <a:extLst>
                <a:ext uri="{FF2B5EF4-FFF2-40B4-BE49-F238E27FC236}">
                  <a16:creationId xmlns:a16="http://schemas.microsoft.com/office/drawing/2014/main" id="{224A6F81-5DF1-4722-B148-2041FEC272C8}"/>
                </a:ext>
              </a:extLst>
            </p:cNvPr>
            <p:cNvSpPr>
              <a:spLocks noChangeShapeType="1"/>
            </p:cNvSpPr>
            <p:nvPr/>
          </p:nvSpPr>
          <p:spPr bwMode="auto">
            <a:xfrm rot="10800000" flipH="1">
              <a:off x="434" y="0"/>
              <a:ext cx="208" cy="132"/>
            </a:xfrm>
            <a:prstGeom prst="line">
              <a:avLst/>
            </a:prstGeom>
            <a:grpFill/>
            <a:ln w="38100">
              <a:solidFill>
                <a:schemeClr val="tx1"/>
              </a:solidFill>
              <a:round/>
              <a:headEnd/>
              <a:tailEnd/>
            </a:ln>
          </p:spPr>
          <p:txBody>
            <a:bodyPr/>
            <a:lstStyle/>
            <a:p>
              <a:endParaRPr lang="fr-FR" sz="5514"/>
            </a:p>
          </p:txBody>
        </p:sp>
        <p:sp>
          <p:nvSpPr>
            <p:cNvPr id="43087" name="Line 17">
              <a:extLst>
                <a:ext uri="{FF2B5EF4-FFF2-40B4-BE49-F238E27FC236}">
                  <a16:creationId xmlns:a16="http://schemas.microsoft.com/office/drawing/2014/main" id="{693387FC-B13D-4905-A079-19B59C04DB85}"/>
                </a:ext>
              </a:extLst>
            </p:cNvPr>
            <p:cNvSpPr>
              <a:spLocks noChangeShapeType="1"/>
            </p:cNvSpPr>
            <p:nvPr/>
          </p:nvSpPr>
          <p:spPr bwMode="auto">
            <a:xfrm rot="10800000" flipH="1">
              <a:off x="434" y="246"/>
              <a:ext cx="208" cy="133"/>
            </a:xfrm>
            <a:prstGeom prst="line">
              <a:avLst/>
            </a:prstGeom>
            <a:grpFill/>
            <a:ln w="38100">
              <a:solidFill>
                <a:schemeClr val="tx1"/>
              </a:solidFill>
              <a:round/>
              <a:headEnd/>
              <a:tailEnd/>
            </a:ln>
          </p:spPr>
          <p:txBody>
            <a:bodyPr/>
            <a:lstStyle/>
            <a:p>
              <a:endParaRPr lang="fr-FR" sz="5514"/>
            </a:p>
          </p:txBody>
        </p:sp>
        <p:sp>
          <p:nvSpPr>
            <p:cNvPr id="43088" name="Line 18">
              <a:extLst>
                <a:ext uri="{FF2B5EF4-FFF2-40B4-BE49-F238E27FC236}">
                  <a16:creationId xmlns:a16="http://schemas.microsoft.com/office/drawing/2014/main" id="{BD990509-D599-42D0-9712-C083C740B03D}"/>
                </a:ext>
              </a:extLst>
            </p:cNvPr>
            <p:cNvSpPr>
              <a:spLocks noChangeShapeType="1"/>
            </p:cNvSpPr>
            <p:nvPr/>
          </p:nvSpPr>
          <p:spPr bwMode="auto">
            <a:xfrm>
              <a:off x="207" y="0"/>
              <a:ext cx="435" cy="1"/>
            </a:xfrm>
            <a:prstGeom prst="line">
              <a:avLst/>
            </a:prstGeom>
            <a:grpFill/>
            <a:ln w="38100">
              <a:solidFill>
                <a:schemeClr val="tx1"/>
              </a:solidFill>
              <a:round/>
              <a:headEnd/>
              <a:tailEnd/>
            </a:ln>
          </p:spPr>
          <p:txBody>
            <a:bodyPr/>
            <a:lstStyle/>
            <a:p>
              <a:endParaRPr lang="fr-FR" sz="5514"/>
            </a:p>
          </p:txBody>
        </p:sp>
        <p:sp>
          <p:nvSpPr>
            <p:cNvPr id="43089" name="Line 19">
              <a:extLst>
                <a:ext uri="{FF2B5EF4-FFF2-40B4-BE49-F238E27FC236}">
                  <a16:creationId xmlns:a16="http://schemas.microsoft.com/office/drawing/2014/main" id="{B2FA7F21-2577-421F-A01D-05654079DE91}"/>
                </a:ext>
              </a:extLst>
            </p:cNvPr>
            <p:cNvSpPr>
              <a:spLocks noChangeShapeType="1"/>
            </p:cNvSpPr>
            <p:nvPr/>
          </p:nvSpPr>
          <p:spPr bwMode="auto">
            <a:xfrm>
              <a:off x="641" y="0"/>
              <a:ext cx="1" cy="246"/>
            </a:xfrm>
            <a:prstGeom prst="line">
              <a:avLst/>
            </a:prstGeom>
            <a:grpFill/>
            <a:ln w="38100">
              <a:solidFill>
                <a:schemeClr val="tx1"/>
              </a:solidFill>
              <a:round/>
              <a:headEnd/>
              <a:tailEnd/>
            </a:ln>
          </p:spPr>
          <p:txBody>
            <a:bodyPr/>
            <a:lstStyle/>
            <a:p>
              <a:endParaRPr lang="fr-FR" sz="5514"/>
            </a:p>
          </p:txBody>
        </p:sp>
        <p:grpSp>
          <p:nvGrpSpPr>
            <p:cNvPr id="2" name="Group 20">
              <a:extLst>
                <a:ext uri="{FF2B5EF4-FFF2-40B4-BE49-F238E27FC236}">
                  <a16:creationId xmlns:a16="http://schemas.microsoft.com/office/drawing/2014/main" id="{8086BAF8-60AD-4ABB-9192-54CF61E51750}"/>
                </a:ext>
              </a:extLst>
            </p:cNvPr>
            <p:cNvGrpSpPr>
              <a:grpSpLocks/>
            </p:cNvGrpSpPr>
            <p:nvPr/>
          </p:nvGrpSpPr>
          <p:grpSpPr bwMode="auto">
            <a:xfrm>
              <a:off x="77" y="134"/>
              <a:ext cx="169" cy="216"/>
              <a:chOff x="0" y="0"/>
              <a:chExt cx="169" cy="216"/>
            </a:xfrm>
            <a:grpFill/>
          </p:grpSpPr>
          <p:sp>
            <p:nvSpPr>
              <p:cNvPr id="43091" name="Rectangle 21">
                <a:extLst>
                  <a:ext uri="{FF2B5EF4-FFF2-40B4-BE49-F238E27FC236}">
                    <a16:creationId xmlns:a16="http://schemas.microsoft.com/office/drawing/2014/main" id="{3349CCFD-71A1-41BC-BC6F-44F3BBABCD5C}"/>
                  </a:ext>
                </a:extLst>
              </p:cNvPr>
              <p:cNvSpPr>
                <a:spLocks/>
              </p:cNvSpPr>
              <p:nvPr/>
            </p:nvSpPr>
            <p:spPr bwMode="auto">
              <a:xfrm>
                <a:off x="0" y="0"/>
                <a:ext cx="169" cy="216"/>
              </a:xfrm>
              <a:prstGeom prst="rect">
                <a:avLst/>
              </a:prstGeom>
              <a:grp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43092" name="Rectangle 22">
                <a:extLst>
                  <a:ext uri="{FF2B5EF4-FFF2-40B4-BE49-F238E27FC236}">
                    <a16:creationId xmlns:a16="http://schemas.microsoft.com/office/drawing/2014/main" id="{AD4B7A44-B751-42AC-B319-173EE12C6355}"/>
                  </a:ext>
                </a:extLst>
              </p:cNvPr>
              <p:cNvSpPr>
                <a:spLocks/>
              </p:cNvSpPr>
              <p:nvPr/>
            </p:nvSpPr>
            <p:spPr bwMode="auto">
              <a:xfrm>
                <a:off x="7" y="9"/>
                <a:ext cx="153" cy="189"/>
              </a:xfrm>
              <a:prstGeom prst="rect">
                <a:avLst/>
              </a:prstGeom>
              <a:grpFill/>
              <a:ln>
                <a:noFill/>
              </a:ln>
              <a:extLs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100">
                    <a:solidFill>
                      <a:srgbClr val="FF0000"/>
                    </a:solidFill>
                    <a:latin typeface="Helvetica" panose="020B0604020202020204" pitchFamily="34" charset="0"/>
                    <a:ea typeface="ＭＳ Ｐゴシック" panose="020B0600070205080204" pitchFamily="34" charset="-128"/>
                    <a:sym typeface="Helvetica" panose="020B0604020202020204" pitchFamily="34" charset="0"/>
                  </a:rPr>
                  <a:t> </a:t>
                </a:r>
                <a:r>
                  <a:rPr lang="en-US" altLang="fr-FR" sz="1969">
                    <a:solidFill>
                      <a:srgbClr val="FF0000"/>
                    </a:solidFill>
                    <a:latin typeface="Helvetica" panose="020B0604020202020204" pitchFamily="34" charset="0"/>
                    <a:ea typeface="ＭＳ Ｐゴシック" panose="020B0600070205080204" pitchFamily="34" charset="-128"/>
                    <a:sym typeface="Helvetica" panose="020B0604020202020204" pitchFamily="34" charset="0"/>
                  </a:rPr>
                  <a:t>A</a:t>
                </a:r>
              </a:p>
            </p:txBody>
          </p:sp>
        </p:grpSp>
      </p:grpSp>
      <p:grpSp>
        <p:nvGrpSpPr>
          <p:cNvPr id="43020" name="Group 23">
            <a:extLst>
              <a:ext uri="{FF2B5EF4-FFF2-40B4-BE49-F238E27FC236}">
                <a16:creationId xmlns:a16="http://schemas.microsoft.com/office/drawing/2014/main" id="{D138AD38-B620-4BA0-84A8-452417CD4BB4}"/>
              </a:ext>
            </a:extLst>
          </p:cNvPr>
          <p:cNvGrpSpPr>
            <a:grpSpLocks/>
          </p:cNvGrpSpPr>
          <p:nvPr/>
        </p:nvGrpSpPr>
        <p:grpSpPr bwMode="auto">
          <a:xfrm>
            <a:off x="6871288" y="4801773"/>
            <a:ext cx="1021210" cy="556456"/>
            <a:chOff x="0" y="0"/>
            <a:chExt cx="642" cy="379"/>
          </a:xfrm>
          <a:solidFill>
            <a:schemeClr val="bg1"/>
          </a:solidFill>
        </p:grpSpPr>
        <p:sp>
          <p:nvSpPr>
            <p:cNvPr id="43075" name="AutoShape 24">
              <a:extLst>
                <a:ext uri="{FF2B5EF4-FFF2-40B4-BE49-F238E27FC236}">
                  <a16:creationId xmlns:a16="http://schemas.microsoft.com/office/drawing/2014/main" id="{73831F11-496C-40A4-BAFA-4CE1E8B01B98}"/>
                </a:ext>
              </a:extLst>
            </p:cNvPr>
            <p:cNvSpPr>
              <a:spLocks/>
            </p:cNvSpPr>
            <p:nvPr/>
          </p:nvSpPr>
          <p:spPr bwMode="auto">
            <a:xfrm>
              <a:off x="0" y="131"/>
              <a:ext cx="434" cy="246"/>
            </a:xfrm>
            <a:prstGeom prst="roundRect">
              <a:avLst>
                <a:gd name="adj" fmla="val 403"/>
              </a:avLst>
            </a:prstGeom>
            <a:grpFill/>
            <a:ln w="25400">
              <a:solidFill>
                <a:schemeClr val="tx1"/>
              </a:solidFill>
              <a:round/>
              <a:headEnd/>
              <a:tailEnd/>
            </a:ln>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43076" name="Line 25">
              <a:extLst>
                <a:ext uri="{FF2B5EF4-FFF2-40B4-BE49-F238E27FC236}">
                  <a16:creationId xmlns:a16="http://schemas.microsoft.com/office/drawing/2014/main" id="{9C3047AB-478C-4283-A6A8-3B9A7D8A6AB9}"/>
                </a:ext>
              </a:extLst>
            </p:cNvPr>
            <p:cNvSpPr>
              <a:spLocks noChangeShapeType="1"/>
            </p:cNvSpPr>
            <p:nvPr/>
          </p:nvSpPr>
          <p:spPr bwMode="auto">
            <a:xfrm rot="10800000" flipH="1">
              <a:off x="0" y="0"/>
              <a:ext cx="207" cy="132"/>
            </a:xfrm>
            <a:prstGeom prst="line">
              <a:avLst/>
            </a:prstGeom>
            <a:grpFill/>
            <a:ln w="38100">
              <a:solidFill>
                <a:schemeClr val="tx1"/>
              </a:solidFill>
              <a:round/>
              <a:headEnd/>
              <a:tailEnd/>
            </a:ln>
          </p:spPr>
          <p:txBody>
            <a:bodyPr/>
            <a:lstStyle/>
            <a:p>
              <a:endParaRPr lang="fr-FR" sz="5514"/>
            </a:p>
          </p:txBody>
        </p:sp>
        <p:sp>
          <p:nvSpPr>
            <p:cNvPr id="43077" name="Line 26">
              <a:extLst>
                <a:ext uri="{FF2B5EF4-FFF2-40B4-BE49-F238E27FC236}">
                  <a16:creationId xmlns:a16="http://schemas.microsoft.com/office/drawing/2014/main" id="{3B12B965-A34A-413A-9E57-281D1A8119CD}"/>
                </a:ext>
              </a:extLst>
            </p:cNvPr>
            <p:cNvSpPr>
              <a:spLocks noChangeShapeType="1"/>
            </p:cNvSpPr>
            <p:nvPr/>
          </p:nvSpPr>
          <p:spPr bwMode="auto">
            <a:xfrm rot="10800000" flipH="1">
              <a:off x="434" y="0"/>
              <a:ext cx="208" cy="132"/>
            </a:xfrm>
            <a:prstGeom prst="line">
              <a:avLst/>
            </a:prstGeom>
            <a:grpFill/>
            <a:ln w="38100">
              <a:solidFill>
                <a:schemeClr val="tx1"/>
              </a:solidFill>
              <a:round/>
              <a:headEnd/>
              <a:tailEnd/>
            </a:ln>
          </p:spPr>
          <p:txBody>
            <a:bodyPr/>
            <a:lstStyle/>
            <a:p>
              <a:endParaRPr lang="fr-FR" sz="5514"/>
            </a:p>
          </p:txBody>
        </p:sp>
        <p:sp>
          <p:nvSpPr>
            <p:cNvPr id="43078" name="Line 27">
              <a:extLst>
                <a:ext uri="{FF2B5EF4-FFF2-40B4-BE49-F238E27FC236}">
                  <a16:creationId xmlns:a16="http://schemas.microsoft.com/office/drawing/2014/main" id="{F82D4874-0F09-41DA-A907-4FB98ADE85F4}"/>
                </a:ext>
              </a:extLst>
            </p:cNvPr>
            <p:cNvSpPr>
              <a:spLocks noChangeShapeType="1"/>
            </p:cNvSpPr>
            <p:nvPr/>
          </p:nvSpPr>
          <p:spPr bwMode="auto">
            <a:xfrm rot="10800000" flipH="1">
              <a:off x="434" y="246"/>
              <a:ext cx="208" cy="133"/>
            </a:xfrm>
            <a:prstGeom prst="line">
              <a:avLst/>
            </a:prstGeom>
            <a:grpFill/>
            <a:ln w="38100">
              <a:solidFill>
                <a:schemeClr val="tx1"/>
              </a:solidFill>
              <a:round/>
              <a:headEnd/>
              <a:tailEnd/>
            </a:ln>
          </p:spPr>
          <p:txBody>
            <a:bodyPr/>
            <a:lstStyle/>
            <a:p>
              <a:endParaRPr lang="fr-FR" sz="5514"/>
            </a:p>
          </p:txBody>
        </p:sp>
        <p:sp>
          <p:nvSpPr>
            <p:cNvPr id="43079" name="Line 28">
              <a:extLst>
                <a:ext uri="{FF2B5EF4-FFF2-40B4-BE49-F238E27FC236}">
                  <a16:creationId xmlns:a16="http://schemas.microsoft.com/office/drawing/2014/main" id="{650C5A7A-DECA-4357-AD78-54211E4D00A1}"/>
                </a:ext>
              </a:extLst>
            </p:cNvPr>
            <p:cNvSpPr>
              <a:spLocks noChangeShapeType="1"/>
            </p:cNvSpPr>
            <p:nvPr/>
          </p:nvSpPr>
          <p:spPr bwMode="auto">
            <a:xfrm>
              <a:off x="207" y="1"/>
              <a:ext cx="435" cy="1"/>
            </a:xfrm>
            <a:prstGeom prst="line">
              <a:avLst/>
            </a:prstGeom>
            <a:grpFill/>
            <a:ln w="38100">
              <a:solidFill>
                <a:schemeClr val="tx1"/>
              </a:solidFill>
              <a:round/>
              <a:headEnd/>
              <a:tailEnd/>
            </a:ln>
          </p:spPr>
          <p:txBody>
            <a:bodyPr/>
            <a:lstStyle/>
            <a:p>
              <a:endParaRPr lang="fr-FR" sz="5514"/>
            </a:p>
          </p:txBody>
        </p:sp>
        <p:sp>
          <p:nvSpPr>
            <p:cNvPr id="43080" name="Line 29">
              <a:extLst>
                <a:ext uri="{FF2B5EF4-FFF2-40B4-BE49-F238E27FC236}">
                  <a16:creationId xmlns:a16="http://schemas.microsoft.com/office/drawing/2014/main" id="{E93313EC-3768-4486-A3EB-BB1D342EBFD5}"/>
                </a:ext>
              </a:extLst>
            </p:cNvPr>
            <p:cNvSpPr>
              <a:spLocks noChangeShapeType="1"/>
            </p:cNvSpPr>
            <p:nvPr/>
          </p:nvSpPr>
          <p:spPr bwMode="auto">
            <a:xfrm>
              <a:off x="641" y="1"/>
              <a:ext cx="1" cy="246"/>
            </a:xfrm>
            <a:prstGeom prst="line">
              <a:avLst/>
            </a:prstGeom>
            <a:grpFill/>
            <a:ln w="38100">
              <a:solidFill>
                <a:schemeClr val="tx1"/>
              </a:solidFill>
              <a:round/>
              <a:headEnd/>
              <a:tailEnd/>
            </a:ln>
          </p:spPr>
          <p:txBody>
            <a:bodyPr/>
            <a:lstStyle/>
            <a:p>
              <a:endParaRPr lang="fr-FR" sz="5514"/>
            </a:p>
          </p:txBody>
        </p:sp>
        <p:grpSp>
          <p:nvGrpSpPr>
            <p:cNvPr id="43081" name="Group 30">
              <a:extLst>
                <a:ext uri="{FF2B5EF4-FFF2-40B4-BE49-F238E27FC236}">
                  <a16:creationId xmlns:a16="http://schemas.microsoft.com/office/drawing/2014/main" id="{B37C078D-6146-4222-9FB8-F77E35E9F6CD}"/>
                </a:ext>
              </a:extLst>
            </p:cNvPr>
            <p:cNvGrpSpPr>
              <a:grpSpLocks/>
            </p:cNvGrpSpPr>
            <p:nvPr/>
          </p:nvGrpSpPr>
          <p:grpSpPr bwMode="auto">
            <a:xfrm>
              <a:off x="78" y="134"/>
              <a:ext cx="169" cy="216"/>
              <a:chOff x="0" y="0"/>
              <a:chExt cx="169" cy="216"/>
            </a:xfrm>
            <a:grpFill/>
          </p:grpSpPr>
          <p:sp>
            <p:nvSpPr>
              <p:cNvPr id="43082" name="Rectangle 31">
                <a:extLst>
                  <a:ext uri="{FF2B5EF4-FFF2-40B4-BE49-F238E27FC236}">
                    <a16:creationId xmlns:a16="http://schemas.microsoft.com/office/drawing/2014/main" id="{FC5950DF-4969-47C1-9A8A-1DB74BD64333}"/>
                  </a:ext>
                </a:extLst>
              </p:cNvPr>
              <p:cNvSpPr>
                <a:spLocks/>
              </p:cNvSpPr>
              <p:nvPr/>
            </p:nvSpPr>
            <p:spPr bwMode="auto">
              <a:xfrm>
                <a:off x="0" y="0"/>
                <a:ext cx="169" cy="216"/>
              </a:xfrm>
              <a:prstGeom prst="rect">
                <a:avLst/>
              </a:prstGeom>
              <a:grp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43083" name="Rectangle 32">
                <a:extLst>
                  <a:ext uri="{FF2B5EF4-FFF2-40B4-BE49-F238E27FC236}">
                    <a16:creationId xmlns:a16="http://schemas.microsoft.com/office/drawing/2014/main" id="{37A2F1E6-0AA3-4D84-8A8A-6D96FD1806FA}"/>
                  </a:ext>
                </a:extLst>
              </p:cNvPr>
              <p:cNvSpPr>
                <a:spLocks/>
              </p:cNvSpPr>
              <p:nvPr/>
            </p:nvSpPr>
            <p:spPr bwMode="auto">
              <a:xfrm>
                <a:off x="6" y="9"/>
                <a:ext cx="153" cy="189"/>
              </a:xfrm>
              <a:prstGeom prst="rect">
                <a:avLst/>
              </a:prstGeom>
              <a:grpFill/>
              <a:ln>
                <a:noFill/>
              </a:ln>
              <a:extLs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100">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 </a:t>
                </a:r>
                <a:r>
                  <a:rPr lang="en-US" altLang="fr-FR" sz="1969">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a:t>
                </a:r>
              </a:p>
            </p:txBody>
          </p:sp>
        </p:grpSp>
      </p:grpSp>
      <p:grpSp>
        <p:nvGrpSpPr>
          <p:cNvPr id="43021" name="Group 33">
            <a:extLst>
              <a:ext uri="{FF2B5EF4-FFF2-40B4-BE49-F238E27FC236}">
                <a16:creationId xmlns:a16="http://schemas.microsoft.com/office/drawing/2014/main" id="{8820E4A4-0EF0-4C83-A14D-ACD00E743A06}"/>
              </a:ext>
            </a:extLst>
          </p:cNvPr>
          <p:cNvGrpSpPr>
            <a:grpSpLocks/>
          </p:cNvGrpSpPr>
          <p:nvPr/>
        </p:nvGrpSpPr>
        <p:grpSpPr bwMode="auto">
          <a:xfrm>
            <a:off x="10001610" y="4749671"/>
            <a:ext cx="1021210" cy="558539"/>
            <a:chOff x="0" y="0"/>
            <a:chExt cx="643" cy="381"/>
          </a:xfrm>
          <a:solidFill>
            <a:schemeClr val="bg1"/>
          </a:solidFill>
        </p:grpSpPr>
        <p:sp>
          <p:nvSpPr>
            <p:cNvPr id="43066" name="AutoShape 34">
              <a:extLst>
                <a:ext uri="{FF2B5EF4-FFF2-40B4-BE49-F238E27FC236}">
                  <a16:creationId xmlns:a16="http://schemas.microsoft.com/office/drawing/2014/main" id="{964A2BF9-0D12-429E-8D11-F47715062280}"/>
                </a:ext>
              </a:extLst>
            </p:cNvPr>
            <p:cNvSpPr>
              <a:spLocks/>
            </p:cNvSpPr>
            <p:nvPr/>
          </p:nvSpPr>
          <p:spPr bwMode="auto">
            <a:xfrm>
              <a:off x="0" y="134"/>
              <a:ext cx="434" cy="247"/>
            </a:xfrm>
            <a:prstGeom prst="roundRect">
              <a:avLst>
                <a:gd name="adj" fmla="val 403"/>
              </a:avLst>
            </a:prstGeom>
            <a:grpFill/>
            <a:ln w="25400">
              <a:solidFill>
                <a:schemeClr val="tx1"/>
              </a:solidFill>
              <a:round/>
              <a:headEnd/>
              <a:tailEnd/>
            </a:ln>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43067" name="Line 35">
              <a:extLst>
                <a:ext uri="{FF2B5EF4-FFF2-40B4-BE49-F238E27FC236}">
                  <a16:creationId xmlns:a16="http://schemas.microsoft.com/office/drawing/2014/main" id="{5323FB88-D71F-49D8-A095-C36777819525}"/>
                </a:ext>
              </a:extLst>
            </p:cNvPr>
            <p:cNvSpPr>
              <a:spLocks noChangeShapeType="1"/>
            </p:cNvSpPr>
            <p:nvPr/>
          </p:nvSpPr>
          <p:spPr bwMode="auto">
            <a:xfrm rot="10800000" flipH="1">
              <a:off x="0" y="0"/>
              <a:ext cx="207" cy="132"/>
            </a:xfrm>
            <a:prstGeom prst="line">
              <a:avLst/>
            </a:prstGeom>
            <a:grpFill/>
            <a:ln w="38100">
              <a:solidFill>
                <a:schemeClr val="tx1"/>
              </a:solidFill>
              <a:round/>
              <a:headEnd/>
              <a:tailEnd/>
            </a:ln>
          </p:spPr>
          <p:txBody>
            <a:bodyPr/>
            <a:lstStyle/>
            <a:p>
              <a:endParaRPr lang="fr-FR" sz="5514"/>
            </a:p>
          </p:txBody>
        </p:sp>
        <p:sp>
          <p:nvSpPr>
            <p:cNvPr id="43068" name="Line 36">
              <a:extLst>
                <a:ext uri="{FF2B5EF4-FFF2-40B4-BE49-F238E27FC236}">
                  <a16:creationId xmlns:a16="http://schemas.microsoft.com/office/drawing/2014/main" id="{E1360644-3AF7-40C0-B230-3D24E227FD24}"/>
                </a:ext>
              </a:extLst>
            </p:cNvPr>
            <p:cNvSpPr>
              <a:spLocks noChangeShapeType="1"/>
            </p:cNvSpPr>
            <p:nvPr/>
          </p:nvSpPr>
          <p:spPr bwMode="auto">
            <a:xfrm rot="10800000" flipH="1">
              <a:off x="434" y="0"/>
              <a:ext cx="208" cy="132"/>
            </a:xfrm>
            <a:prstGeom prst="line">
              <a:avLst/>
            </a:prstGeom>
            <a:grpFill/>
            <a:ln w="38100">
              <a:solidFill>
                <a:schemeClr val="tx1"/>
              </a:solidFill>
              <a:round/>
              <a:headEnd/>
              <a:tailEnd/>
            </a:ln>
          </p:spPr>
          <p:txBody>
            <a:bodyPr/>
            <a:lstStyle/>
            <a:p>
              <a:endParaRPr lang="fr-FR" sz="5514"/>
            </a:p>
          </p:txBody>
        </p:sp>
        <p:sp>
          <p:nvSpPr>
            <p:cNvPr id="43069" name="Line 37">
              <a:extLst>
                <a:ext uri="{FF2B5EF4-FFF2-40B4-BE49-F238E27FC236}">
                  <a16:creationId xmlns:a16="http://schemas.microsoft.com/office/drawing/2014/main" id="{6C32C670-2D38-4ADD-A4F9-F4CF61B85ABA}"/>
                </a:ext>
              </a:extLst>
            </p:cNvPr>
            <p:cNvSpPr>
              <a:spLocks noChangeShapeType="1"/>
            </p:cNvSpPr>
            <p:nvPr/>
          </p:nvSpPr>
          <p:spPr bwMode="auto">
            <a:xfrm rot="10800000" flipH="1">
              <a:off x="434" y="246"/>
              <a:ext cx="208" cy="133"/>
            </a:xfrm>
            <a:prstGeom prst="line">
              <a:avLst/>
            </a:prstGeom>
            <a:grpFill/>
            <a:ln w="38100">
              <a:solidFill>
                <a:schemeClr val="tx1"/>
              </a:solidFill>
              <a:round/>
              <a:headEnd/>
              <a:tailEnd/>
            </a:ln>
          </p:spPr>
          <p:txBody>
            <a:bodyPr/>
            <a:lstStyle/>
            <a:p>
              <a:endParaRPr lang="fr-FR" sz="5514"/>
            </a:p>
          </p:txBody>
        </p:sp>
        <p:sp>
          <p:nvSpPr>
            <p:cNvPr id="43070" name="Line 38">
              <a:extLst>
                <a:ext uri="{FF2B5EF4-FFF2-40B4-BE49-F238E27FC236}">
                  <a16:creationId xmlns:a16="http://schemas.microsoft.com/office/drawing/2014/main" id="{2B78387F-C90A-462E-9282-D60FB8CC7A76}"/>
                </a:ext>
              </a:extLst>
            </p:cNvPr>
            <p:cNvSpPr>
              <a:spLocks noChangeShapeType="1"/>
            </p:cNvSpPr>
            <p:nvPr/>
          </p:nvSpPr>
          <p:spPr bwMode="auto">
            <a:xfrm>
              <a:off x="207" y="1"/>
              <a:ext cx="435" cy="1"/>
            </a:xfrm>
            <a:prstGeom prst="line">
              <a:avLst/>
            </a:prstGeom>
            <a:grpFill/>
            <a:ln w="38100">
              <a:solidFill>
                <a:schemeClr val="tx1"/>
              </a:solidFill>
              <a:round/>
              <a:headEnd/>
              <a:tailEnd/>
            </a:ln>
          </p:spPr>
          <p:txBody>
            <a:bodyPr/>
            <a:lstStyle/>
            <a:p>
              <a:endParaRPr lang="fr-FR" sz="5514"/>
            </a:p>
          </p:txBody>
        </p:sp>
        <p:sp>
          <p:nvSpPr>
            <p:cNvPr id="43071" name="Line 39">
              <a:extLst>
                <a:ext uri="{FF2B5EF4-FFF2-40B4-BE49-F238E27FC236}">
                  <a16:creationId xmlns:a16="http://schemas.microsoft.com/office/drawing/2014/main" id="{2080E688-7155-4D29-98F3-8F3AE8C596B2}"/>
                </a:ext>
              </a:extLst>
            </p:cNvPr>
            <p:cNvSpPr>
              <a:spLocks noChangeShapeType="1"/>
            </p:cNvSpPr>
            <p:nvPr/>
          </p:nvSpPr>
          <p:spPr bwMode="auto">
            <a:xfrm>
              <a:off x="642" y="1"/>
              <a:ext cx="1" cy="246"/>
            </a:xfrm>
            <a:prstGeom prst="line">
              <a:avLst/>
            </a:prstGeom>
            <a:grpFill/>
            <a:ln w="38100">
              <a:solidFill>
                <a:schemeClr val="tx1"/>
              </a:solidFill>
              <a:round/>
              <a:headEnd/>
              <a:tailEnd/>
            </a:ln>
          </p:spPr>
          <p:txBody>
            <a:bodyPr/>
            <a:lstStyle/>
            <a:p>
              <a:endParaRPr lang="fr-FR" sz="5514"/>
            </a:p>
          </p:txBody>
        </p:sp>
        <p:grpSp>
          <p:nvGrpSpPr>
            <p:cNvPr id="43072" name="Group 40">
              <a:extLst>
                <a:ext uri="{FF2B5EF4-FFF2-40B4-BE49-F238E27FC236}">
                  <a16:creationId xmlns:a16="http://schemas.microsoft.com/office/drawing/2014/main" id="{C8C8491C-EFC9-4B11-AADF-28626591F10F}"/>
                </a:ext>
              </a:extLst>
            </p:cNvPr>
            <p:cNvGrpSpPr>
              <a:grpSpLocks/>
            </p:cNvGrpSpPr>
            <p:nvPr/>
          </p:nvGrpSpPr>
          <p:grpSpPr bwMode="auto">
            <a:xfrm>
              <a:off x="75" y="134"/>
              <a:ext cx="179" cy="216"/>
              <a:chOff x="0" y="0"/>
              <a:chExt cx="179" cy="216"/>
            </a:xfrm>
            <a:grpFill/>
          </p:grpSpPr>
          <p:sp>
            <p:nvSpPr>
              <p:cNvPr id="43073" name="Rectangle 41">
                <a:extLst>
                  <a:ext uri="{FF2B5EF4-FFF2-40B4-BE49-F238E27FC236}">
                    <a16:creationId xmlns:a16="http://schemas.microsoft.com/office/drawing/2014/main" id="{ADD0F490-423D-4138-AED5-7AE9CE489F91}"/>
                  </a:ext>
                </a:extLst>
              </p:cNvPr>
              <p:cNvSpPr>
                <a:spLocks/>
              </p:cNvSpPr>
              <p:nvPr/>
            </p:nvSpPr>
            <p:spPr bwMode="auto">
              <a:xfrm>
                <a:off x="0" y="0"/>
                <a:ext cx="179" cy="216"/>
              </a:xfrm>
              <a:prstGeom prst="rect">
                <a:avLst/>
              </a:prstGeom>
              <a:grp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43074" name="Rectangle 42">
                <a:extLst>
                  <a:ext uri="{FF2B5EF4-FFF2-40B4-BE49-F238E27FC236}">
                    <a16:creationId xmlns:a16="http://schemas.microsoft.com/office/drawing/2014/main" id="{6452B13A-11B6-44F2-8B12-ACA82AA725E2}"/>
                  </a:ext>
                </a:extLst>
              </p:cNvPr>
              <p:cNvSpPr>
                <a:spLocks/>
              </p:cNvSpPr>
              <p:nvPr/>
            </p:nvSpPr>
            <p:spPr bwMode="auto">
              <a:xfrm>
                <a:off x="10" y="9"/>
                <a:ext cx="163" cy="190"/>
              </a:xfrm>
              <a:prstGeom prst="rect">
                <a:avLst/>
              </a:prstGeom>
              <a:grpFill/>
              <a:ln>
                <a:noFill/>
              </a:ln>
              <a:extLs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100">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 </a:t>
                </a:r>
                <a:r>
                  <a:rPr lang="en-US" altLang="fr-FR" sz="1969">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C</a:t>
                </a:r>
              </a:p>
            </p:txBody>
          </p:sp>
        </p:grpSp>
      </p:grpSp>
      <p:grpSp>
        <p:nvGrpSpPr>
          <p:cNvPr id="43022" name="Group 43">
            <a:extLst>
              <a:ext uri="{FF2B5EF4-FFF2-40B4-BE49-F238E27FC236}">
                <a16:creationId xmlns:a16="http://schemas.microsoft.com/office/drawing/2014/main" id="{0DEE496C-B93C-4FBE-AEC0-AD65984B7BC4}"/>
              </a:ext>
            </a:extLst>
          </p:cNvPr>
          <p:cNvGrpSpPr>
            <a:grpSpLocks/>
          </p:cNvGrpSpPr>
          <p:nvPr/>
        </p:nvGrpSpPr>
        <p:grpSpPr bwMode="auto">
          <a:xfrm>
            <a:off x="3724293" y="6346093"/>
            <a:ext cx="1021210" cy="552287"/>
            <a:chOff x="0" y="0"/>
            <a:chExt cx="642" cy="377"/>
          </a:xfrm>
          <a:solidFill>
            <a:schemeClr val="bg1"/>
          </a:solidFill>
        </p:grpSpPr>
        <p:sp>
          <p:nvSpPr>
            <p:cNvPr id="43057" name="AutoShape 44">
              <a:extLst>
                <a:ext uri="{FF2B5EF4-FFF2-40B4-BE49-F238E27FC236}">
                  <a16:creationId xmlns:a16="http://schemas.microsoft.com/office/drawing/2014/main" id="{69CD4DE9-4CD0-41CA-B9E5-A6D9738B35CF}"/>
                </a:ext>
              </a:extLst>
            </p:cNvPr>
            <p:cNvSpPr>
              <a:spLocks/>
            </p:cNvSpPr>
            <p:nvPr/>
          </p:nvSpPr>
          <p:spPr bwMode="auto">
            <a:xfrm>
              <a:off x="0" y="131"/>
              <a:ext cx="434" cy="246"/>
            </a:xfrm>
            <a:prstGeom prst="roundRect">
              <a:avLst>
                <a:gd name="adj" fmla="val 403"/>
              </a:avLst>
            </a:prstGeom>
            <a:grpFill/>
            <a:ln w="25400">
              <a:solidFill>
                <a:schemeClr val="tx1"/>
              </a:solidFill>
              <a:round/>
              <a:headEnd/>
              <a:tailEnd/>
            </a:ln>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43058" name="Line 45">
              <a:extLst>
                <a:ext uri="{FF2B5EF4-FFF2-40B4-BE49-F238E27FC236}">
                  <a16:creationId xmlns:a16="http://schemas.microsoft.com/office/drawing/2014/main" id="{C1DE89EC-CD3A-4065-AB89-604CCD6439C2}"/>
                </a:ext>
              </a:extLst>
            </p:cNvPr>
            <p:cNvSpPr>
              <a:spLocks noChangeShapeType="1"/>
            </p:cNvSpPr>
            <p:nvPr/>
          </p:nvSpPr>
          <p:spPr bwMode="auto">
            <a:xfrm rot="10800000" flipH="1">
              <a:off x="0" y="0"/>
              <a:ext cx="207" cy="132"/>
            </a:xfrm>
            <a:prstGeom prst="line">
              <a:avLst/>
            </a:prstGeom>
            <a:grpFill/>
            <a:ln w="38100">
              <a:solidFill>
                <a:schemeClr val="tx1"/>
              </a:solidFill>
              <a:round/>
              <a:headEnd/>
              <a:tailEnd/>
            </a:ln>
          </p:spPr>
          <p:txBody>
            <a:bodyPr/>
            <a:lstStyle/>
            <a:p>
              <a:endParaRPr lang="fr-FR" sz="5514"/>
            </a:p>
          </p:txBody>
        </p:sp>
        <p:sp>
          <p:nvSpPr>
            <p:cNvPr id="43059" name="Line 46">
              <a:extLst>
                <a:ext uri="{FF2B5EF4-FFF2-40B4-BE49-F238E27FC236}">
                  <a16:creationId xmlns:a16="http://schemas.microsoft.com/office/drawing/2014/main" id="{6CC2D320-8E08-44E2-8618-FF0DAB6E0CFB}"/>
                </a:ext>
              </a:extLst>
            </p:cNvPr>
            <p:cNvSpPr>
              <a:spLocks noChangeShapeType="1"/>
            </p:cNvSpPr>
            <p:nvPr/>
          </p:nvSpPr>
          <p:spPr bwMode="auto">
            <a:xfrm rot="10800000" flipH="1">
              <a:off x="433" y="0"/>
              <a:ext cx="208" cy="132"/>
            </a:xfrm>
            <a:prstGeom prst="line">
              <a:avLst/>
            </a:prstGeom>
            <a:grpFill/>
            <a:ln w="38100">
              <a:solidFill>
                <a:schemeClr val="tx1"/>
              </a:solidFill>
              <a:round/>
              <a:headEnd/>
              <a:tailEnd/>
            </a:ln>
          </p:spPr>
          <p:txBody>
            <a:bodyPr/>
            <a:lstStyle/>
            <a:p>
              <a:endParaRPr lang="fr-FR" sz="5514"/>
            </a:p>
          </p:txBody>
        </p:sp>
        <p:sp>
          <p:nvSpPr>
            <p:cNvPr id="43060" name="Line 47">
              <a:extLst>
                <a:ext uri="{FF2B5EF4-FFF2-40B4-BE49-F238E27FC236}">
                  <a16:creationId xmlns:a16="http://schemas.microsoft.com/office/drawing/2014/main" id="{72A3D18A-F12F-42BC-BEC9-033A4C6E3524}"/>
                </a:ext>
              </a:extLst>
            </p:cNvPr>
            <p:cNvSpPr>
              <a:spLocks noChangeShapeType="1"/>
            </p:cNvSpPr>
            <p:nvPr/>
          </p:nvSpPr>
          <p:spPr bwMode="auto">
            <a:xfrm rot="10800000" flipH="1">
              <a:off x="433" y="245"/>
              <a:ext cx="208" cy="132"/>
            </a:xfrm>
            <a:prstGeom prst="line">
              <a:avLst/>
            </a:prstGeom>
            <a:grpFill/>
            <a:ln w="38100">
              <a:solidFill>
                <a:schemeClr val="tx1"/>
              </a:solidFill>
              <a:round/>
              <a:headEnd/>
              <a:tailEnd/>
            </a:ln>
          </p:spPr>
          <p:txBody>
            <a:bodyPr/>
            <a:lstStyle/>
            <a:p>
              <a:endParaRPr lang="fr-FR" sz="5514"/>
            </a:p>
          </p:txBody>
        </p:sp>
        <p:sp>
          <p:nvSpPr>
            <p:cNvPr id="43061" name="Line 48">
              <a:extLst>
                <a:ext uri="{FF2B5EF4-FFF2-40B4-BE49-F238E27FC236}">
                  <a16:creationId xmlns:a16="http://schemas.microsoft.com/office/drawing/2014/main" id="{BEFC5892-39AC-46CE-BBA4-57308D6D2BB6}"/>
                </a:ext>
              </a:extLst>
            </p:cNvPr>
            <p:cNvSpPr>
              <a:spLocks noChangeShapeType="1"/>
            </p:cNvSpPr>
            <p:nvPr/>
          </p:nvSpPr>
          <p:spPr bwMode="auto">
            <a:xfrm>
              <a:off x="206" y="0"/>
              <a:ext cx="435" cy="1"/>
            </a:xfrm>
            <a:prstGeom prst="line">
              <a:avLst/>
            </a:prstGeom>
            <a:grpFill/>
            <a:ln w="38100">
              <a:solidFill>
                <a:schemeClr val="tx1"/>
              </a:solidFill>
              <a:round/>
              <a:headEnd/>
              <a:tailEnd/>
            </a:ln>
          </p:spPr>
          <p:txBody>
            <a:bodyPr/>
            <a:lstStyle/>
            <a:p>
              <a:endParaRPr lang="fr-FR" sz="5514"/>
            </a:p>
          </p:txBody>
        </p:sp>
        <p:sp>
          <p:nvSpPr>
            <p:cNvPr id="43062" name="Line 49">
              <a:extLst>
                <a:ext uri="{FF2B5EF4-FFF2-40B4-BE49-F238E27FC236}">
                  <a16:creationId xmlns:a16="http://schemas.microsoft.com/office/drawing/2014/main" id="{2A4E145E-82E3-4881-804C-93FC3544CE98}"/>
                </a:ext>
              </a:extLst>
            </p:cNvPr>
            <p:cNvSpPr>
              <a:spLocks noChangeShapeType="1"/>
            </p:cNvSpPr>
            <p:nvPr/>
          </p:nvSpPr>
          <p:spPr bwMode="auto">
            <a:xfrm>
              <a:off x="641" y="0"/>
              <a:ext cx="1" cy="246"/>
            </a:xfrm>
            <a:prstGeom prst="line">
              <a:avLst/>
            </a:prstGeom>
            <a:grpFill/>
            <a:ln w="38100">
              <a:solidFill>
                <a:schemeClr val="tx1"/>
              </a:solidFill>
              <a:round/>
              <a:headEnd/>
              <a:tailEnd/>
            </a:ln>
          </p:spPr>
          <p:txBody>
            <a:bodyPr/>
            <a:lstStyle/>
            <a:p>
              <a:endParaRPr lang="fr-FR" sz="5514"/>
            </a:p>
          </p:txBody>
        </p:sp>
        <p:grpSp>
          <p:nvGrpSpPr>
            <p:cNvPr id="43063" name="Group 50">
              <a:extLst>
                <a:ext uri="{FF2B5EF4-FFF2-40B4-BE49-F238E27FC236}">
                  <a16:creationId xmlns:a16="http://schemas.microsoft.com/office/drawing/2014/main" id="{AA2A9AD8-0774-4923-B0E6-79F1175A86E9}"/>
                </a:ext>
              </a:extLst>
            </p:cNvPr>
            <p:cNvGrpSpPr>
              <a:grpSpLocks/>
            </p:cNvGrpSpPr>
            <p:nvPr/>
          </p:nvGrpSpPr>
          <p:grpSpPr bwMode="auto">
            <a:xfrm>
              <a:off x="75" y="134"/>
              <a:ext cx="173" cy="216"/>
              <a:chOff x="0" y="0"/>
              <a:chExt cx="172" cy="216"/>
            </a:xfrm>
            <a:grpFill/>
          </p:grpSpPr>
          <p:sp>
            <p:nvSpPr>
              <p:cNvPr id="43064" name="Rectangle 51">
                <a:extLst>
                  <a:ext uri="{FF2B5EF4-FFF2-40B4-BE49-F238E27FC236}">
                    <a16:creationId xmlns:a16="http://schemas.microsoft.com/office/drawing/2014/main" id="{7E1FA7DF-310F-47B0-9E31-04C991D6A2ED}"/>
                  </a:ext>
                </a:extLst>
              </p:cNvPr>
              <p:cNvSpPr>
                <a:spLocks/>
              </p:cNvSpPr>
              <p:nvPr/>
            </p:nvSpPr>
            <p:spPr bwMode="auto">
              <a:xfrm>
                <a:off x="0" y="0"/>
                <a:ext cx="172" cy="216"/>
              </a:xfrm>
              <a:prstGeom prst="rect">
                <a:avLst/>
              </a:prstGeom>
              <a:grp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43065" name="Rectangle 52">
                <a:extLst>
                  <a:ext uri="{FF2B5EF4-FFF2-40B4-BE49-F238E27FC236}">
                    <a16:creationId xmlns:a16="http://schemas.microsoft.com/office/drawing/2014/main" id="{6C8FEFD0-799B-400C-B114-3A417A9367EB}"/>
                  </a:ext>
                </a:extLst>
              </p:cNvPr>
              <p:cNvSpPr>
                <a:spLocks/>
              </p:cNvSpPr>
              <p:nvPr/>
            </p:nvSpPr>
            <p:spPr bwMode="auto">
              <a:xfrm>
                <a:off x="6" y="10"/>
                <a:ext cx="161" cy="190"/>
              </a:xfrm>
              <a:prstGeom prst="rect">
                <a:avLst/>
              </a:prstGeom>
              <a:grpFill/>
              <a:ln>
                <a:noFill/>
              </a:ln>
              <a:extLs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100">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 </a:t>
                </a:r>
                <a:r>
                  <a:rPr lang="en-US" altLang="fr-FR" sz="1969">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D</a:t>
                </a:r>
              </a:p>
            </p:txBody>
          </p:sp>
        </p:grpSp>
      </p:grpSp>
      <p:grpSp>
        <p:nvGrpSpPr>
          <p:cNvPr id="43023" name="Group 53">
            <a:extLst>
              <a:ext uri="{FF2B5EF4-FFF2-40B4-BE49-F238E27FC236}">
                <a16:creationId xmlns:a16="http://schemas.microsoft.com/office/drawing/2014/main" id="{B5516742-6FA3-4AE8-8001-31BAEC8AE13C}"/>
              </a:ext>
            </a:extLst>
          </p:cNvPr>
          <p:cNvGrpSpPr>
            <a:grpSpLocks/>
          </p:cNvGrpSpPr>
          <p:nvPr/>
        </p:nvGrpSpPr>
        <p:grpSpPr bwMode="auto">
          <a:xfrm>
            <a:off x="6933810" y="6346093"/>
            <a:ext cx="1017042" cy="552287"/>
            <a:chOff x="0" y="0"/>
            <a:chExt cx="641" cy="377"/>
          </a:xfrm>
          <a:solidFill>
            <a:schemeClr val="bg1"/>
          </a:solidFill>
        </p:grpSpPr>
        <p:sp>
          <p:nvSpPr>
            <p:cNvPr id="43048" name="AutoShape 54">
              <a:extLst>
                <a:ext uri="{FF2B5EF4-FFF2-40B4-BE49-F238E27FC236}">
                  <a16:creationId xmlns:a16="http://schemas.microsoft.com/office/drawing/2014/main" id="{6A5CA7F5-0487-4B66-B122-F662A97DF28B}"/>
                </a:ext>
              </a:extLst>
            </p:cNvPr>
            <p:cNvSpPr>
              <a:spLocks/>
            </p:cNvSpPr>
            <p:nvPr/>
          </p:nvSpPr>
          <p:spPr bwMode="auto">
            <a:xfrm>
              <a:off x="0" y="131"/>
              <a:ext cx="434" cy="246"/>
            </a:xfrm>
            <a:prstGeom prst="roundRect">
              <a:avLst>
                <a:gd name="adj" fmla="val 403"/>
              </a:avLst>
            </a:prstGeom>
            <a:grpFill/>
            <a:ln w="25400">
              <a:solidFill>
                <a:schemeClr val="tx1"/>
              </a:solidFill>
              <a:round/>
              <a:headEnd/>
              <a:tailEnd/>
            </a:ln>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43049" name="Line 55">
              <a:extLst>
                <a:ext uri="{FF2B5EF4-FFF2-40B4-BE49-F238E27FC236}">
                  <a16:creationId xmlns:a16="http://schemas.microsoft.com/office/drawing/2014/main" id="{3A4205B1-0D35-448C-B2F6-C623CFBDD767}"/>
                </a:ext>
              </a:extLst>
            </p:cNvPr>
            <p:cNvSpPr>
              <a:spLocks noChangeShapeType="1"/>
            </p:cNvSpPr>
            <p:nvPr/>
          </p:nvSpPr>
          <p:spPr bwMode="auto">
            <a:xfrm rot="10800000" flipH="1">
              <a:off x="0" y="0"/>
              <a:ext cx="207" cy="132"/>
            </a:xfrm>
            <a:prstGeom prst="line">
              <a:avLst/>
            </a:prstGeom>
            <a:grpFill/>
            <a:ln w="38100">
              <a:solidFill>
                <a:schemeClr val="tx1"/>
              </a:solidFill>
              <a:round/>
              <a:headEnd/>
              <a:tailEnd/>
            </a:ln>
          </p:spPr>
          <p:txBody>
            <a:bodyPr/>
            <a:lstStyle/>
            <a:p>
              <a:endParaRPr lang="fr-FR" sz="5514"/>
            </a:p>
          </p:txBody>
        </p:sp>
        <p:sp>
          <p:nvSpPr>
            <p:cNvPr id="43050" name="Line 56">
              <a:extLst>
                <a:ext uri="{FF2B5EF4-FFF2-40B4-BE49-F238E27FC236}">
                  <a16:creationId xmlns:a16="http://schemas.microsoft.com/office/drawing/2014/main" id="{0D58A84A-8977-4628-8F63-124E00232530}"/>
                </a:ext>
              </a:extLst>
            </p:cNvPr>
            <p:cNvSpPr>
              <a:spLocks noChangeShapeType="1"/>
            </p:cNvSpPr>
            <p:nvPr/>
          </p:nvSpPr>
          <p:spPr bwMode="auto">
            <a:xfrm rot="10800000" flipH="1">
              <a:off x="432" y="0"/>
              <a:ext cx="208" cy="132"/>
            </a:xfrm>
            <a:prstGeom prst="line">
              <a:avLst/>
            </a:prstGeom>
            <a:grpFill/>
            <a:ln w="38100">
              <a:solidFill>
                <a:schemeClr val="tx1"/>
              </a:solidFill>
              <a:round/>
              <a:headEnd/>
              <a:tailEnd/>
            </a:ln>
          </p:spPr>
          <p:txBody>
            <a:bodyPr/>
            <a:lstStyle/>
            <a:p>
              <a:endParaRPr lang="fr-FR" sz="5514"/>
            </a:p>
          </p:txBody>
        </p:sp>
        <p:sp>
          <p:nvSpPr>
            <p:cNvPr id="43051" name="Line 57">
              <a:extLst>
                <a:ext uri="{FF2B5EF4-FFF2-40B4-BE49-F238E27FC236}">
                  <a16:creationId xmlns:a16="http://schemas.microsoft.com/office/drawing/2014/main" id="{31962D3F-01EB-4FC1-8BB4-CCC40AD2812E}"/>
                </a:ext>
              </a:extLst>
            </p:cNvPr>
            <p:cNvSpPr>
              <a:spLocks noChangeShapeType="1"/>
            </p:cNvSpPr>
            <p:nvPr/>
          </p:nvSpPr>
          <p:spPr bwMode="auto">
            <a:xfrm rot="10800000" flipH="1">
              <a:off x="432" y="245"/>
              <a:ext cx="208" cy="132"/>
            </a:xfrm>
            <a:prstGeom prst="line">
              <a:avLst/>
            </a:prstGeom>
            <a:grpFill/>
            <a:ln w="38100">
              <a:solidFill>
                <a:schemeClr val="tx1"/>
              </a:solidFill>
              <a:round/>
              <a:headEnd/>
              <a:tailEnd/>
            </a:ln>
          </p:spPr>
          <p:txBody>
            <a:bodyPr/>
            <a:lstStyle/>
            <a:p>
              <a:endParaRPr lang="fr-FR" sz="5514"/>
            </a:p>
          </p:txBody>
        </p:sp>
        <p:sp>
          <p:nvSpPr>
            <p:cNvPr id="43052" name="Line 58">
              <a:extLst>
                <a:ext uri="{FF2B5EF4-FFF2-40B4-BE49-F238E27FC236}">
                  <a16:creationId xmlns:a16="http://schemas.microsoft.com/office/drawing/2014/main" id="{70929558-3608-4985-8C73-6207A59D8AF6}"/>
                </a:ext>
              </a:extLst>
            </p:cNvPr>
            <p:cNvSpPr>
              <a:spLocks noChangeShapeType="1"/>
            </p:cNvSpPr>
            <p:nvPr/>
          </p:nvSpPr>
          <p:spPr bwMode="auto">
            <a:xfrm>
              <a:off x="205" y="0"/>
              <a:ext cx="435" cy="1"/>
            </a:xfrm>
            <a:prstGeom prst="line">
              <a:avLst/>
            </a:prstGeom>
            <a:grpFill/>
            <a:ln w="38100">
              <a:solidFill>
                <a:schemeClr val="tx1"/>
              </a:solidFill>
              <a:round/>
              <a:headEnd/>
              <a:tailEnd/>
            </a:ln>
          </p:spPr>
          <p:txBody>
            <a:bodyPr/>
            <a:lstStyle/>
            <a:p>
              <a:endParaRPr lang="fr-FR" sz="5514"/>
            </a:p>
          </p:txBody>
        </p:sp>
        <p:sp>
          <p:nvSpPr>
            <p:cNvPr id="43053" name="Line 59">
              <a:extLst>
                <a:ext uri="{FF2B5EF4-FFF2-40B4-BE49-F238E27FC236}">
                  <a16:creationId xmlns:a16="http://schemas.microsoft.com/office/drawing/2014/main" id="{ECC74C91-5962-4FE9-94AD-EF563D56ADD7}"/>
                </a:ext>
              </a:extLst>
            </p:cNvPr>
            <p:cNvSpPr>
              <a:spLocks noChangeShapeType="1"/>
            </p:cNvSpPr>
            <p:nvPr/>
          </p:nvSpPr>
          <p:spPr bwMode="auto">
            <a:xfrm>
              <a:off x="640" y="0"/>
              <a:ext cx="1" cy="246"/>
            </a:xfrm>
            <a:prstGeom prst="line">
              <a:avLst/>
            </a:prstGeom>
            <a:grpFill/>
            <a:ln w="38100">
              <a:solidFill>
                <a:schemeClr val="tx1"/>
              </a:solidFill>
              <a:round/>
              <a:headEnd/>
              <a:tailEnd/>
            </a:ln>
          </p:spPr>
          <p:txBody>
            <a:bodyPr/>
            <a:lstStyle/>
            <a:p>
              <a:endParaRPr lang="fr-FR" sz="5514"/>
            </a:p>
          </p:txBody>
        </p:sp>
        <p:grpSp>
          <p:nvGrpSpPr>
            <p:cNvPr id="43054" name="Group 60">
              <a:extLst>
                <a:ext uri="{FF2B5EF4-FFF2-40B4-BE49-F238E27FC236}">
                  <a16:creationId xmlns:a16="http://schemas.microsoft.com/office/drawing/2014/main" id="{9FC8C514-7B1C-4D0F-BC36-4BB3E11ACF3E}"/>
                </a:ext>
              </a:extLst>
            </p:cNvPr>
            <p:cNvGrpSpPr>
              <a:grpSpLocks/>
            </p:cNvGrpSpPr>
            <p:nvPr/>
          </p:nvGrpSpPr>
          <p:grpSpPr bwMode="auto">
            <a:xfrm>
              <a:off x="75" y="134"/>
              <a:ext cx="163" cy="216"/>
              <a:chOff x="0" y="0"/>
              <a:chExt cx="163" cy="216"/>
            </a:xfrm>
            <a:grpFill/>
          </p:grpSpPr>
          <p:sp>
            <p:nvSpPr>
              <p:cNvPr id="43055" name="Rectangle 61">
                <a:extLst>
                  <a:ext uri="{FF2B5EF4-FFF2-40B4-BE49-F238E27FC236}">
                    <a16:creationId xmlns:a16="http://schemas.microsoft.com/office/drawing/2014/main" id="{611C5B37-3780-43F3-BB2A-860051611F88}"/>
                  </a:ext>
                </a:extLst>
              </p:cNvPr>
              <p:cNvSpPr>
                <a:spLocks/>
              </p:cNvSpPr>
              <p:nvPr/>
            </p:nvSpPr>
            <p:spPr bwMode="auto">
              <a:xfrm>
                <a:off x="0" y="0"/>
                <a:ext cx="163" cy="216"/>
              </a:xfrm>
              <a:prstGeom prst="rect">
                <a:avLst/>
              </a:prstGeom>
              <a:grp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43056" name="Rectangle 62">
                <a:extLst>
                  <a:ext uri="{FF2B5EF4-FFF2-40B4-BE49-F238E27FC236}">
                    <a16:creationId xmlns:a16="http://schemas.microsoft.com/office/drawing/2014/main" id="{B4AD15D8-FC90-4C24-B696-C57C224C54CF}"/>
                  </a:ext>
                </a:extLst>
              </p:cNvPr>
              <p:cNvSpPr>
                <a:spLocks/>
              </p:cNvSpPr>
              <p:nvPr/>
            </p:nvSpPr>
            <p:spPr bwMode="auto">
              <a:xfrm>
                <a:off x="5" y="10"/>
                <a:ext cx="154" cy="190"/>
              </a:xfrm>
              <a:prstGeom prst="rect">
                <a:avLst/>
              </a:prstGeom>
              <a:grpFill/>
              <a:ln>
                <a:noFill/>
              </a:ln>
              <a:extLs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100">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 </a:t>
                </a:r>
                <a:r>
                  <a:rPr lang="en-US" altLang="fr-FR" sz="1969">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E</a:t>
                </a:r>
              </a:p>
            </p:txBody>
          </p:sp>
        </p:grpSp>
      </p:grpSp>
      <p:sp>
        <p:nvSpPr>
          <p:cNvPr id="43024" name="Line 63">
            <a:extLst>
              <a:ext uri="{FF2B5EF4-FFF2-40B4-BE49-F238E27FC236}">
                <a16:creationId xmlns:a16="http://schemas.microsoft.com/office/drawing/2014/main" id="{102BA7E2-AD64-4D0F-B564-A9725D4AE132}"/>
              </a:ext>
            </a:extLst>
          </p:cNvPr>
          <p:cNvSpPr>
            <a:spLocks noChangeShapeType="1"/>
          </p:cNvSpPr>
          <p:nvPr/>
        </p:nvSpPr>
        <p:spPr bwMode="auto">
          <a:xfrm>
            <a:off x="2705165" y="4109851"/>
            <a:ext cx="1017042" cy="81488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88425" tIns="44212" rIns="88425" bIns="44212"/>
          <a:lstStyle/>
          <a:p>
            <a:endParaRPr lang="fr-FR" sz="5514"/>
          </a:p>
        </p:txBody>
      </p:sp>
      <p:sp>
        <p:nvSpPr>
          <p:cNvPr id="43025" name="Line 64">
            <a:extLst>
              <a:ext uri="{FF2B5EF4-FFF2-40B4-BE49-F238E27FC236}">
                <a16:creationId xmlns:a16="http://schemas.microsoft.com/office/drawing/2014/main" id="{88ACACEE-7F17-4C95-A8BA-5AD25955F40D}"/>
              </a:ext>
            </a:extLst>
          </p:cNvPr>
          <p:cNvSpPr>
            <a:spLocks noChangeShapeType="1"/>
          </p:cNvSpPr>
          <p:nvPr/>
        </p:nvSpPr>
        <p:spPr bwMode="auto">
          <a:xfrm rot="10800000">
            <a:off x="6617026" y="4303672"/>
            <a:ext cx="441830" cy="55020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88425" tIns="44212" rIns="88425" bIns="44212"/>
          <a:lstStyle/>
          <a:p>
            <a:endParaRPr lang="fr-FR" sz="5514"/>
          </a:p>
        </p:txBody>
      </p:sp>
      <p:grpSp>
        <p:nvGrpSpPr>
          <p:cNvPr id="43026" name="Group 65">
            <a:extLst>
              <a:ext uri="{FF2B5EF4-FFF2-40B4-BE49-F238E27FC236}">
                <a16:creationId xmlns:a16="http://schemas.microsoft.com/office/drawing/2014/main" id="{8899740B-9D67-4EB6-B72F-5B765165C673}"/>
              </a:ext>
            </a:extLst>
          </p:cNvPr>
          <p:cNvGrpSpPr>
            <a:grpSpLocks/>
          </p:cNvGrpSpPr>
          <p:nvPr/>
        </p:nvGrpSpPr>
        <p:grpSpPr bwMode="auto">
          <a:xfrm>
            <a:off x="10037038" y="2848969"/>
            <a:ext cx="1919459" cy="1596423"/>
            <a:chOff x="0" y="0"/>
            <a:chExt cx="1208" cy="1088"/>
          </a:xfrm>
        </p:grpSpPr>
        <p:sp>
          <p:nvSpPr>
            <p:cNvPr id="43046" name="AutoShape 66">
              <a:extLst>
                <a:ext uri="{FF2B5EF4-FFF2-40B4-BE49-F238E27FC236}">
                  <a16:creationId xmlns:a16="http://schemas.microsoft.com/office/drawing/2014/main" id="{E2DBEA25-7476-49FE-989F-049A0F454BE8}"/>
                </a:ext>
              </a:extLst>
            </p:cNvPr>
            <p:cNvSpPr>
              <a:spLocks/>
            </p:cNvSpPr>
            <p:nvPr/>
          </p:nvSpPr>
          <p:spPr bwMode="auto">
            <a:xfrm>
              <a:off x="0" y="0"/>
              <a:ext cx="1208" cy="1088"/>
            </a:xfrm>
            <a:prstGeom prst="roundRect">
              <a:avLst>
                <a:gd name="adj" fmla="val 88"/>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43047" name="Rectangle 67">
              <a:extLst>
                <a:ext uri="{FF2B5EF4-FFF2-40B4-BE49-F238E27FC236}">
                  <a16:creationId xmlns:a16="http://schemas.microsoft.com/office/drawing/2014/main" id="{E6CF39DE-14EF-4B7A-9AF8-31BB9A4B286C}"/>
                </a:ext>
              </a:extLst>
            </p:cNvPr>
            <p:cNvSpPr>
              <a:spLocks/>
            </p:cNvSpPr>
            <p:nvPr/>
          </p:nvSpPr>
          <p:spPr bwMode="auto">
            <a:xfrm>
              <a:off x="0" y="85"/>
              <a:ext cx="1208" cy="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1707" b="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Routing table</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C : 0 [Local]</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E : 1 [South-West]</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D : 2 [South-West]</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 3 [South-West]</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 : 1 [West]</a:t>
              </a:r>
            </a:p>
          </p:txBody>
        </p:sp>
      </p:grpSp>
      <p:sp>
        <p:nvSpPr>
          <p:cNvPr id="43027" name="Line 68">
            <a:extLst>
              <a:ext uri="{FF2B5EF4-FFF2-40B4-BE49-F238E27FC236}">
                <a16:creationId xmlns:a16="http://schemas.microsoft.com/office/drawing/2014/main" id="{2DC13BEB-8E28-4CB8-8F8D-0EBA36FD532B}"/>
              </a:ext>
            </a:extLst>
          </p:cNvPr>
          <p:cNvSpPr>
            <a:spLocks noChangeShapeType="1"/>
          </p:cNvSpPr>
          <p:nvPr/>
        </p:nvSpPr>
        <p:spPr bwMode="auto">
          <a:xfrm rot="10800000" flipH="1">
            <a:off x="10628924" y="4514166"/>
            <a:ext cx="39599" cy="235504"/>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88425" tIns="44212" rIns="88425" bIns="44212"/>
          <a:lstStyle/>
          <a:p>
            <a:endParaRPr lang="fr-FR" sz="5514"/>
          </a:p>
        </p:txBody>
      </p:sp>
      <p:grpSp>
        <p:nvGrpSpPr>
          <p:cNvPr id="43028" name="Group 69">
            <a:extLst>
              <a:ext uri="{FF2B5EF4-FFF2-40B4-BE49-F238E27FC236}">
                <a16:creationId xmlns:a16="http://schemas.microsoft.com/office/drawing/2014/main" id="{91EA90A9-8CDD-44AE-B4E8-0E7308581BAE}"/>
              </a:ext>
            </a:extLst>
          </p:cNvPr>
          <p:cNvGrpSpPr>
            <a:grpSpLocks/>
          </p:cNvGrpSpPr>
          <p:nvPr/>
        </p:nvGrpSpPr>
        <p:grpSpPr bwMode="auto">
          <a:xfrm>
            <a:off x="10305888" y="5524957"/>
            <a:ext cx="1919458" cy="1596423"/>
            <a:chOff x="0" y="0"/>
            <a:chExt cx="1208" cy="1088"/>
          </a:xfrm>
        </p:grpSpPr>
        <p:sp>
          <p:nvSpPr>
            <p:cNvPr id="43044" name="AutoShape 70">
              <a:extLst>
                <a:ext uri="{FF2B5EF4-FFF2-40B4-BE49-F238E27FC236}">
                  <a16:creationId xmlns:a16="http://schemas.microsoft.com/office/drawing/2014/main" id="{E1A67FAC-4D46-4004-A46A-97459E217457}"/>
                </a:ext>
              </a:extLst>
            </p:cNvPr>
            <p:cNvSpPr>
              <a:spLocks/>
            </p:cNvSpPr>
            <p:nvPr/>
          </p:nvSpPr>
          <p:spPr bwMode="auto">
            <a:xfrm>
              <a:off x="0" y="0"/>
              <a:ext cx="1208" cy="1088"/>
            </a:xfrm>
            <a:prstGeom prst="roundRect">
              <a:avLst>
                <a:gd name="adj" fmla="val 88"/>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43045" name="Rectangle 71">
              <a:extLst>
                <a:ext uri="{FF2B5EF4-FFF2-40B4-BE49-F238E27FC236}">
                  <a16:creationId xmlns:a16="http://schemas.microsoft.com/office/drawing/2014/main" id="{05E53FE9-B084-4833-BE44-C36619A16306}"/>
                </a:ext>
              </a:extLst>
            </p:cNvPr>
            <p:cNvSpPr>
              <a:spLocks/>
            </p:cNvSpPr>
            <p:nvPr/>
          </p:nvSpPr>
          <p:spPr bwMode="auto">
            <a:xfrm>
              <a:off x="0" y="85"/>
              <a:ext cx="1208" cy="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1707" b="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Routing table</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E : 0 [Local]</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D : 1 [West]</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 : 2 [West]</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C : 1 [North-East]</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 : 1 [North]</a:t>
              </a:r>
            </a:p>
          </p:txBody>
        </p:sp>
      </p:grpSp>
      <p:grpSp>
        <p:nvGrpSpPr>
          <p:cNvPr id="43029" name="Group 72">
            <a:extLst>
              <a:ext uri="{FF2B5EF4-FFF2-40B4-BE49-F238E27FC236}">
                <a16:creationId xmlns:a16="http://schemas.microsoft.com/office/drawing/2014/main" id="{8B45727C-0EF3-4C15-B6E3-CF7314844078}"/>
              </a:ext>
            </a:extLst>
          </p:cNvPr>
          <p:cNvGrpSpPr>
            <a:grpSpLocks/>
          </p:cNvGrpSpPr>
          <p:nvPr/>
        </p:nvGrpSpPr>
        <p:grpSpPr bwMode="auto">
          <a:xfrm>
            <a:off x="1108743" y="5556217"/>
            <a:ext cx="1919459" cy="1594339"/>
            <a:chOff x="0" y="0"/>
            <a:chExt cx="1208" cy="1088"/>
          </a:xfrm>
        </p:grpSpPr>
        <p:sp>
          <p:nvSpPr>
            <p:cNvPr id="43042" name="AutoShape 73">
              <a:extLst>
                <a:ext uri="{FF2B5EF4-FFF2-40B4-BE49-F238E27FC236}">
                  <a16:creationId xmlns:a16="http://schemas.microsoft.com/office/drawing/2014/main" id="{AA164840-2841-448C-B88A-7B6B009DC666}"/>
                </a:ext>
              </a:extLst>
            </p:cNvPr>
            <p:cNvSpPr>
              <a:spLocks/>
            </p:cNvSpPr>
            <p:nvPr/>
          </p:nvSpPr>
          <p:spPr bwMode="auto">
            <a:xfrm>
              <a:off x="0" y="0"/>
              <a:ext cx="1208" cy="1088"/>
            </a:xfrm>
            <a:prstGeom prst="roundRect">
              <a:avLst>
                <a:gd name="adj" fmla="val 88"/>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43043" name="Rectangle 74">
              <a:extLst>
                <a:ext uri="{FF2B5EF4-FFF2-40B4-BE49-F238E27FC236}">
                  <a16:creationId xmlns:a16="http://schemas.microsoft.com/office/drawing/2014/main" id="{96A7C00C-F5CB-46D8-A6C4-E623F4039A2D}"/>
                </a:ext>
              </a:extLst>
            </p:cNvPr>
            <p:cNvSpPr>
              <a:spLocks/>
            </p:cNvSpPr>
            <p:nvPr/>
          </p:nvSpPr>
          <p:spPr bwMode="auto">
            <a:xfrm>
              <a:off x="0" y="89"/>
              <a:ext cx="1208" cy="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1707" b="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Routing table</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D : 0 [Local]</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 : 1 [North]</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E : 1 [East]</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C : 2 [East]</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 : 2 [East]</a:t>
              </a:r>
            </a:p>
          </p:txBody>
        </p:sp>
      </p:grpSp>
      <p:sp>
        <p:nvSpPr>
          <p:cNvPr id="43030" name="Line 75">
            <a:extLst>
              <a:ext uri="{FF2B5EF4-FFF2-40B4-BE49-F238E27FC236}">
                <a16:creationId xmlns:a16="http://schemas.microsoft.com/office/drawing/2014/main" id="{DCB1B415-C581-4A2D-A299-D8B34B2AADA2}"/>
              </a:ext>
            </a:extLst>
          </p:cNvPr>
          <p:cNvSpPr>
            <a:spLocks noChangeShapeType="1"/>
          </p:cNvSpPr>
          <p:nvPr/>
        </p:nvSpPr>
        <p:spPr bwMode="auto">
          <a:xfrm>
            <a:off x="3028202" y="5987627"/>
            <a:ext cx="673164" cy="51477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88425" tIns="44212" rIns="88425" bIns="44212"/>
          <a:lstStyle/>
          <a:p>
            <a:endParaRPr lang="fr-FR" sz="5514"/>
          </a:p>
        </p:txBody>
      </p:sp>
      <p:sp>
        <p:nvSpPr>
          <p:cNvPr id="43031" name="Line 76">
            <a:extLst>
              <a:ext uri="{FF2B5EF4-FFF2-40B4-BE49-F238E27FC236}">
                <a16:creationId xmlns:a16="http://schemas.microsoft.com/office/drawing/2014/main" id="{9E51D15A-90D4-4D44-8F0D-34EB39567769}"/>
              </a:ext>
            </a:extLst>
          </p:cNvPr>
          <p:cNvSpPr>
            <a:spLocks noChangeShapeType="1"/>
          </p:cNvSpPr>
          <p:nvPr/>
        </p:nvSpPr>
        <p:spPr bwMode="auto">
          <a:xfrm flipH="1">
            <a:off x="7746610" y="6871288"/>
            <a:ext cx="2575951" cy="208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88425" tIns="44212" rIns="88425" bIns="44212"/>
          <a:lstStyle/>
          <a:p>
            <a:endParaRPr lang="fr-FR" sz="5514"/>
          </a:p>
        </p:txBody>
      </p:sp>
      <p:grpSp>
        <p:nvGrpSpPr>
          <p:cNvPr id="43033" name="Group 78">
            <a:extLst>
              <a:ext uri="{FF2B5EF4-FFF2-40B4-BE49-F238E27FC236}">
                <a16:creationId xmlns:a16="http://schemas.microsoft.com/office/drawing/2014/main" id="{14B7BE26-B0F1-4468-B7AB-D4F75FF0AF44}"/>
              </a:ext>
            </a:extLst>
          </p:cNvPr>
          <p:cNvGrpSpPr>
            <a:grpSpLocks/>
          </p:cNvGrpSpPr>
          <p:nvPr/>
        </p:nvGrpSpPr>
        <p:grpSpPr bwMode="auto">
          <a:xfrm>
            <a:off x="4662139" y="2884399"/>
            <a:ext cx="1919458" cy="1688123"/>
            <a:chOff x="0" y="0"/>
            <a:chExt cx="1208" cy="1153"/>
          </a:xfrm>
        </p:grpSpPr>
        <p:sp>
          <p:nvSpPr>
            <p:cNvPr id="43040" name="AutoShape 79">
              <a:extLst>
                <a:ext uri="{FF2B5EF4-FFF2-40B4-BE49-F238E27FC236}">
                  <a16:creationId xmlns:a16="http://schemas.microsoft.com/office/drawing/2014/main" id="{A9C64FFA-A39A-48FB-97EB-FA680622DAD7}"/>
                </a:ext>
              </a:extLst>
            </p:cNvPr>
            <p:cNvSpPr>
              <a:spLocks/>
            </p:cNvSpPr>
            <p:nvPr/>
          </p:nvSpPr>
          <p:spPr bwMode="auto">
            <a:xfrm>
              <a:off x="0" y="0"/>
              <a:ext cx="1208" cy="1153"/>
            </a:xfrm>
            <a:prstGeom prst="roundRect">
              <a:avLst>
                <a:gd name="adj" fmla="val 83"/>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43041" name="Rectangle 80">
              <a:extLst>
                <a:ext uri="{FF2B5EF4-FFF2-40B4-BE49-F238E27FC236}">
                  <a16:creationId xmlns:a16="http://schemas.microsoft.com/office/drawing/2014/main" id="{C72BD836-DA46-425C-8FF2-E9538120F8AE}"/>
                </a:ext>
              </a:extLst>
            </p:cNvPr>
            <p:cNvSpPr>
              <a:spLocks/>
            </p:cNvSpPr>
            <p:nvPr/>
          </p:nvSpPr>
          <p:spPr bwMode="auto">
            <a:xfrm>
              <a:off x="0" y="118"/>
              <a:ext cx="1208" cy="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1707" b="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Routing table</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 : 0 [Local]</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 : 3 [South]</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C : 1 [East]</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E : 1 [South]</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D : 2 [South]</a:t>
              </a:r>
            </a:p>
          </p:txBody>
        </p:sp>
      </p:grpSp>
      <p:grpSp>
        <p:nvGrpSpPr>
          <p:cNvPr id="43090" name="Group 82">
            <a:extLst>
              <a:ext uri="{FF2B5EF4-FFF2-40B4-BE49-F238E27FC236}">
                <a16:creationId xmlns:a16="http://schemas.microsoft.com/office/drawing/2014/main" id="{55FE50FB-6356-4972-9749-9782432B78EB}"/>
              </a:ext>
            </a:extLst>
          </p:cNvPr>
          <p:cNvGrpSpPr>
            <a:grpSpLocks/>
          </p:cNvGrpSpPr>
          <p:nvPr/>
        </p:nvGrpSpPr>
        <p:grpSpPr bwMode="auto">
          <a:xfrm>
            <a:off x="4228645" y="5443676"/>
            <a:ext cx="983696" cy="858650"/>
            <a:chOff x="0" y="0"/>
            <a:chExt cx="620" cy="585"/>
          </a:xfrm>
        </p:grpSpPr>
        <p:grpSp>
          <p:nvGrpSpPr>
            <p:cNvPr id="43036" name="Group 83">
              <a:extLst>
                <a:ext uri="{FF2B5EF4-FFF2-40B4-BE49-F238E27FC236}">
                  <a16:creationId xmlns:a16="http://schemas.microsoft.com/office/drawing/2014/main" id="{1E3F6917-7BDF-41C7-A3CC-770323DBE694}"/>
                </a:ext>
              </a:extLst>
            </p:cNvPr>
            <p:cNvGrpSpPr>
              <a:grpSpLocks/>
            </p:cNvGrpSpPr>
            <p:nvPr/>
          </p:nvGrpSpPr>
          <p:grpSpPr bwMode="auto">
            <a:xfrm>
              <a:off x="156" y="158"/>
              <a:ext cx="464" cy="216"/>
              <a:chOff x="0" y="0"/>
              <a:chExt cx="464" cy="216"/>
            </a:xfrm>
          </p:grpSpPr>
          <p:sp>
            <p:nvSpPr>
              <p:cNvPr id="43038" name="AutoShape 84">
                <a:extLst>
                  <a:ext uri="{FF2B5EF4-FFF2-40B4-BE49-F238E27FC236}">
                    <a16:creationId xmlns:a16="http://schemas.microsoft.com/office/drawing/2014/main" id="{713615B7-C941-4F76-964D-471448AA67D4}"/>
                  </a:ext>
                </a:extLst>
              </p:cNvPr>
              <p:cNvSpPr>
                <a:spLocks/>
              </p:cNvSpPr>
              <p:nvPr/>
            </p:nvSpPr>
            <p:spPr bwMode="auto">
              <a:xfrm>
                <a:off x="0" y="0"/>
                <a:ext cx="464" cy="216"/>
              </a:xfrm>
              <a:prstGeom prst="roundRect">
                <a:avLst>
                  <a:gd name="adj" fmla="val 463"/>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43039" name="Rectangle 85">
                <a:extLst>
                  <a:ext uri="{FF2B5EF4-FFF2-40B4-BE49-F238E27FC236}">
                    <a16:creationId xmlns:a16="http://schemas.microsoft.com/office/drawing/2014/main" id="{211550C6-F221-41BD-9416-577EE43D1AE5}"/>
                  </a:ext>
                </a:extLst>
              </p:cNvPr>
              <p:cNvSpPr>
                <a:spLocks/>
              </p:cNvSpPr>
              <p:nvPr/>
            </p:nvSpPr>
            <p:spPr bwMode="auto">
              <a:xfrm>
                <a:off x="0" y="21"/>
                <a:ext cx="463"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692150" algn="l"/>
                    <a:tab pos="1374775" algn="l"/>
                    <a:tab pos="2066925" algn="l"/>
                    <a:tab pos="2740025"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A=0</a:t>
                </a:r>
              </a:p>
            </p:txBody>
          </p:sp>
        </p:grpSp>
        <p:sp>
          <p:nvSpPr>
            <p:cNvPr id="43037" name="Line 86">
              <a:extLst>
                <a:ext uri="{FF2B5EF4-FFF2-40B4-BE49-F238E27FC236}">
                  <a16:creationId xmlns:a16="http://schemas.microsoft.com/office/drawing/2014/main" id="{3749014D-DB0A-470D-8DBF-94A22A035954}"/>
                </a:ext>
              </a:extLst>
            </p:cNvPr>
            <p:cNvSpPr>
              <a:spLocks noChangeShapeType="1"/>
            </p:cNvSpPr>
            <p:nvPr/>
          </p:nvSpPr>
          <p:spPr bwMode="auto">
            <a:xfrm>
              <a:off x="0" y="0"/>
              <a:ext cx="10" cy="58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sz="5514"/>
            </a:p>
          </p:txBody>
        </p:sp>
      </p:grpSp>
      <p:sp>
        <p:nvSpPr>
          <p:cNvPr id="3" name="Multiply 2">
            <a:extLst>
              <a:ext uri="{FF2B5EF4-FFF2-40B4-BE49-F238E27FC236}">
                <a16:creationId xmlns:a16="http://schemas.microsoft.com/office/drawing/2014/main" id="{64ADE047-45C7-1106-E158-FE26E90A2BC0}"/>
              </a:ext>
            </a:extLst>
          </p:cNvPr>
          <p:cNvSpPr/>
          <p:nvPr/>
        </p:nvSpPr>
        <p:spPr bwMode="auto">
          <a:xfrm>
            <a:off x="5419346" y="4780798"/>
            <a:ext cx="508851" cy="484594"/>
          </a:xfrm>
          <a:prstGeom prst="mathMultiply">
            <a:avLst/>
          </a:prstGeom>
          <a:solidFill>
            <a:srgbClr val="FF0000"/>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BE" sz="42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4" name="Multiply 3">
            <a:extLst>
              <a:ext uri="{FF2B5EF4-FFF2-40B4-BE49-F238E27FC236}">
                <a16:creationId xmlns:a16="http://schemas.microsoft.com/office/drawing/2014/main" id="{2A8BBBC5-4998-A402-4B20-E99F03266AFF}"/>
              </a:ext>
            </a:extLst>
          </p:cNvPr>
          <p:cNvSpPr/>
          <p:nvPr/>
        </p:nvSpPr>
        <p:spPr bwMode="auto">
          <a:xfrm>
            <a:off x="5507880" y="6381085"/>
            <a:ext cx="508851" cy="484594"/>
          </a:xfrm>
          <a:prstGeom prst="mathMultiply">
            <a:avLst/>
          </a:prstGeom>
          <a:solidFill>
            <a:srgbClr val="FF0000"/>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BE" sz="42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30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
          <p:cNvSpPr>
            <a:spLocks noGrp="1" noChangeArrowheads="1"/>
          </p:cNvSpPr>
          <p:nvPr>
            <p:ph type="title"/>
          </p:nvPr>
        </p:nvSpPr>
        <p:spPr>
          <a:xfrm>
            <a:off x="4395788" y="0"/>
            <a:ext cx="7778750" cy="1717675"/>
          </a:xfrm>
          <a:ln/>
        </p:spPr>
        <p:txBody>
          <a:bodyPr/>
          <a:lstStyle/>
          <a:p>
            <a:pPr>
              <a:lnSpc>
                <a:spcPct val="84000"/>
              </a:lnSpc>
              <a:tabLst>
                <a:tab pos="939800" algn="l"/>
                <a:tab pos="1866900" algn="l"/>
                <a:tab pos="2806700" algn="l"/>
                <a:tab pos="3733800" algn="l"/>
                <a:tab pos="4673600" algn="l"/>
                <a:tab pos="5600700" algn="l"/>
                <a:tab pos="6540500" algn="l"/>
                <a:tab pos="7467600" algn="l"/>
                <a:tab pos="8356600" algn="l"/>
              </a:tabLst>
            </a:pPr>
            <a:r>
              <a:rPr lang="en-US"/>
              <a:t>Routing policies</a:t>
            </a:r>
          </a:p>
        </p:txBody>
      </p:sp>
      <p:sp>
        <p:nvSpPr>
          <p:cNvPr id="73730" name="Rectangle 2"/>
          <p:cNvSpPr>
            <a:spLocks noGrp="1" noChangeArrowheads="1"/>
          </p:cNvSpPr>
          <p:nvPr>
            <p:ph type="body" idx="1"/>
          </p:nvPr>
        </p:nvSpPr>
        <p:spPr>
          <a:xfrm>
            <a:off x="914400" y="1820863"/>
            <a:ext cx="11734800" cy="7932737"/>
          </a:xfrm>
          <a:ln/>
        </p:spPr>
        <p:txBody>
          <a:bodyPr/>
          <a:lstStyle/>
          <a:p>
            <a:pPr marL="642938">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Lst>
            </a:pPr>
            <a:r>
              <a:rPr lang="en-US"/>
              <a:t>A domain specifies its routing policy by defining on each BGP router two sets of filters for each peer </a:t>
            </a:r>
          </a:p>
          <a:p>
            <a:pPr marL="930275" lvl="1">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Lst>
            </a:pPr>
            <a:r>
              <a:rPr lang="en-US"/>
              <a:t>Import filter </a:t>
            </a:r>
          </a:p>
          <a:p>
            <a:pPr marL="1219200" lvl="2">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Lst>
            </a:pPr>
            <a:r>
              <a:rPr lang="en-US"/>
              <a:t>Specifies which routes can be accepted by the router among all the received routes from a given peer</a:t>
            </a:r>
          </a:p>
          <a:p>
            <a:pPr marL="930275" lvl="1">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Lst>
            </a:pPr>
            <a:r>
              <a:rPr lang="en-US"/>
              <a:t>Export filter</a:t>
            </a:r>
          </a:p>
          <a:p>
            <a:pPr marL="1219200" lvl="2">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Lst>
            </a:pPr>
            <a:r>
              <a:rPr lang="en-US"/>
              <a:t>Specifies which routes can be advertised by the router to a given peer </a:t>
            </a:r>
            <a:br>
              <a:rPr lang="en-US"/>
            </a:br>
            <a:endParaRPr lang="en-US"/>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
          <p:cNvSpPr>
            <a:spLocks noGrp="1" noChangeArrowheads="1"/>
          </p:cNvSpPr>
          <p:nvPr>
            <p:ph type="title"/>
          </p:nvPr>
        </p:nvSpPr>
        <p:spPr>
          <a:xfrm>
            <a:off x="381721" y="0"/>
            <a:ext cx="11792818" cy="1717675"/>
          </a:xfrm>
          <a:ln/>
        </p:spPr>
        <p:txBody>
          <a:bodyPr/>
          <a:lstStyle/>
          <a:p>
            <a:pPr>
              <a:lnSpc>
                <a:spcPct val="84000"/>
              </a:lnSpc>
              <a:tabLst>
                <a:tab pos="939800" algn="l"/>
                <a:tab pos="1866900" algn="l"/>
                <a:tab pos="2806700" algn="l"/>
                <a:tab pos="3733800" algn="l"/>
                <a:tab pos="4673600" algn="l"/>
                <a:tab pos="5600700" algn="l"/>
                <a:tab pos="6540500" algn="l"/>
                <a:tab pos="7467600" algn="l"/>
                <a:tab pos="8407400" algn="l"/>
                <a:tab pos="9334500" algn="l"/>
                <a:tab pos="10210800" algn="l"/>
              </a:tabLst>
            </a:pPr>
            <a:br>
              <a:rPr lang="en-US"/>
            </a:br>
            <a:r>
              <a:rPr lang="en-US"/>
              <a:t>Simple example with RPSL</a:t>
            </a:r>
          </a:p>
        </p:txBody>
      </p:sp>
      <p:grpSp>
        <p:nvGrpSpPr>
          <p:cNvPr id="75778" name="Group 2"/>
          <p:cNvGrpSpPr>
            <a:grpSpLocks/>
          </p:cNvGrpSpPr>
          <p:nvPr/>
        </p:nvGrpSpPr>
        <p:grpSpPr bwMode="auto">
          <a:xfrm>
            <a:off x="6788150" y="2062163"/>
            <a:ext cx="3378200" cy="1208087"/>
            <a:chOff x="0" y="0"/>
            <a:chExt cx="2128" cy="761"/>
          </a:xfrm>
        </p:grpSpPr>
        <p:sp>
          <p:nvSpPr>
            <p:cNvPr id="75779" name="Oval 3"/>
            <p:cNvSpPr>
              <a:spLocks/>
            </p:cNvSpPr>
            <p:nvPr/>
          </p:nvSpPr>
          <p:spPr bwMode="auto">
            <a:xfrm>
              <a:off x="0" y="0"/>
              <a:ext cx="2128" cy="76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75780" name="Rectangle 4"/>
            <p:cNvSpPr>
              <a:spLocks/>
            </p:cNvSpPr>
            <p:nvPr/>
          </p:nvSpPr>
          <p:spPr bwMode="auto">
            <a:xfrm>
              <a:off x="309" y="234"/>
              <a:ext cx="1504"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39800" algn="l"/>
                  <a:tab pos="1866900" algn="l"/>
                  <a:tab pos="2806700" algn="l"/>
                  <a:tab pos="3721100" algn="l"/>
                </a:tabLst>
              </a:pPr>
              <a:r>
                <a:rPr lang="en-US" sz="3000">
                  <a:solidFill>
                    <a:schemeClr val="tx1"/>
                  </a:solidFill>
                  <a:latin typeface="Helvetica" charset="0"/>
                  <a:ea typeface="ＭＳ Ｐゴシック" charset="0"/>
                  <a:cs typeface="Helvetica" charset="0"/>
                  <a:sym typeface="Helvetica" charset="0"/>
                </a:rPr>
                <a:t>AS2</a:t>
              </a:r>
            </a:p>
          </p:txBody>
        </p:sp>
      </p:grpSp>
      <p:grpSp>
        <p:nvGrpSpPr>
          <p:cNvPr id="75781" name="Group 5"/>
          <p:cNvGrpSpPr>
            <a:grpSpLocks/>
          </p:cNvGrpSpPr>
          <p:nvPr/>
        </p:nvGrpSpPr>
        <p:grpSpPr bwMode="auto">
          <a:xfrm>
            <a:off x="2497138" y="2041525"/>
            <a:ext cx="3352800" cy="1208088"/>
            <a:chOff x="0" y="0"/>
            <a:chExt cx="2111" cy="761"/>
          </a:xfrm>
        </p:grpSpPr>
        <p:sp>
          <p:nvSpPr>
            <p:cNvPr id="75782" name="Oval 6"/>
            <p:cNvSpPr>
              <a:spLocks/>
            </p:cNvSpPr>
            <p:nvPr/>
          </p:nvSpPr>
          <p:spPr bwMode="auto">
            <a:xfrm>
              <a:off x="0" y="0"/>
              <a:ext cx="2111" cy="76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75783" name="Rectangle 7"/>
            <p:cNvSpPr>
              <a:spLocks/>
            </p:cNvSpPr>
            <p:nvPr/>
          </p:nvSpPr>
          <p:spPr bwMode="auto">
            <a:xfrm>
              <a:off x="307" y="237"/>
              <a:ext cx="149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39800" algn="l"/>
                  <a:tab pos="1866900" algn="l"/>
                  <a:tab pos="2806700" algn="l"/>
                  <a:tab pos="3721100" algn="l"/>
                </a:tabLst>
              </a:pPr>
              <a:r>
                <a:rPr lang="en-US" sz="3000">
                  <a:solidFill>
                    <a:schemeClr val="tx1"/>
                  </a:solidFill>
                  <a:latin typeface="Helvetica" charset="0"/>
                  <a:ea typeface="ＭＳ Ｐゴシック" charset="0"/>
                  <a:cs typeface="Helvetica" charset="0"/>
                  <a:sym typeface="Helvetica" charset="0"/>
                </a:rPr>
                <a:t>AS1</a:t>
              </a:r>
            </a:p>
          </p:txBody>
        </p:sp>
      </p:grpSp>
      <p:grpSp>
        <p:nvGrpSpPr>
          <p:cNvPr id="75784" name="Group 8"/>
          <p:cNvGrpSpPr>
            <a:grpSpLocks/>
          </p:cNvGrpSpPr>
          <p:nvPr/>
        </p:nvGrpSpPr>
        <p:grpSpPr bwMode="auto">
          <a:xfrm>
            <a:off x="1957388" y="3894138"/>
            <a:ext cx="2354262" cy="1208087"/>
            <a:chOff x="0" y="0"/>
            <a:chExt cx="1483" cy="761"/>
          </a:xfrm>
        </p:grpSpPr>
        <p:sp>
          <p:nvSpPr>
            <p:cNvPr id="75785" name="Oval 9"/>
            <p:cNvSpPr>
              <a:spLocks/>
            </p:cNvSpPr>
            <p:nvPr/>
          </p:nvSpPr>
          <p:spPr bwMode="auto">
            <a:xfrm>
              <a:off x="0" y="0"/>
              <a:ext cx="1483" cy="76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75786" name="Rectangle 10"/>
            <p:cNvSpPr>
              <a:spLocks/>
            </p:cNvSpPr>
            <p:nvPr/>
          </p:nvSpPr>
          <p:spPr bwMode="auto">
            <a:xfrm>
              <a:off x="215" y="234"/>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39800" algn="l"/>
                  <a:tab pos="1866900" algn="l"/>
                  <a:tab pos="2781300" algn="l"/>
                </a:tabLst>
              </a:pPr>
              <a:r>
                <a:rPr lang="en-US" sz="3000">
                  <a:solidFill>
                    <a:schemeClr val="tx1"/>
                  </a:solidFill>
                  <a:latin typeface="Helvetica" charset="0"/>
                  <a:ea typeface="ＭＳ Ｐゴシック" charset="0"/>
                  <a:cs typeface="Helvetica" charset="0"/>
                  <a:sym typeface="Helvetica" charset="0"/>
                </a:rPr>
                <a:t>AS3</a:t>
              </a:r>
            </a:p>
          </p:txBody>
        </p:sp>
      </p:grpSp>
      <p:grpSp>
        <p:nvGrpSpPr>
          <p:cNvPr id="75787" name="Group 11"/>
          <p:cNvGrpSpPr>
            <a:grpSpLocks/>
          </p:cNvGrpSpPr>
          <p:nvPr/>
        </p:nvGrpSpPr>
        <p:grpSpPr bwMode="auto">
          <a:xfrm>
            <a:off x="5434013" y="3873500"/>
            <a:ext cx="2355850" cy="1208088"/>
            <a:chOff x="0" y="0"/>
            <a:chExt cx="1483" cy="761"/>
          </a:xfrm>
        </p:grpSpPr>
        <p:sp>
          <p:nvSpPr>
            <p:cNvPr id="75788" name="Oval 12"/>
            <p:cNvSpPr>
              <a:spLocks/>
            </p:cNvSpPr>
            <p:nvPr/>
          </p:nvSpPr>
          <p:spPr bwMode="auto">
            <a:xfrm>
              <a:off x="0" y="0"/>
              <a:ext cx="1483" cy="76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75789" name="Rectangle 13"/>
            <p:cNvSpPr>
              <a:spLocks/>
            </p:cNvSpPr>
            <p:nvPr/>
          </p:nvSpPr>
          <p:spPr bwMode="auto">
            <a:xfrm>
              <a:off x="215" y="234"/>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39800" algn="l"/>
                  <a:tab pos="1866900" algn="l"/>
                  <a:tab pos="2781300" algn="l"/>
                </a:tabLst>
              </a:pPr>
              <a:r>
                <a:rPr lang="en-US" sz="3000">
                  <a:solidFill>
                    <a:schemeClr val="tx1"/>
                  </a:solidFill>
                  <a:latin typeface="Helvetica" charset="0"/>
                  <a:ea typeface="ＭＳ Ｐゴシック" charset="0"/>
                  <a:cs typeface="Helvetica" charset="0"/>
                  <a:sym typeface="Helvetica" charset="0"/>
                </a:rPr>
                <a:t>AS4</a:t>
              </a:r>
            </a:p>
          </p:txBody>
        </p:sp>
      </p:grpSp>
      <p:sp>
        <p:nvSpPr>
          <p:cNvPr id="75790" name="Line 14"/>
          <p:cNvSpPr>
            <a:spLocks noChangeShapeType="1"/>
          </p:cNvSpPr>
          <p:nvPr/>
        </p:nvSpPr>
        <p:spPr bwMode="auto">
          <a:xfrm rot="10800000" flipH="1">
            <a:off x="3478213" y="3163888"/>
            <a:ext cx="477837" cy="754062"/>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75791" name="Line 15"/>
          <p:cNvSpPr>
            <a:spLocks noChangeShapeType="1"/>
          </p:cNvSpPr>
          <p:nvPr/>
        </p:nvSpPr>
        <p:spPr bwMode="auto">
          <a:xfrm>
            <a:off x="5853113" y="2601913"/>
            <a:ext cx="936625" cy="3175"/>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75792" name="Line 16"/>
          <p:cNvSpPr>
            <a:spLocks noChangeShapeType="1"/>
          </p:cNvSpPr>
          <p:nvPr/>
        </p:nvSpPr>
        <p:spPr bwMode="auto">
          <a:xfrm rot="10800000">
            <a:off x="5432425" y="3163888"/>
            <a:ext cx="671513" cy="796925"/>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75793" name="Line 17"/>
          <p:cNvSpPr>
            <a:spLocks noChangeShapeType="1"/>
          </p:cNvSpPr>
          <p:nvPr/>
        </p:nvSpPr>
        <p:spPr bwMode="auto">
          <a:xfrm rot="10800000" flipH="1">
            <a:off x="7213600" y="3265488"/>
            <a:ext cx="330200" cy="715962"/>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grpSp>
        <p:nvGrpSpPr>
          <p:cNvPr id="75794" name="Group 18"/>
          <p:cNvGrpSpPr>
            <a:grpSpLocks/>
          </p:cNvGrpSpPr>
          <p:nvPr/>
        </p:nvGrpSpPr>
        <p:grpSpPr bwMode="auto">
          <a:xfrm>
            <a:off x="7642225" y="5295900"/>
            <a:ext cx="1312863" cy="1208088"/>
            <a:chOff x="0" y="0"/>
            <a:chExt cx="826" cy="761"/>
          </a:xfrm>
        </p:grpSpPr>
        <p:sp>
          <p:nvSpPr>
            <p:cNvPr id="75795" name="Oval 19"/>
            <p:cNvSpPr>
              <a:spLocks/>
            </p:cNvSpPr>
            <p:nvPr/>
          </p:nvSpPr>
          <p:spPr bwMode="auto">
            <a:xfrm>
              <a:off x="0" y="0"/>
              <a:ext cx="826" cy="76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75796" name="Rectangle 20"/>
            <p:cNvSpPr>
              <a:spLocks/>
            </p:cNvSpPr>
            <p:nvPr/>
          </p:nvSpPr>
          <p:spPr bwMode="auto">
            <a:xfrm>
              <a:off x="119" y="232"/>
              <a:ext cx="59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39800" algn="l"/>
                  <a:tab pos="1854200" algn="l"/>
                </a:tabLst>
              </a:pPr>
              <a:r>
                <a:rPr lang="en-US" sz="3000">
                  <a:solidFill>
                    <a:schemeClr val="tx1"/>
                  </a:solidFill>
                  <a:latin typeface="Helvetica" charset="0"/>
                  <a:ea typeface="ＭＳ Ｐゴシック" charset="0"/>
                  <a:cs typeface="Helvetica" charset="0"/>
                  <a:sym typeface="Helvetica" charset="0"/>
                </a:rPr>
                <a:t>AS7</a:t>
              </a:r>
            </a:p>
          </p:txBody>
        </p:sp>
      </p:grpSp>
      <p:sp>
        <p:nvSpPr>
          <p:cNvPr id="75797" name="Line 21"/>
          <p:cNvSpPr>
            <a:spLocks noChangeShapeType="1"/>
          </p:cNvSpPr>
          <p:nvPr/>
        </p:nvSpPr>
        <p:spPr bwMode="auto">
          <a:xfrm rot="10800000">
            <a:off x="7413625" y="4892675"/>
            <a:ext cx="503238" cy="628650"/>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grpSp>
        <p:nvGrpSpPr>
          <p:cNvPr id="75798" name="Group 22"/>
          <p:cNvGrpSpPr>
            <a:grpSpLocks/>
          </p:cNvGrpSpPr>
          <p:nvPr/>
        </p:nvGrpSpPr>
        <p:grpSpPr bwMode="auto">
          <a:xfrm>
            <a:off x="8594725" y="4237038"/>
            <a:ext cx="215900" cy="393700"/>
            <a:chOff x="0" y="0"/>
            <a:chExt cx="136" cy="248"/>
          </a:xfrm>
        </p:grpSpPr>
        <p:sp>
          <p:nvSpPr>
            <p:cNvPr id="75799" name="Rectangle 23"/>
            <p:cNvSpPr>
              <a:spLocks/>
            </p:cNvSpPr>
            <p:nvPr/>
          </p:nvSpPr>
          <p:spPr bwMode="auto">
            <a:xfrm>
              <a:off x="0" y="0"/>
              <a:ext cx="136" cy="248"/>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75800" name="Rectangle 24"/>
            <p:cNvSpPr>
              <a:spLocks/>
            </p:cNvSpPr>
            <p:nvPr/>
          </p:nvSpPr>
          <p:spPr bwMode="auto">
            <a:xfrm>
              <a:off x="0" y="0"/>
              <a:ext cx="114" cy="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b="1">
                  <a:solidFill>
                    <a:srgbClr val="FF0000"/>
                  </a:solidFill>
                  <a:latin typeface="Helvetica" charset="0"/>
                  <a:ea typeface="ＭＳ Ｐゴシック" charset="0"/>
                  <a:cs typeface="Helvetica" charset="0"/>
                  <a:sym typeface="Helvetica" charset="0"/>
                </a:rPr>
                <a:t>$</a:t>
              </a:r>
            </a:p>
          </p:txBody>
        </p:sp>
      </p:grpSp>
      <p:grpSp>
        <p:nvGrpSpPr>
          <p:cNvPr id="75801" name="Group 25"/>
          <p:cNvGrpSpPr>
            <a:grpSpLocks/>
          </p:cNvGrpSpPr>
          <p:nvPr/>
        </p:nvGrpSpPr>
        <p:grpSpPr bwMode="auto">
          <a:xfrm>
            <a:off x="9096375" y="4032250"/>
            <a:ext cx="2819400" cy="381000"/>
            <a:chOff x="0" y="0"/>
            <a:chExt cx="1776" cy="239"/>
          </a:xfrm>
        </p:grpSpPr>
        <p:sp>
          <p:nvSpPr>
            <p:cNvPr id="75802" name="Rectangle 26"/>
            <p:cNvSpPr>
              <a:spLocks/>
            </p:cNvSpPr>
            <p:nvPr/>
          </p:nvSpPr>
          <p:spPr bwMode="auto">
            <a:xfrm>
              <a:off x="0" y="0"/>
              <a:ext cx="1776" cy="239"/>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75803" name="Rectangle 27"/>
            <p:cNvSpPr>
              <a:spLocks/>
            </p:cNvSpPr>
            <p:nvPr/>
          </p:nvSpPr>
          <p:spPr bwMode="auto">
            <a:xfrm>
              <a:off x="0" y="0"/>
              <a:ext cx="1597" cy="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66900" algn="l"/>
                  <a:tab pos="2806700" algn="l"/>
                  <a:tab pos="3721100" algn="l"/>
                </a:tabLst>
              </a:pPr>
              <a:r>
                <a:rPr lang="en-US" sz="2400">
                  <a:solidFill>
                    <a:srgbClr val="FF0000"/>
                  </a:solidFill>
                  <a:latin typeface="Helvetica" charset="0"/>
                  <a:ea typeface="ＭＳ Ｐゴシック" charset="0"/>
                  <a:cs typeface="Helvetica" charset="0"/>
                  <a:sym typeface="Helvetica" charset="0"/>
                </a:rPr>
                <a:t>Customer-provider</a:t>
              </a:r>
            </a:p>
          </p:txBody>
        </p:sp>
      </p:grpSp>
      <p:sp>
        <p:nvSpPr>
          <p:cNvPr id="75804" name="Line 28"/>
          <p:cNvSpPr>
            <a:spLocks noChangeShapeType="1"/>
          </p:cNvSpPr>
          <p:nvPr/>
        </p:nvSpPr>
        <p:spPr bwMode="auto">
          <a:xfrm>
            <a:off x="8461375" y="4294188"/>
            <a:ext cx="501650" cy="1587"/>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grpSp>
        <p:nvGrpSpPr>
          <p:cNvPr id="75805" name="Group 29"/>
          <p:cNvGrpSpPr>
            <a:grpSpLocks/>
          </p:cNvGrpSpPr>
          <p:nvPr/>
        </p:nvGrpSpPr>
        <p:grpSpPr bwMode="auto">
          <a:xfrm>
            <a:off x="3305175" y="3340100"/>
            <a:ext cx="215900" cy="393700"/>
            <a:chOff x="0" y="0"/>
            <a:chExt cx="136" cy="248"/>
          </a:xfrm>
        </p:grpSpPr>
        <p:sp>
          <p:nvSpPr>
            <p:cNvPr id="75806" name="Rectangle 30"/>
            <p:cNvSpPr>
              <a:spLocks/>
            </p:cNvSpPr>
            <p:nvPr/>
          </p:nvSpPr>
          <p:spPr bwMode="auto">
            <a:xfrm>
              <a:off x="0" y="0"/>
              <a:ext cx="136" cy="248"/>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75807" name="Rectangle 31"/>
            <p:cNvSpPr>
              <a:spLocks/>
            </p:cNvSpPr>
            <p:nvPr/>
          </p:nvSpPr>
          <p:spPr bwMode="auto">
            <a:xfrm>
              <a:off x="0" y="0"/>
              <a:ext cx="114" cy="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b="1">
                  <a:solidFill>
                    <a:srgbClr val="FF0000"/>
                  </a:solidFill>
                  <a:latin typeface="Helvetica" charset="0"/>
                  <a:ea typeface="ＭＳ Ｐゴシック" charset="0"/>
                  <a:cs typeface="Helvetica" charset="0"/>
                  <a:sym typeface="Helvetica" charset="0"/>
                </a:rPr>
                <a:t>$</a:t>
              </a:r>
            </a:p>
          </p:txBody>
        </p:sp>
      </p:grpSp>
      <p:grpSp>
        <p:nvGrpSpPr>
          <p:cNvPr id="75808" name="Group 32"/>
          <p:cNvGrpSpPr>
            <a:grpSpLocks/>
          </p:cNvGrpSpPr>
          <p:nvPr/>
        </p:nvGrpSpPr>
        <p:grpSpPr bwMode="auto">
          <a:xfrm>
            <a:off x="5949950" y="3403600"/>
            <a:ext cx="215900" cy="393700"/>
            <a:chOff x="0" y="0"/>
            <a:chExt cx="136" cy="248"/>
          </a:xfrm>
        </p:grpSpPr>
        <p:sp>
          <p:nvSpPr>
            <p:cNvPr id="75809" name="Rectangle 33"/>
            <p:cNvSpPr>
              <a:spLocks/>
            </p:cNvSpPr>
            <p:nvPr/>
          </p:nvSpPr>
          <p:spPr bwMode="auto">
            <a:xfrm>
              <a:off x="0" y="0"/>
              <a:ext cx="136" cy="248"/>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75810" name="Rectangle 34"/>
            <p:cNvSpPr>
              <a:spLocks/>
            </p:cNvSpPr>
            <p:nvPr/>
          </p:nvSpPr>
          <p:spPr bwMode="auto">
            <a:xfrm>
              <a:off x="0" y="0"/>
              <a:ext cx="114" cy="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b="1">
                  <a:solidFill>
                    <a:srgbClr val="FF0000"/>
                  </a:solidFill>
                  <a:latin typeface="Helvetica" charset="0"/>
                  <a:ea typeface="ＭＳ Ｐゴシック" charset="0"/>
                  <a:cs typeface="Helvetica" charset="0"/>
                  <a:sym typeface="Helvetica" charset="0"/>
                </a:rPr>
                <a:t>$</a:t>
              </a:r>
            </a:p>
          </p:txBody>
        </p:sp>
      </p:grpSp>
      <p:grpSp>
        <p:nvGrpSpPr>
          <p:cNvPr id="75811" name="Group 35"/>
          <p:cNvGrpSpPr>
            <a:grpSpLocks/>
          </p:cNvGrpSpPr>
          <p:nvPr/>
        </p:nvGrpSpPr>
        <p:grpSpPr bwMode="auto">
          <a:xfrm>
            <a:off x="7013575" y="3403600"/>
            <a:ext cx="215900" cy="393700"/>
            <a:chOff x="0" y="0"/>
            <a:chExt cx="136" cy="248"/>
          </a:xfrm>
        </p:grpSpPr>
        <p:sp>
          <p:nvSpPr>
            <p:cNvPr id="75812" name="Rectangle 36"/>
            <p:cNvSpPr>
              <a:spLocks/>
            </p:cNvSpPr>
            <p:nvPr/>
          </p:nvSpPr>
          <p:spPr bwMode="auto">
            <a:xfrm>
              <a:off x="0" y="0"/>
              <a:ext cx="136" cy="248"/>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75813" name="Rectangle 37"/>
            <p:cNvSpPr>
              <a:spLocks/>
            </p:cNvSpPr>
            <p:nvPr/>
          </p:nvSpPr>
          <p:spPr bwMode="auto">
            <a:xfrm>
              <a:off x="0" y="0"/>
              <a:ext cx="114" cy="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b="1">
                  <a:solidFill>
                    <a:srgbClr val="FF0000"/>
                  </a:solidFill>
                  <a:latin typeface="Helvetica" charset="0"/>
                  <a:ea typeface="ＭＳ Ｐゴシック" charset="0"/>
                  <a:cs typeface="Helvetica" charset="0"/>
                  <a:sym typeface="Helvetica" charset="0"/>
                </a:rPr>
                <a:t>$</a:t>
              </a:r>
            </a:p>
          </p:txBody>
        </p:sp>
      </p:grpSp>
      <p:grpSp>
        <p:nvGrpSpPr>
          <p:cNvPr id="75814" name="Group 38"/>
          <p:cNvGrpSpPr>
            <a:grpSpLocks/>
          </p:cNvGrpSpPr>
          <p:nvPr/>
        </p:nvGrpSpPr>
        <p:grpSpPr bwMode="auto">
          <a:xfrm>
            <a:off x="7805738" y="4965700"/>
            <a:ext cx="215900" cy="393700"/>
            <a:chOff x="0" y="0"/>
            <a:chExt cx="136" cy="248"/>
          </a:xfrm>
        </p:grpSpPr>
        <p:sp>
          <p:nvSpPr>
            <p:cNvPr id="75815" name="Rectangle 39"/>
            <p:cNvSpPr>
              <a:spLocks/>
            </p:cNvSpPr>
            <p:nvPr/>
          </p:nvSpPr>
          <p:spPr bwMode="auto">
            <a:xfrm>
              <a:off x="0" y="0"/>
              <a:ext cx="136" cy="248"/>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75816" name="Rectangle 40"/>
            <p:cNvSpPr>
              <a:spLocks/>
            </p:cNvSpPr>
            <p:nvPr/>
          </p:nvSpPr>
          <p:spPr bwMode="auto">
            <a:xfrm>
              <a:off x="0" y="0"/>
              <a:ext cx="114" cy="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b="1">
                  <a:solidFill>
                    <a:srgbClr val="FF0000"/>
                  </a:solidFill>
                  <a:latin typeface="Helvetica" charset="0"/>
                  <a:ea typeface="ＭＳ Ｐゴシック" charset="0"/>
                  <a:cs typeface="Helvetica" charset="0"/>
                  <a:sym typeface="Helvetica" charset="0"/>
                </a:rPr>
                <a:t>$</a:t>
              </a:r>
            </a:p>
          </p:txBody>
        </p:sp>
      </p:grpSp>
      <p:sp>
        <p:nvSpPr>
          <p:cNvPr id="75817" name="Line 41"/>
          <p:cNvSpPr>
            <a:spLocks noChangeShapeType="1"/>
          </p:cNvSpPr>
          <p:nvPr/>
        </p:nvSpPr>
        <p:spPr bwMode="auto">
          <a:xfrm>
            <a:off x="8455025" y="3935413"/>
            <a:ext cx="520700" cy="3175"/>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grpSp>
        <p:nvGrpSpPr>
          <p:cNvPr id="75818" name="Group 42"/>
          <p:cNvGrpSpPr>
            <a:grpSpLocks/>
          </p:cNvGrpSpPr>
          <p:nvPr/>
        </p:nvGrpSpPr>
        <p:grpSpPr bwMode="auto">
          <a:xfrm>
            <a:off x="9117013" y="3657600"/>
            <a:ext cx="2705100" cy="381000"/>
            <a:chOff x="0" y="0"/>
            <a:chExt cx="1704" cy="239"/>
          </a:xfrm>
        </p:grpSpPr>
        <p:sp>
          <p:nvSpPr>
            <p:cNvPr id="75819" name="Rectangle 43"/>
            <p:cNvSpPr>
              <a:spLocks/>
            </p:cNvSpPr>
            <p:nvPr/>
          </p:nvSpPr>
          <p:spPr bwMode="auto">
            <a:xfrm>
              <a:off x="0" y="0"/>
              <a:ext cx="1704" cy="239"/>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75820" name="Rectangle 44"/>
            <p:cNvSpPr>
              <a:spLocks/>
            </p:cNvSpPr>
            <p:nvPr/>
          </p:nvSpPr>
          <p:spPr bwMode="auto">
            <a:xfrm>
              <a:off x="0" y="0"/>
              <a:ext cx="1043" cy="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66900" algn="l"/>
                  <a:tab pos="2781300" algn="l"/>
                </a:tabLst>
              </a:pPr>
              <a:r>
                <a:rPr lang="en-US" sz="2400">
                  <a:solidFill>
                    <a:srgbClr val="0000FF"/>
                  </a:solidFill>
                  <a:latin typeface="Helvetica" charset="0"/>
                  <a:ea typeface="ＭＳ Ｐゴシック" charset="0"/>
                  <a:cs typeface="Helvetica" charset="0"/>
                  <a:sym typeface="Helvetica" charset="0"/>
                </a:rPr>
                <a:t>Shared-cost</a:t>
              </a:r>
            </a:p>
          </p:txBody>
        </p:sp>
      </p:grpSp>
      <p:sp>
        <p:nvSpPr>
          <p:cNvPr id="75821" name="Line 45"/>
          <p:cNvSpPr>
            <a:spLocks noChangeShapeType="1"/>
          </p:cNvSpPr>
          <p:nvPr/>
        </p:nvSpPr>
        <p:spPr bwMode="auto">
          <a:xfrm>
            <a:off x="4289425" y="4435475"/>
            <a:ext cx="1144588" cy="1588"/>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grpSp>
        <p:nvGrpSpPr>
          <p:cNvPr id="75822" name="Group 46"/>
          <p:cNvGrpSpPr>
            <a:grpSpLocks/>
          </p:cNvGrpSpPr>
          <p:nvPr/>
        </p:nvGrpSpPr>
        <p:grpSpPr bwMode="auto">
          <a:xfrm>
            <a:off x="233363" y="5327650"/>
            <a:ext cx="6276975" cy="2062163"/>
            <a:chOff x="0" y="0"/>
            <a:chExt cx="3954" cy="1299"/>
          </a:xfrm>
        </p:grpSpPr>
        <p:sp>
          <p:nvSpPr>
            <p:cNvPr id="75823" name="Rectangle 47"/>
            <p:cNvSpPr>
              <a:spLocks/>
            </p:cNvSpPr>
            <p:nvPr/>
          </p:nvSpPr>
          <p:spPr bwMode="auto">
            <a:xfrm>
              <a:off x="0" y="0"/>
              <a:ext cx="3954" cy="1299"/>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75824" name="Rectangle 48"/>
            <p:cNvSpPr>
              <a:spLocks/>
            </p:cNvSpPr>
            <p:nvPr/>
          </p:nvSpPr>
          <p:spPr bwMode="auto">
            <a:xfrm>
              <a:off x="0" y="0"/>
              <a:ext cx="2287" cy="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gn="l">
                <a:lnSpc>
                  <a:spcPct val="84000"/>
                </a:lnSpc>
                <a:tabLst>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Lst>
              </a:pPr>
              <a:r>
                <a:rPr lang="en-US" sz="2200" b="1">
                  <a:solidFill>
                    <a:schemeClr val="tx1"/>
                  </a:solidFill>
                  <a:latin typeface="Helvetica" charset="0"/>
                  <a:ea typeface="ＭＳ Ｐゴシック" charset="0"/>
                  <a:cs typeface="Helvetica" charset="0"/>
                  <a:sym typeface="Helvetica" charset="0"/>
                </a:rPr>
                <a:t>Import policy for AS4</a:t>
              </a:r>
            </a:p>
            <a:p>
              <a:pPr algn="l">
                <a:lnSpc>
                  <a:spcPct val="84000"/>
                </a:lnSpc>
                <a:tabLst>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Lst>
              </a:pPr>
              <a:r>
                <a:rPr lang="en-US" sz="2200">
                  <a:solidFill>
                    <a:schemeClr val="tx1"/>
                  </a:solidFill>
                  <a:latin typeface="Helvetica" charset="0"/>
                  <a:ea typeface="ＭＳ Ｐゴシック" charset="0"/>
                  <a:cs typeface="Helvetica" charset="0"/>
                  <a:sym typeface="Helvetica" charset="0"/>
                </a:rPr>
                <a:t>Import: from AS3 accept AS3</a:t>
              </a:r>
            </a:p>
            <a:p>
              <a:pPr algn="l">
                <a:lnSpc>
                  <a:spcPct val="84000"/>
                </a:lnSpc>
                <a:tabLst>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Lst>
              </a:pPr>
              <a:r>
                <a:rPr lang="en-US" sz="2200">
                  <a:solidFill>
                    <a:schemeClr val="tx1"/>
                  </a:solidFill>
                  <a:latin typeface="Helvetica" charset="0"/>
                  <a:ea typeface="ＭＳ Ｐゴシック" charset="0"/>
                  <a:cs typeface="Helvetica" charset="0"/>
                  <a:sym typeface="Helvetica" charset="0"/>
                </a:rPr>
                <a:t>import: from AS7 accept AS7</a:t>
              </a:r>
            </a:p>
            <a:p>
              <a:pPr algn="l">
                <a:lnSpc>
                  <a:spcPct val="84000"/>
                </a:lnSpc>
                <a:tabLst>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Lst>
              </a:pPr>
              <a:r>
                <a:rPr lang="en-US" sz="2200">
                  <a:solidFill>
                    <a:schemeClr val="tx1"/>
                  </a:solidFill>
                  <a:latin typeface="Helvetica" charset="0"/>
                  <a:ea typeface="ＭＳ Ｐゴシック" charset="0"/>
                  <a:cs typeface="Helvetica" charset="0"/>
                  <a:sym typeface="Helvetica" charset="0"/>
                </a:rPr>
                <a:t>import: from AS1 accept ANY</a:t>
              </a:r>
            </a:p>
            <a:p>
              <a:pPr algn="l">
                <a:lnSpc>
                  <a:spcPct val="84000"/>
                </a:lnSpc>
                <a:tabLst>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Lst>
              </a:pPr>
              <a:r>
                <a:rPr lang="en-US" sz="2200">
                  <a:solidFill>
                    <a:schemeClr val="tx1"/>
                  </a:solidFill>
                  <a:latin typeface="Helvetica" charset="0"/>
                  <a:ea typeface="ＭＳ Ｐゴシック" charset="0"/>
                  <a:cs typeface="Helvetica" charset="0"/>
                  <a:sym typeface="Helvetica" charset="0"/>
                </a:rPr>
                <a:t>import: from AS2 accept ANY</a:t>
              </a:r>
            </a:p>
          </p:txBody>
        </p:sp>
      </p:grpSp>
      <p:grpSp>
        <p:nvGrpSpPr>
          <p:cNvPr id="75825" name="Group 49"/>
          <p:cNvGrpSpPr>
            <a:grpSpLocks/>
          </p:cNvGrpSpPr>
          <p:nvPr/>
        </p:nvGrpSpPr>
        <p:grpSpPr bwMode="auto">
          <a:xfrm>
            <a:off x="169863" y="7181850"/>
            <a:ext cx="6276975" cy="2062163"/>
            <a:chOff x="0" y="0"/>
            <a:chExt cx="3954" cy="1299"/>
          </a:xfrm>
        </p:grpSpPr>
        <p:sp>
          <p:nvSpPr>
            <p:cNvPr id="75826" name="Rectangle 50"/>
            <p:cNvSpPr>
              <a:spLocks/>
            </p:cNvSpPr>
            <p:nvPr/>
          </p:nvSpPr>
          <p:spPr bwMode="auto">
            <a:xfrm>
              <a:off x="0" y="0"/>
              <a:ext cx="3954" cy="1299"/>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75827" name="Rectangle 51"/>
            <p:cNvSpPr>
              <a:spLocks/>
            </p:cNvSpPr>
            <p:nvPr/>
          </p:nvSpPr>
          <p:spPr bwMode="auto">
            <a:xfrm>
              <a:off x="0" y="0"/>
              <a:ext cx="2679" cy="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gn="l">
                <a:lnSpc>
                  <a:spcPct val="84000"/>
                </a:lnSpc>
                <a:tabLst>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Lst>
              </a:pPr>
              <a:r>
                <a:rPr lang="en-US" sz="2200" b="1">
                  <a:solidFill>
                    <a:schemeClr val="tx1"/>
                  </a:solidFill>
                  <a:latin typeface="Helvetica" charset="0"/>
                  <a:ea typeface="ＭＳ Ｐゴシック" charset="0"/>
                  <a:cs typeface="Helvetica" charset="0"/>
                  <a:sym typeface="Helvetica" charset="0"/>
                </a:rPr>
                <a:t>Export policy for AS4</a:t>
              </a:r>
            </a:p>
            <a:p>
              <a:pPr algn="l">
                <a:lnSpc>
                  <a:spcPct val="84000"/>
                </a:lnSpc>
                <a:tabLst>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Lst>
              </a:pPr>
              <a:r>
                <a:rPr lang="en-US" sz="2200">
                  <a:solidFill>
                    <a:schemeClr val="tx1"/>
                  </a:solidFill>
                  <a:latin typeface="Helvetica" charset="0"/>
                  <a:ea typeface="ＭＳ Ｐゴシック" charset="0"/>
                  <a:cs typeface="Helvetica" charset="0"/>
                  <a:sym typeface="Helvetica" charset="0"/>
                </a:rPr>
                <a:t>export: to AS3 announce AS4 AS7</a:t>
              </a:r>
            </a:p>
            <a:p>
              <a:pPr algn="l">
                <a:lnSpc>
                  <a:spcPct val="84000"/>
                </a:lnSpc>
                <a:tabLst>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Lst>
              </a:pPr>
              <a:r>
                <a:rPr lang="en-US" sz="2200">
                  <a:solidFill>
                    <a:schemeClr val="tx1"/>
                  </a:solidFill>
                  <a:latin typeface="Helvetica" charset="0"/>
                  <a:ea typeface="ＭＳ Ｐゴシック" charset="0"/>
                  <a:cs typeface="Helvetica" charset="0"/>
                  <a:sym typeface="Helvetica" charset="0"/>
                </a:rPr>
                <a:t>export: to AS7 announce ANY</a:t>
              </a:r>
            </a:p>
            <a:p>
              <a:pPr algn="l">
                <a:lnSpc>
                  <a:spcPct val="84000"/>
                </a:lnSpc>
                <a:tabLst>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Lst>
              </a:pPr>
              <a:r>
                <a:rPr lang="en-US" sz="2200">
                  <a:solidFill>
                    <a:schemeClr val="tx1"/>
                  </a:solidFill>
                  <a:latin typeface="Helvetica" charset="0"/>
                  <a:ea typeface="ＭＳ Ｐゴシック" charset="0"/>
                  <a:cs typeface="Helvetica" charset="0"/>
                  <a:sym typeface="Helvetica" charset="0"/>
                </a:rPr>
                <a:t>export: to AS1 announce AS4 AS7</a:t>
              </a:r>
            </a:p>
            <a:p>
              <a:pPr algn="l">
                <a:lnSpc>
                  <a:spcPct val="84000"/>
                </a:lnSpc>
                <a:tabLst>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Lst>
              </a:pPr>
              <a:r>
                <a:rPr lang="en-US" sz="2200">
                  <a:solidFill>
                    <a:schemeClr val="tx1"/>
                  </a:solidFill>
                  <a:latin typeface="Helvetica" charset="0"/>
                  <a:ea typeface="ＭＳ Ｐゴシック" charset="0"/>
                  <a:cs typeface="Helvetica" charset="0"/>
                  <a:sym typeface="Helvetica" charset="0"/>
                </a:rPr>
                <a:t>export: to AS2 announce AS4 AS7</a:t>
              </a:r>
            </a:p>
          </p:txBody>
        </p:sp>
      </p:grpSp>
      <p:grpSp>
        <p:nvGrpSpPr>
          <p:cNvPr id="75828" name="Group 52"/>
          <p:cNvGrpSpPr>
            <a:grpSpLocks/>
          </p:cNvGrpSpPr>
          <p:nvPr/>
        </p:nvGrpSpPr>
        <p:grpSpPr bwMode="auto">
          <a:xfrm>
            <a:off x="6002338" y="6745288"/>
            <a:ext cx="6276975" cy="2070100"/>
            <a:chOff x="0" y="0"/>
            <a:chExt cx="3954" cy="1304"/>
          </a:xfrm>
        </p:grpSpPr>
        <p:sp>
          <p:nvSpPr>
            <p:cNvPr id="75829" name="Rectangle 53"/>
            <p:cNvSpPr>
              <a:spLocks/>
            </p:cNvSpPr>
            <p:nvPr/>
          </p:nvSpPr>
          <p:spPr bwMode="auto">
            <a:xfrm>
              <a:off x="0" y="0"/>
              <a:ext cx="3954" cy="1304"/>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75830" name="Rectangle 54"/>
            <p:cNvSpPr>
              <a:spLocks/>
            </p:cNvSpPr>
            <p:nvPr/>
          </p:nvSpPr>
          <p:spPr bwMode="auto">
            <a:xfrm>
              <a:off x="0" y="0"/>
              <a:ext cx="2363" cy="1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gn="l">
                <a:lnSpc>
                  <a:spcPct val="84000"/>
                </a:lnSpc>
                <a:tabLst>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Lst>
              </a:pPr>
              <a:r>
                <a:rPr lang="en-US" sz="2200" b="1">
                  <a:solidFill>
                    <a:schemeClr val="tx1"/>
                  </a:solidFill>
                  <a:latin typeface="Helvetica" charset="0"/>
                  <a:ea typeface="ＭＳ Ｐゴシック" charset="0"/>
                  <a:cs typeface="Helvetica" charset="0"/>
                  <a:sym typeface="Helvetica" charset="0"/>
                </a:rPr>
                <a:t>Import policy for AS7</a:t>
              </a:r>
            </a:p>
            <a:p>
              <a:pPr algn="l">
                <a:lnSpc>
                  <a:spcPct val="84000"/>
                </a:lnSpc>
                <a:tabLst>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Lst>
              </a:pPr>
              <a:r>
                <a:rPr lang="en-US" sz="2200">
                  <a:solidFill>
                    <a:schemeClr val="tx1"/>
                  </a:solidFill>
                  <a:latin typeface="Helvetica" charset="0"/>
                  <a:ea typeface="ＭＳ Ｐゴシック" charset="0"/>
                  <a:cs typeface="Helvetica" charset="0"/>
                  <a:sym typeface="Helvetica" charset="0"/>
                </a:rPr>
                <a:t>Import: from AS4 accept ANY</a:t>
              </a:r>
            </a:p>
            <a:p>
              <a:pPr algn="l">
                <a:lnSpc>
                  <a:spcPct val="84000"/>
                </a:lnSpc>
                <a:tabLst>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Lst>
              </a:pPr>
              <a:endParaRPr lang="en-US" sz="2200">
                <a:solidFill>
                  <a:schemeClr val="tx1"/>
                </a:solidFill>
                <a:latin typeface="Helvetica" charset="0"/>
                <a:ea typeface="ＭＳ Ｐゴシック" charset="0"/>
                <a:cs typeface="Helvetica" charset="0"/>
                <a:sym typeface="Helvetica" charset="0"/>
              </a:endParaRPr>
            </a:p>
            <a:p>
              <a:pPr algn="l">
                <a:lnSpc>
                  <a:spcPct val="84000"/>
                </a:lnSpc>
                <a:tabLst>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Lst>
              </a:pPr>
              <a:r>
                <a:rPr lang="en-US" sz="2200" b="1">
                  <a:solidFill>
                    <a:schemeClr val="tx1"/>
                  </a:solidFill>
                  <a:latin typeface="Helvetica" charset="0"/>
                  <a:ea typeface="ＭＳ Ｐゴシック" charset="0"/>
                  <a:cs typeface="Helvetica" charset="0"/>
                  <a:sym typeface="Helvetica" charset="0"/>
                </a:rPr>
                <a:t>Export policy for AS4</a:t>
              </a:r>
            </a:p>
            <a:p>
              <a:pPr algn="l">
                <a:lnSpc>
                  <a:spcPct val="84000"/>
                </a:lnSpc>
                <a:tabLst>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Lst>
              </a:pPr>
              <a:r>
                <a:rPr lang="en-US" sz="2200">
                  <a:solidFill>
                    <a:schemeClr val="tx1"/>
                  </a:solidFill>
                  <a:latin typeface="Helvetica" charset="0"/>
                  <a:ea typeface="ＭＳ Ｐゴシック" charset="0"/>
                  <a:cs typeface="Helvetica" charset="0"/>
                  <a:sym typeface="Helvetica" charset="0"/>
                </a:rPr>
                <a:t>export: to AS4 announce AS7</a:t>
              </a:r>
              <a:br>
                <a:rPr lang="en-US" sz="2200">
                  <a:solidFill>
                    <a:schemeClr val="tx1"/>
                  </a:solidFill>
                  <a:latin typeface="Helvetica" charset="0"/>
                  <a:ea typeface="ＭＳ Ｐゴシック" charset="0"/>
                  <a:cs typeface="Helvetica" charset="0"/>
                  <a:sym typeface="Helvetica" charset="0"/>
                </a:rPr>
              </a:br>
              <a:endParaRPr lang="en-US" sz="2200">
                <a:solidFill>
                  <a:schemeClr val="tx1"/>
                </a:solidFill>
                <a:latin typeface="Helvetica" charset="0"/>
                <a:ea typeface="ＭＳ Ｐゴシック" charset="0"/>
                <a:cs typeface="Helvetica" charset="0"/>
                <a:sym typeface="Helvetica" charset="0"/>
              </a:endParaRPr>
            </a:p>
          </p:txBody>
        </p:sp>
      </p:grpSp>
      <p:sp>
        <p:nvSpPr>
          <p:cNvPr id="75831" name="Line 55"/>
          <p:cNvSpPr>
            <a:spLocks noChangeShapeType="1"/>
          </p:cNvSpPr>
          <p:nvPr/>
        </p:nvSpPr>
        <p:spPr bwMode="auto">
          <a:xfrm>
            <a:off x="4289425" y="4384675"/>
            <a:ext cx="1144588" cy="1588"/>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75832" name="Line 56"/>
          <p:cNvSpPr>
            <a:spLocks noChangeShapeType="1"/>
          </p:cNvSpPr>
          <p:nvPr/>
        </p:nvSpPr>
        <p:spPr bwMode="auto">
          <a:xfrm>
            <a:off x="8472488" y="3884613"/>
            <a:ext cx="519112" cy="1587"/>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75833" name="Line 57"/>
          <p:cNvSpPr>
            <a:spLocks noChangeShapeType="1"/>
          </p:cNvSpPr>
          <p:nvPr/>
        </p:nvSpPr>
        <p:spPr bwMode="auto">
          <a:xfrm>
            <a:off x="5868988" y="2551113"/>
            <a:ext cx="938212" cy="1587"/>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
          <p:cNvSpPr>
            <a:spLocks noGrp="1" noChangeArrowheads="1"/>
          </p:cNvSpPr>
          <p:nvPr>
            <p:ph type="title"/>
          </p:nvPr>
        </p:nvSpPr>
        <p:spPr>
          <a:xfrm>
            <a:off x="381721" y="0"/>
            <a:ext cx="11792818" cy="1717675"/>
          </a:xfrm>
          <a:ln/>
        </p:spPr>
        <p:txBody>
          <a:bodyPr/>
          <a:lstStyle/>
          <a:p>
            <a:pPr>
              <a:lnSpc>
                <a:spcPct val="84000"/>
              </a:lnSpc>
              <a:tabLst>
                <a:tab pos="939800" algn="l"/>
                <a:tab pos="1866900" algn="l"/>
                <a:tab pos="2806700" algn="l"/>
                <a:tab pos="3733800" algn="l"/>
                <a:tab pos="4673600" algn="l"/>
                <a:tab pos="5600700" algn="l"/>
                <a:tab pos="6540500" algn="l"/>
                <a:tab pos="7467600" algn="l"/>
                <a:tab pos="8407400" algn="l"/>
                <a:tab pos="9334500" algn="l"/>
                <a:tab pos="10210800" algn="l"/>
              </a:tabLst>
            </a:pPr>
            <a:r>
              <a:rPr lang="en-US"/>
              <a:t>Interdomain paths</a:t>
            </a:r>
          </a:p>
        </p:txBody>
      </p:sp>
      <p:grpSp>
        <p:nvGrpSpPr>
          <p:cNvPr id="75778" name="Group 2"/>
          <p:cNvGrpSpPr>
            <a:grpSpLocks/>
          </p:cNvGrpSpPr>
          <p:nvPr/>
        </p:nvGrpSpPr>
        <p:grpSpPr bwMode="auto">
          <a:xfrm>
            <a:off x="6788150" y="2062163"/>
            <a:ext cx="3378200" cy="1208087"/>
            <a:chOff x="0" y="0"/>
            <a:chExt cx="2128" cy="761"/>
          </a:xfrm>
        </p:grpSpPr>
        <p:sp>
          <p:nvSpPr>
            <p:cNvPr id="75779" name="Oval 3"/>
            <p:cNvSpPr>
              <a:spLocks/>
            </p:cNvSpPr>
            <p:nvPr/>
          </p:nvSpPr>
          <p:spPr bwMode="auto">
            <a:xfrm>
              <a:off x="0" y="0"/>
              <a:ext cx="2128" cy="76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75780" name="Rectangle 4"/>
            <p:cNvSpPr>
              <a:spLocks/>
            </p:cNvSpPr>
            <p:nvPr/>
          </p:nvSpPr>
          <p:spPr bwMode="auto">
            <a:xfrm>
              <a:off x="309" y="234"/>
              <a:ext cx="1504"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39800" algn="l"/>
                  <a:tab pos="1866900" algn="l"/>
                  <a:tab pos="2806700" algn="l"/>
                  <a:tab pos="3721100" algn="l"/>
                </a:tabLst>
              </a:pPr>
              <a:r>
                <a:rPr lang="en-US" sz="3000">
                  <a:solidFill>
                    <a:schemeClr val="tx1"/>
                  </a:solidFill>
                  <a:latin typeface="Helvetica" charset="0"/>
                  <a:ea typeface="ＭＳ Ｐゴシック" charset="0"/>
                  <a:cs typeface="Helvetica" charset="0"/>
                  <a:sym typeface="Helvetica" charset="0"/>
                </a:rPr>
                <a:t>AS2</a:t>
              </a:r>
            </a:p>
          </p:txBody>
        </p:sp>
      </p:grpSp>
      <p:grpSp>
        <p:nvGrpSpPr>
          <p:cNvPr id="75781" name="Group 5"/>
          <p:cNvGrpSpPr>
            <a:grpSpLocks/>
          </p:cNvGrpSpPr>
          <p:nvPr/>
        </p:nvGrpSpPr>
        <p:grpSpPr bwMode="auto">
          <a:xfrm>
            <a:off x="2497138" y="2041525"/>
            <a:ext cx="3352800" cy="1208088"/>
            <a:chOff x="0" y="0"/>
            <a:chExt cx="2111" cy="761"/>
          </a:xfrm>
        </p:grpSpPr>
        <p:sp>
          <p:nvSpPr>
            <p:cNvPr id="75782" name="Oval 6"/>
            <p:cNvSpPr>
              <a:spLocks/>
            </p:cNvSpPr>
            <p:nvPr/>
          </p:nvSpPr>
          <p:spPr bwMode="auto">
            <a:xfrm>
              <a:off x="0" y="0"/>
              <a:ext cx="2111" cy="76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75783" name="Rectangle 7"/>
            <p:cNvSpPr>
              <a:spLocks/>
            </p:cNvSpPr>
            <p:nvPr/>
          </p:nvSpPr>
          <p:spPr bwMode="auto">
            <a:xfrm>
              <a:off x="307" y="237"/>
              <a:ext cx="149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39800" algn="l"/>
                  <a:tab pos="1866900" algn="l"/>
                  <a:tab pos="2806700" algn="l"/>
                  <a:tab pos="3721100" algn="l"/>
                </a:tabLst>
              </a:pPr>
              <a:r>
                <a:rPr lang="en-US" sz="3000">
                  <a:solidFill>
                    <a:schemeClr val="tx1"/>
                  </a:solidFill>
                  <a:latin typeface="Helvetica" charset="0"/>
                  <a:ea typeface="ＭＳ Ｐゴシック" charset="0"/>
                  <a:cs typeface="Helvetica" charset="0"/>
                  <a:sym typeface="Helvetica" charset="0"/>
                </a:rPr>
                <a:t>AS1</a:t>
              </a:r>
            </a:p>
          </p:txBody>
        </p:sp>
      </p:grpSp>
      <p:grpSp>
        <p:nvGrpSpPr>
          <p:cNvPr id="75784" name="Group 8"/>
          <p:cNvGrpSpPr>
            <a:grpSpLocks/>
          </p:cNvGrpSpPr>
          <p:nvPr/>
        </p:nvGrpSpPr>
        <p:grpSpPr bwMode="auto">
          <a:xfrm>
            <a:off x="1957388" y="3894138"/>
            <a:ext cx="2354262" cy="1208087"/>
            <a:chOff x="0" y="0"/>
            <a:chExt cx="1483" cy="761"/>
          </a:xfrm>
        </p:grpSpPr>
        <p:sp>
          <p:nvSpPr>
            <p:cNvPr id="75785" name="Oval 9"/>
            <p:cNvSpPr>
              <a:spLocks/>
            </p:cNvSpPr>
            <p:nvPr/>
          </p:nvSpPr>
          <p:spPr bwMode="auto">
            <a:xfrm>
              <a:off x="0" y="0"/>
              <a:ext cx="1483" cy="76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75786" name="Rectangle 10"/>
            <p:cNvSpPr>
              <a:spLocks/>
            </p:cNvSpPr>
            <p:nvPr/>
          </p:nvSpPr>
          <p:spPr bwMode="auto">
            <a:xfrm>
              <a:off x="215" y="234"/>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39800" algn="l"/>
                  <a:tab pos="1866900" algn="l"/>
                  <a:tab pos="2781300" algn="l"/>
                </a:tabLst>
              </a:pPr>
              <a:r>
                <a:rPr lang="en-US" sz="3000">
                  <a:solidFill>
                    <a:schemeClr val="tx1"/>
                  </a:solidFill>
                  <a:latin typeface="Helvetica" charset="0"/>
                  <a:ea typeface="ＭＳ Ｐゴシック" charset="0"/>
                  <a:cs typeface="Helvetica" charset="0"/>
                  <a:sym typeface="Helvetica" charset="0"/>
                </a:rPr>
                <a:t>AS3</a:t>
              </a:r>
            </a:p>
          </p:txBody>
        </p:sp>
      </p:grpSp>
      <p:grpSp>
        <p:nvGrpSpPr>
          <p:cNvPr id="75787" name="Group 11"/>
          <p:cNvGrpSpPr>
            <a:grpSpLocks/>
          </p:cNvGrpSpPr>
          <p:nvPr/>
        </p:nvGrpSpPr>
        <p:grpSpPr bwMode="auto">
          <a:xfrm>
            <a:off x="5434013" y="3873500"/>
            <a:ext cx="2355850" cy="1208088"/>
            <a:chOff x="0" y="0"/>
            <a:chExt cx="1483" cy="761"/>
          </a:xfrm>
        </p:grpSpPr>
        <p:sp>
          <p:nvSpPr>
            <p:cNvPr id="75788" name="Oval 12"/>
            <p:cNvSpPr>
              <a:spLocks/>
            </p:cNvSpPr>
            <p:nvPr/>
          </p:nvSpPr>
          <p:spPr bwMode="auto">
            <a:xfrm>
              <a:off x="0" y="0"/>
              <a:ext cx="1483" cy="76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75789" name="Rectangle 13"/>
            <p:cNvSpPr>
              <a:spLocks/>
            </p:cNvSpPr>
            <p:nvPr/>
          </p:nvSpPr>
          <p:spPr bwMode="auto">
            <a:xfrm>
              <a:off x="215" y="234"/>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39800" algn="l"/>
                  <a:tab pos="1866900" algn="l"/>
                  <a:tab pos="2781300" algn="l"/>
                </a:tabLst>
              </a:pPr>
              <a:r>
                <a:rPr lang="en-US" sz="3000">
                  <a:solidFill>
                    <a:schemeClr val="tx1"/>
                  </a:solidFill>
                  <a:latin typeface="Helvetica" charset="0"/>
                  <a:ea typeface="ＭＳ Ｐゴシック" charset="0"/>
                  <a:cs typeface="Helvetica" charset="0"/>
                  <a:sym typeface="Helvetica" charset="0"/>
                </a:rPr>
                <a:t>AS4</a:t>
              </a:r>
            </a:p>
          </p:txBody>
        </p:sp>
      </p:grpSp>
      <p:sp>
        <p:nvSpPr>
          <p:cNvPr id="75790" name="Line 14"/>
          <p:cNvSpPr>
            <a:spLocks noChangeShapeType="1"/>
          </p:cNvSpPr>
          <p:nvPr/>
        </p:nvSpPr>
        <p:spPr bwMode="auto">
          <a:xfrm rot="10800000" flipH="1">
            <a:off x="3478213" y="3163888"/>
            <a:ext cx="477837" cy="754062"/>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75791" name="Line 15"/>
          <p:cNvSpPr>
            <a:spLocks noChangeShapeType="1"/>
          </p:cNvSpPr>
          <p:nvPr/>
        </p:nvSpPr>
        <p:spPr bwMode="auto">
          <a:xfrm>
            <a:off x="5853113" y="2601913"/>
            <a:ext cx="936625" cy="3175"/>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75792" name="Line 16"/>
          <p:cNvSpPr>
            <a:spLocks noChangeShapeType="1"/>
          </p:cNvSpPr>
          <p:nvPr/>
        </p:nvSpPr>
        <p:spPr bwMode="auto">
          <a:xfrm rot="10800000">
            <a:off x="5432425" y="3163888"/>
            <a:ext cx="671513" cy="796925"/>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75793" name="Line 17"/>
          <p:cNvSpPr>
            <a:spLocks noChangeShapeType="1"/>
          </p:cNvSpPr>
          <p:nvPr/>
        </p:nvSpPr>
        <p:spPr bwMode="auto">
          <a:xfrm rot="10800000" flipH="1">
            <a:off x="7213600" y="3265488"/>
            <a:ext cx="330200" cy="715962"/>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grpSp>
        <p:nvGrpSpPr>
          <p:cNvPr id="75794" name="Group 18"/>
          <p:cNvGrpSpPr>
            <a:grpSpLocks/>
          </p:cNvGrpSpPr>
          <p:nvPr/>
        </p:nvGrpSpPr>
        <p:grpSpPr bwMode="auto">
          <a:xfrm>
            <a:off x="7642225" y="5295900"/>
            <a:ext cx="1312863" cy="1208088"/>
            <a:chOff x="0" y="0"/>
            <a:chExt cx="826" cy="761"/>
          </a:xfrm>
        </p:grpSpPr>
        <p:sp>
          <p:nvSpPr>
            <p:cNvPr id="75795" name="Oval 19"/>
            <p:cNvSpPr>
              <a:spLocks/>
            </p:cNvSpPr>
            <p:nvPr/>
          </p:nvSpPr>
          <p:spPr bwMode="auto">
            <a:xfrm>
              <a:off x="0" y="0"/>
              <a:ext cx="826" cy="76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75796" name="Rectangle 20"/>
            <p:cNvSpPr>
              <a:spLocks/>
            </p:cNvSpPr>
            <p:nvPr/>
          </p:nvSpPr>
          <p:spPr bwMode="auto">
            <a:xfrm>
              <a:off x="119" y="232"/>
              <a:ext cx="59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39800" algn="l"/>
                  <a:tab pos="1854200" algn="l"/>
                </a:tabLst>
              </a:pPr>
              <a:r>
                <a:rPr lang="en-US" sz="3000">
                  <a:solidFill>
                    <a:schemeClr val="tx1"/>
                  </a:solidFill>
                  <a:latin typeface="Helvetica" charset="0"/>
                  <a:ea typeface="ＭＳ Ｐゴシック" charset="0"/>
                  <a:cs typeface="Helvetica" charset="0"/>
                  <a:sym typeface="Helvetica" charset="0"/>
                </a:rPr>
                <a:t>AS7</a:t>
              </a:r>
            </a:p>
          </p:txBody>
        </p:sp>
      </p:grpSp>
      <p:sp>
        <p:nvSpPr>
          <p:cNvPr id="75797" name="Line 21"/>
          <p:cNvSpPr>
            <a:spLocks noChangeShapeType="1"/>
          </p:cNvSpPr>
          <p:nvPr/>
        </p:nvSpPr>
        <p:spPr bwMode="auto">
          <a:xfrm rot="10800000">
            <a:off x="7413625" y="4892675"/>
            <a:ext cx="503238" cy="628650"/>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grpSp>
        <p:nvGrpSpPr>
          <p:cNvPr id="75798" name="Group 22"/>
          <p:cNvGrpSpPr>
            <a:grpSpLocks/>
          </p:cNvGrpSpPr>
          <p:nvPr/>
        </p:nvGrpSpPr>
        <p:grpSpPr bwMode="auto">
          <a:xfrm>
            <a:off x="8594725" y="4237038"/>
            <a:ext cx="215900" cy="393700"/>
            <a:chOff x="0" y="0"/>
            <a:chExt cx="136" cy="248"/>
          </a:xfrm>
        </p:grpSpPr>
        <p:sp>
          <p:nvSpPr>
            <p:cNvPr id="75799" name="Rectangle 23"/>
            <p:cNvSpPr>
              <a:spLocks/>
            </p:cNvSpPr>
            <p:nvPr/>
          </p:nvSpPr>
          <p:spPr bwMode="auto">
            <a:xfrm>
              <a:off x="0" y="0"/>
              <a:ext cx="136" cy="248"/>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75800" name="Rectangle 24"/>
            <p:cNvSpPr>
              <a:spLocks/>
            </p:cNvSpPr>
            <p:nvPr/>
          </p:nvSpPr>
          <p:spPr bwMode="auto">
            <a:xfrm>
              <a:off x="0" y="0"/>
              <a:ext cx="114" cy="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b="1">
                  <a:solidFill>
                    <a:srgbClr val="FF0000"/>
                  </a:solidFill>
                  <a:latin typeface="Helvetica" charset="0"/>
                  <a:ea typeface="ＭＳ Ｐゴシック" charset="0"/>
                  <a:cs typeface="Helvetica" charset="0"/>
                  <a:sym typeface="Helvetica" charset="0"/>
                </a:rPr>
                <a:t>$</a:t>
              </a:r>
            </a:p>
          </p:txBody>
        </p:sp>
      </p:grpSp>
      <p:grpSp>
        <p:nvGrpSpPr>
          <p:cNvPr id="75801" name="Group 25"/>
          <p:cNvGrpSpPr>
            <a:grpSpLocks/>
          </p:cNvGrpSpPr>
          <p:nvPr/>
        </p:nvGrpSpPr>
        <p:grpSpPr bwMode="auto">
          <a:xfrm>
            <a:off x="9096375" y="4032250"/>
            <a:ext cx="2819400" cy="381000"/>
            <a:chOff x="0" y="0"/>
            <a:chExt cx="1776" cy="239"/>
          </a:xfrm>
        </p:grpSpPr>
        <p:sp>
          <p:nvSpPr>
            <p:cNvPr id="75802" name="Rectangle 26"/>
            <p:cNvSpPr>
              <a:spLocks/>
            </p:cNvSpPr>
            <p:nvPr/>
          </p:nvSpPr>
          <p:spPr bwMode="auto">
            <a:xfrm>
              <a:off x="0" y="0"/>
              <a:ext cx="1776" cy="239"/>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75803" name="Rectangle 27"/>
            <p:cNvSpPr>
              <a:spLocks/>
            </p:cNvSpPr>
            <p:nvPr/>
          </p:nvSpPr>
          <p:spPr bwMode="auto">
            <a:xfrm>
              <a:off x="0" y="0"/>
              <a:ext cx="1597" cy="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66900" algn="l"/>
                  <a:tab pos="2806700" algn="l"/>
                  <a:tab pos="3721100" algn="l"/>
                </a:tabLst>
              </a:pPr>
              <a:r>
                <a:rPr lang="en-US" sz="2400">
                  <a:solidFill>
                    <a:srgbClr val="FF0000"/>
                  </a:solidFill>
                  <a:latin typeface="Helvetica" charset="0"/>
                  <a:ea typeface="ＭＳ Ｐゴシック" charset="0"/>
                  <a:cs typeface="Helvetica" charset="0"/>
                  <a:sym typeface="Helvetica" charset="0"/>
                </a:rPr>
                <a:t>Customer-provider</a:t>
              </a:r>
            </a:p>
          </p:txBody>
        </p:sp>
      </p:grpSp>
      <p:sp>
        <p:nvSpPr>
          <p:cNvPr id="75804" name="Line 28"/>
          <p:cNvSpPr>
            <a:spLocks noChangeShapeType="1"/>
          </p:cNvSpPr>
          <p:nvPr/>
        </p:nvSpPr>
        <p:spPr bwMode="auto">
          <a:xfrm>
            <a:off x="8461375" y="4294188"/>
            <a:ext cx="501650" cy="1587"/>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grpSp>
        <p:nvGrpSpPr>
          <p:cNvPr id="75805" name="Group 29"/>
          <p:cNvGrpSpPr>
            <a:grpSpLocks/>
          </p:cNvGrpSpPr>
          <p:nvPr/>
        </p:nvGrpSpPr>
        <p:grpSpPr bwMode="auto">
          <a:xfrm>
            <a:off x="3305175" y="3340100"/>
            <a:ext cx="215900" cy="393700"/>
            <a:chOff x="0" y="0"/>
            <a:chExt cx="136" cy="248"/>
          </a:xfrm>
        </p:grpSpPr>
        <p:sp>
          <p:nvSpPr>
            <p:cNvPr id="75806" name="Rectangle 30"/>
            <p:cNvSpPr>
              <a:spLocks/>
            </p:cNvSpPr>
            <p:nvPr/>
          </p:nvSpPr>
          <p:spPr bwMode="auto">
            <a:xfrm>
              <a:off x="0" y="0"/>
              <a:ext cx="136" cy="248"/>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75807" name="Rectangle 31"/>
            <p:cNvSpPr>
              <a:spLocks/>
            </p:cNvSpPr>
            <p:nvPr/>
          </p:nvSpPr>
          <p:spPr bwMode="auto">
            <a:xfrm>
              <a:off x="0" y="0"/>
              <a:ext cx="114" cy="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b="1">
                  <a:solidFill>
                    <a:srgbClr val="FF0000"/>
                  </a:solidFill>
                  <a:latin typeface="Helvetica" charset="0"/>
                  <a:ea typeface="ＭＳ Ｐゴシック" charset="0"/>
                  <a:cs typeface="Helvetica" charset="0"/>
                  <a:sym typeface="Helvetica" charset="0"/>
                </a:rPr>
                <a:t>$</a:t>
              </a:r>
            </a:p>
          </p:txBody>
        </p:sp>
      </p:grpSp>
      <p:grpSp>
        <p:nvGrpSpPr>
          <p:cNvPr id="75808" name="Group 32"/>
          <p:cNvGrpSpPr>
            <a:grpSpLocks/>
          </p:cNvGrpSpPr>
          <p:nvPr/>
        </p:nvGrpSpPr>
        <p:grpSpPr bwMode="auto">
          <a:xfrm>
            <a:off x="5949950" y="3403600"/>
            <a:ext cx="215900" cy="393700"/>
            <a:chOff x="0" y="0"/>
            <a:chExt cx="136" cy="248"/>
          </a:xfrm>
        </p:grpSpPr>
        <p:sp>
          <p:nvSpPr>
            <p:cNvPr id="75809" name="Rectangle 33"/>
            <p:cNvSpPr>
              <a:spLocks/>
            </p:cNvSpPr>
            <p:nvPr/>
          </p:nvSpPr>
          <p:spPr bwMode="auto">
            <a:xfrm>
              <a:off x="0" y="0"/>
              <a:ext cx="136" cy="248"/>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75810" name="Rectangle 34"/>
            <p:cNvSpPr>
              <a:spLocks/>
            </p:cNvSpPr>
            <p:nvPr/>
          </p:nvSpPr>
          <p:spPr bwMode="auto">
            <a:xfrm>
              <a:off x="0" y="0"/>
              <a:ext cx="114" cy="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b="1">
                  <a:solidFill>
                    <a:srgbClr val="FF0000"/>
                  </a:solidFill>
                  <a:latin typeface="Helvetica" charset="0"/>
                  <a:ea typeface="ＭＳ Ｐゴシック" charset="0"/>
                  <a:cs typeface="Helvetica" charset="0"/>
                  <a:sym typeface="Helvetica" charset="0"/>
                </a:rPr>
                <a:t>$</a:t>
              </a:r>
            </a:p>
          </p:txBody>
        </p:sp>
      </p:grpSp>
      <p:grpSp>
        <p:nvGrpSpPr>
          <p:cNvPr id="75811" name="Group 35"/>
          <p:cNvGrpSpPr>
            <a:grpSpLocks/>
          </p:cNvGrpSpPr>
          <p:nvPr/>
        </p:nvGrpSpPr>
        <p:grpSpPr bwMode="auto">
          <a:xfrm>
            <a:off x="7013575" y="3403600"/>
            <a:ext cx="215900" cy="393700"/>
            <a:chOff x="0" y="0"/>
            <a:chExt cx="136" cy="248"/>
          </a:xfrm>
        </p:grpSpPr>
        <p:sp>
          <p:nvSpPr>
            <p:cNvPr id="75812" name="Rectangle 36"/>
            <p:cNvSpPr>
              <a:spLocks/>
            </p:cNvSpPr>
            <p:nvPr/>
          </p:nvSpPr>
          <p:spPr bwMode="auto">
            <a:xfrm>
              <a:off x="0" y="0"/>
              <a:ext cx="136" cy="248"/>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75813" name="Rectangle 37"/>
            <p:cNvSpPr>
              <a:spLocks/>
            </p:cNvSpPr>
            <p:nvPr/>
          </p:nvSpPr>
          <p:spPr bwMode="auto">
            <a:xfrm>
              <a:off x="0" y="0"/>
              <a:ext cx="114" cy="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b="1">
                  <a:solidFill>
                    <a:srgbClr val="FF0000"/>
                  </a:solidFill>
                  <a:latin typeface="Helvetica" charset="0"/>
                  <a:ea typeface="ＭＳ Ｐゴシック" charset="0"/>
                  <a:cs typeface="Helvetica" charset="0"/>
                  <a:sym typeface="Helvetica" charset="0"/>
                </a:rPr>
                <a:t>$</a:t>
              </a:r>
            </a:p>
          </p:txBody>
        </p:sp>
      </p:grpSp>
      <p:grpSp>
        <p:nvGrpSpPr>
          <p:cNvPr id="75814" name="Group 38"/>
          <p:cNvGrpSpPr>
            <a:grpSpLocks/>
          </p:cNvGrpSpPr>
          <p:nvPr/>
        </p:nvGrpSpPr>
        <p:grpSpPr bwMode="auto">
          <a:xfrm>
            <a:off x="7805738" y="4965700"/>
            <a:ext cx="215900" cy="393700"/>
            <a:chOff x="0" y="0"/>
            <a:chExt cx="136" cy="248"/>
          </a:xfrm>
        </p:grpSpPr>
        <p:sp>
          <p:nvSpPr>
            <p:cNvPr id="75815" name="Rectangle 39"/>
            <p:cNvSpPr>
              <a:spLocks/>
            </p:cNvSpPr>
            <p:nvPr/>
          </p:nvSpPr>
          <p:spPr bwMode="auto">
            <a:xfrm>
              <a:off x="0" y="0"/>
              <a:ext cx="136" cy="248"/>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75816" name="Rectangle 40"/>
            <p:cNvSpPr>
              <a:spLocks/>
            </p:cNvSpPr>
            <p:nvPr/>
          </p:nvSpPr>
          <p:spPr bwMode="auto">
            <a:xfrm>
              <a:off x="0" y="0"/>
              <a:ext cx="114" cy="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b="1">
                  <a:solidFill>
                    <a:srgbClr val="FF0000"/>
                  </a:solidFill>
                  <a:latin typeface="Helvetica" charset="0"/>
                  <a:ea typeface="ＭＳ Ｐゴシック" charset="0"/>
                  <a:cs typeface="Helvetica" charset="0"/>
                  <a:sym typeface="Helvetica" charset="0"/>
                </a:rPr>
                <a:t>$</a:t>
              </a:r>
            </a:p>
          </p:txBody>
        </p:sp>
      </p:grpSp>
      <p:sp>
        <p:nvSpPr>
          <p:cNvPr id="75817" name="Line 41"/>
          <p:cNvSpPr>
            <a:spLocks noChangeShapeType="1"/>
          </p:cNvSpPr>
          <p:nvPr/>
        </p:nvSpPr>
        <p:spPr bwMode="auto">
          <a:xfrm>
            <a:off x="8455025" y="3935413"/>
            <a:ext cx="520700" cy="3175"/>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grpSp>
        <p:nvGrpSpPr>
          <p:cNvPr id="75818" name="Group 42"/>
          <p:cNvGrpSpPr>
            <a:grpSpLocks/>
          </p:cNvGrpSpPr>
          <p:nvPr/>
        </p:nvGrpSpPr>
        <p:grpSpPr bwMode="auto">
          <a:xfrm>
            <a:off x="9117013" y="3657600"/>
            <a:ext cx="2705100" cy="381000"/>
            <a:chOff x="0" y="0"/>
            <a:chExt cx="1704" cy="239"/>
          </a:xfrm>
        </p:grpSpPr>
        <p:sp>
          <p:nvSpPr>
            <p:cNvPr id="75819" name="Rectangle 43"/>
            <p:cNvSpPr>
              <a:spLocks/>
            </p:cNvSpPr>
            <p:nvPr/>
          </p:nvSpPr>
          <p:spPr bwMode="auto">
            <a:xfrm>
              <a:off x="0" y="0"/>
              <a:ext cx="1704" cy="239"/>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75820" name="Rectangle 44"/>
            <p:cNvSpPr>
              <a:spLocks/>
            </p:cNvSpPr>
            <p:nvPr/>
          </p:nvSpPr>
          <p:spPr bwMode="auto">
            <a:xfrm>
              <a:off x="0" y="0"/>
              <a:ext cx="1043" cy="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66900" algn="l"/>
                  <a:tab pos="2781300" algn="l"/>
                </a:tabLst>
              </a:pPr>
              <a:r>
                <a:rPr lang="en-US" sz="2400">
                  <a:solidFill>
                    <a:srgbClr val="0000FF"/>
                  </a:solidFill>
                  <a:latin typeface="Helvetica" charset="0"/>
                  <a:ea typeface="ＭＳ Ｐゴシック" charset="0"/>
                  <a:cs typeface="Helvetica" charset="0"/>
                  <a:sym typeface="Helvetica" charset="0"/>
                </a:rPr>
                <a:t>Shared-cost</a:t>
              </a:r>
            </a:p>
          </p:txBody>
        </p:sp>
      </p:grpSp>
      <p:sp>
        <p:nvSpPr>
          <p:cNvPr id="75821" name="Line 45"/>
          <p:cNvSpPr>
            <a:spLocks noChangeShapeType="1"/>
          </p:cNvSpPr>
          <p:nvPr/>
        </p:nvSpPr>
        <p:spPr bwMode="auto">
          <a:xfrm>
            <a:off x="4289425" y="4435475"/>
            <a:ext cx="1144588" cy="1588"/>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75831" name="Line 55"/>
          <p:cNvSpPr>
            <a:spLocks noChangeShapeType="1"/>
          </p:cNvSpPr>
          <p:nvPr/>
        </p:nvSpPr>
        <p:spPr bwMode="auto">
          <a:xfrm>
            <a:off x="4289425" y="4384675"/>
            <a:ext cx="1144588" cy="1588"/>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75832" name="Line 56"/>
          <p:cNvSpPr>
            <a:spLocks noChangeShapeType="1"/>
          </p:cNvSpPr>
          <p:nvPr/>
        </p:nvSpPr>
        <p:spPr bwMode="auto">
          <a:xfrm>
            <a:off x="8472488" y="3884613"/>
            <a:ext cx="519112" cy="1587"/>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75833" name="Line 57"/>
          <p:cNvSpPr>
            <a:spLocks noChangeShapeType="1"/>
          </p:cNvSpPr>
          <p:nvPr/>
        </p:nvSpPr>
        <p:spPr bwMode="auto">
          <a:xfrm>
            <a:off x="5868988" y="2551113"/>
            <a:ext cx="938212" cy="1587"/>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59" name="Content Placeholder 2">
            <a:extLst>
              <a:ext uri="{FF2B5EF4-FFF2-40B4-BE49-F238E27FC236}">
                <a16:creationId xmlns:a16="http://schemas.microsoft.com/office/drawing/2014/main" id="{95CA89D1-87E9-CA4B-B2F9-435A143B1877}"/>
              </a:ext>
            </a:extLst>
          </p:cNvPr>
          <p:cNvSpPr txBox="1">
            <a:spLocks/>
          </p:cNvSpPr>
          <p:nvPr/>
        </p:nvSpPr>
        <p:spPr bwMode="auto">
          <a:xfrm>
            <a:off x="1269999" y="4548187"/>
            <a:ext cx="11734801" cy="5715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r>
              <a:rPr lang="en-BE" kern="0"/>
              <a:t>Each AS advertises one prefix (p1 for AS1,...)</a:t>
            </a:r>
          </a:p>
          <a:p>
            <a:r>
              <a:rPr lang="en-BE" kern="0"/>
              <a:t>Which path will be used from AS7 to AS2 ?</a:t>
            </a:r>
          </a:p>
        </p:txBody>
      </p:sp>
      <p:pic>
        <p:nvPicPr>
          <p:cNvPr id="60" name="Picture 2">
            <a:extLst>
              <a:ext uri="{FF2B5EF4-FFF2-40B4-BE49-F238E27FC236}">
                <a16:creationId xmlns:a16="http://schemas.microsoft.com/office/drawing/2014/main" id="{663C4EAE-C31A-F445-B55C-3D010C7687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58477">
            <a:off x="-92783" y="5079805"/>
            <a:ext cx="2120733" cy="1134364"/>
          </a:xfrm>
          <a:prstGeom prst="rect">
            <a:avLst/>
          </a:prstGeom>
          <a:noFill/>
          <a:extLst>
            <a:ext uri="{909E8E84-426E-40DD-AFC4-6F175D3DCCD1}">
              <a14:hiddenFill xmlns:a14="http://schemas.microsoft.com/office/drawing/2010/main">
                <a:solidFill>
                  <a:srgbClr val="FFFFFF"/>
                </a:solidFill>
              </a14:hiddenFill>
            </a:ext>
          </a:extLst>
        </p:spPr>
      </p:pic>
      <p:sp>
        <p:nvSpPr>
          <p:cNvPr id="61" name="Rectangle 60">
            <a:extLst>
              <a:ext uri="{FF2B5EF4-FFF2-40B4-BE49-F238E27FC236}">
                <a16:creationId xmlns:a16="http://schemas.microsoft.com/office/drawing/2014/main" id="{3550DF40-1DFA-2840-8991-06299C729C1D}"/>
              </a:ext>
            </a:extLst>
          </p:cNvPr>
          <p:cNvSpPr/>
          <p:nvPr/>
        </p:nvSpPr>
        <p:spPr>
          <a:xfrm>
            <a:off x="1010428" y="8527182"/>
            <a:ext cx="11203019" cy="738664"/>
          </a:xfrm>
          <a:prstGeom prst="rect">
            <a:avLst/>
          </a:prstGeom>
        </p:spPr>
        <p:txBody>
          <a:bodyPr wrap="square">
            <a:spAutoFit/>
          </a:bodyPr>
          <a:lstStyle/>
          <a:p>
            <a:pPr marL="571500" indent="-571500">
              <a:buFont typeface="Arial" panose="020B0604020202020204" pitchFamily="34" charset="0"/>
              <a:buChar char="•"/>
            </a:pPr>
            <a:r>
              <a:rPr lang="en-BE"/>
              <a:t>Which path will be used from AS3 to AS2 ?</a:t>
            </a:r>
          </a:p>
        </p:txBody>
      </p:sp>
    </p:spTree>
    <p:extLst>
      <p:ext uri="{BB962C8B-B14F-4D97-AF65-F5344CB8AC3E}">
        <p14:creationId xmlns:p14="http://schemas.microsoft.com/office/powerpoint/2010/main" val="32401583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1"/>
          <p:cNvSpPr>
            <a:spLocks noGrp="1" noChangeArrowheads="1"/>
          </p:cNvSpPr>
          <p:nvPr>
            <p:ph type="title"/>
          </p:nvPr>
        </p:nvSpPr>
        <p:spPr>
          <a:ln/>
        </p:spPr>
        <p:txBody>
          <a:bodyPr/>
          <a:lstStyle/>
          <a:p>
            <a:r>
              <a:rPr lang="en-US"/>
              <a:t>Agenda</a:t>
            </a:r>
          </a:p>
        </p:txBody>
      </p:sp>
      <p:sp>
        <p:nvSpPr>
          <p:cNvPr id="76802" name="Rectangle 2"/>
          <p:cNvSpPr>
            <a:spLocks noGrp="1" noChangeArrowheads="1"/>
          </p:cNvSpPr>
          <p:nvPr>
            <p:ph type="body" idx="1"/>
          </p:nvPr>
        </p:nvSpPr>
        <p:spPr>
          <a:xfrm>
            <a:off x="1270000" y="2768600"/>
            <a:ext cx="10769600" cy="6870700"/>
          </a:xfrm>
          <a:ln/>
        </p:spPr>
        <p:txBody>
          <a:bodyPr/>
          <a:lstStyle/>
          <a:p>
            <a:pPr marL="889000"/>
            <a:r>
              <a:rPr lang="en-US"/>
              <a:t>Routing in IP networks</a:t>
            </a:r>
          </a:p>
          <a:p>
            <a:pPr marL="889000"/>
            <a:r>
              <a:rPr lang="en-US">
                <a:solidFill>
                  <a:srgbClr val="FF2712"/>
                </a:solidFill>
              </a:rPr>
              <a:t>Interdomain routing</a:t>
            </a:r>
          </a:p>
          <a:p>
            <a:pPr marL="1333500" lvl="1"/>
            <a:r>
              <a:rPr lang="en-US"/>
              <a:t>Routing policies</a:t>
            </a:r>
          </a:p>
          <a:p>
            <a:pPr marL="1333500" lvl="1"/>
            <a:r>
              <a:rPr lang="en-US">
                <a:solidFill>
                  <a:srgbClr val="FF2712"/>
                </a:solidFill>
              </a:rPr>
              <a:t>eBGP basics</a:t>
            </a:r>
          </a:p>
          <a:p>
            <a:pPr marL="1333500" lvl="1"/>
            <a:r>
              <a:rPr lang="en-US"/>
              <a:t>BGP convergence</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1"/>
          <p:cNvSpPr>
            <a:spLocks noGrp="1" noChangeArrowheads="1"/>
          </p:cNvSpPr>
          <p:nvPr>
            <p:ph type="title"/>
          </p:nvPr>
        </p:nvSpPr>
        <p:spPr>
          <a:xfrm>
            <a:off x="920750" y="1588"/>
            <a:ext cx="11252200" cy="1714500"/>
          </a:xfrm>
          <a:ln/>
        </p:spPr>
        <p:txBody>
          <a:bodyPr/>
          <a:lstStyle/>
          <a:p>
            <a:pPr>
              <a:lnSpc>
                <a:spcPct val="84000"/>
              </a:lnSpc>
              <a:tabLst>
                <a:tab pos="939800" algn="l"/>
                <a:tab pos="1866900" algn="l"/>
                <a:tab pos="2806700" algn="l"/>
                <a:tab pos="3733800" algn="l"/>
                <a:tab pos="4673600" algn="l"/>
                <a:tab pos="5600700" algn="l"/>
                <a:tab pos="6540500" algn="l"/>
                <a:tab pos="7467600" algn="l"/>
                <a:tab pos="8407400" algn="l"/>
                <a:tab pos="9334500" algn="l"/>
                <a:tab pos="10210800" algn="l"/>
              </a:tabLst>
            </a:pPr>
            <a:r>
              <a:rPr lang="en-US" sz="7200"/>
              <a:t>Border Gateway Protocol</a:t>
            </a:r>
          </a:p>
        </p:txBody>
      </p:sp>
      <p:sp>
        <p:nvSpPr>
          <p:cNvPr id="77826" name="Rectangle 2"/>
          <p:cNvSpPr>
            <a:spLocks noGrp="1" noChangeArrowheads="1"/>
          </p:cNvSpPr>
          <p:nvPr>
            <p:ph type="body" idx="1"/>
          </p:nvPr>
        </p:nvSpPr>
        <p:spPr>
          <a:xfrm>
            <a:off x="957784" y="2644552"/>
            <a:ext cx="11760200" cy="6350000"/>
          </a:xfrm>
          <a:ln/>
        </p:spPr>
        <p:txBody>
          <a:bodyPr/>
          <a:lstStyle/>
          <a:p>
            <a:pPr marL="930275" lvl="1">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Lst>
            </a:pPr>
            <a:r>
              <a:rPr lang="en-US">
                <a:solidFill>
                  <a:srgbClr val="FF0000"/>
                </a:solidFill>
              </a:rPr>
              <a:t>Path vector protocol </a:t>
            </a:r>
          </a:p>
          <a:p>
            <a:pPr marL="1219200" lvl="2">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Lst>
            </a:pPr>
            <a:r>
              <a:rPr lang="en-US"/>
              <a:t>BGP router advertises its best route to each destination</a:t>
            </a:r>
            <a:br>
              <a:rPr lang="en-US"/>
            </a:br>
            <a:br>
              <a:rPr lang="en-US"/>
            </a:br>
            <a:br>
              <a:rPr lang="en-US"/>
            </a:br>
            <a:br>
              <a:rPr lang="en-US"/>
            </a:br>
            <a:br>
              <a:rPr lang="en-US"/>
            </a:br>
            <a:br>
              <a:rPr lang="en-US"/>
            </a:br>
            <a:br>
              <a:rPr lang="en-US"/>
            </a:br>
            <a:br>
              <a:rPr lang="en-US"/>
            </a:br>
            <a:br>
              <a:rPr lang="en-US"/>
            </a:br>
            <a:br>
              <a:rPr lang="en-US"/>
            </a:br>
            <a:br>
              <a:rPr lang="en-US"/>
            </a:br>
            <a:br>
              <a:rPr lang="en-US"/>
            </a:br>
            <a:endParaRPr lang="en-US"/>
          </a:p>
        </p:txBody>
      </p:sp>
      <p:grpSp>
        <p:nvGrpSpPr>
          <p:cNvPr id="77827" name="Group 3"/>
          <p:cNvGrpSpPr>
            <a:grpSpLocks/>
          </p:cNvGrpSpPr>
          <p:nvPr/>
        </p:nvGrpSpPr>
        <p:grpSpPr bwMode="auto">
          <a:xfrm>
            <a:off x="5789613" y="4705350"/>
            <a:ext cx="3378200" cy="1208088"/>
            <a:chOff x="0" y="0"/>
            <a:chExt cx="2128" cy="761"/>
          </a:xfrm>
        </p:grpSpPr>
        <p:sp>
          <p:nvSpPr>
            <p:cNvPr id="77828" name="Oval 4"/>
            <p:cNvSpPr>
              <a:spLocks/>
            </p:cNvSpPr>
            <p:nvPr/>
          </p:nvSpPr>
          <p:spPr bwMode="auto">
            <a:xfrm>
              <a:off x="0" y="0"/>
              <a:ext cx="2128" cy="76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77829" name="Rectangle 5"/>
            <p:cNvSpPr>
              <a:spLocks/>
            </p:cNvSpPr>
            <p:nvPr/>
          </p:nvSpPr>
          <p:spPr bwMode="auto">
            <a:xfrm>
              <a:off x="309" y="178"/>
              <a:ext cx="1504" cy="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39800" algn="l"/>
                  <a:tab pos="1866900" algn="l"/>
                  <a:tab pos="2806700" algn="l"/>
                  <a:tab pos="3721100" algn="l"/>
                </a:tabLst>
              </a:pPr>
              <a:r>
                <a:rPr lang="en-US">
                  <a:solidFill>
                    <a:srgbClr val="0000FF"/>
                  </a:solidFill>
                  <a:latin typeface="Helvetica" charset="0"/>
                  <a:ea typeface="ＭＳ Ｐゴシック" charset="0"/>
                  <a:cs typeface="Helvetica" charset="0"/>
                  <a:sym typeface="Helvetica" charset="0"/>
                </a:rPr>
                <a:t>AS2</a:t>
              </a:r>
            </a:p>
          </p:txBody>
        </p:sp>
      </p:grpSp>
      <p:grpSp>
        <p:nvGrpSpPr>
          <p:cNvPr id="77830" name="Group 6"/>
          <p:cNvGrpSpPr>
            <a:grpSpLocks/>
          </p:cNvGrpSpPr>
          <p:nvPr/>
        </p:nvGrpSpPr>
        <p:grpSpPr bwMode="auto">
          <a:xfrm>
            <a:off x="1498600" y="4686300"/>
            <a:ext cx="3352800" cy="1208088"/>
            <a:chOff x="0" y="0"/>
            <a:chExt cx="2111" cy="761"/>
          </a:xfrm>
        </p:grpSpPr>
        <p:sp>
          <p:nvSpPr>
            <p:cNvPr id="77831" name="Oval 7"/>
            <p:cNvSpPr>
              <a:spLocks/>
            </p:cNvSpPr>
            <p:nvPr/>
          </p:nvSpPr>
          <p:spPr bwMode="auto">
            <a:xfrm>
              <a:off x="0" y="0"/>
              <a:ext cx="2111" cy="76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77832" name="Rectangle 8"/>
            <p:cNvSpPr>
              <a:spLocks/>
            </p:cNvSpPr>
            <p:nvPr/>
          </p:nvSpPr>
          <p:spPr bwMode="auto">
            <a:xfrm>
              <a:off x="307" y="234"/>
              <a:ext cx="149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39800" algn="l"/>
                  <a:tab pos="1866900" algn="l"/>
                  <a:tab pos="2806700" algn="l"/>
                  <a:tab pos="3721100" algn="l"/>
                </a:tabLst>
              </a:pPr>
              <a:r>
                <a:rPr lang="en-US" sz="3000">
                  <a:solidFill>
                    <a:schemeClr val="tx1"/>
                  </a:solidFill>
                  <a:latin typeface="Helvetica" charset="0"/>
                  <a:ea typeface="ＭＳ Ｐゴシック" charset="0"/>
                  <a:cs typeface="Helvetica" charset="0"/>
                  <a:sym typeface="Helvetica" charset="0"/>
                </a:rPr>
                <a:t>AS1</a:t>
              </a:r>
            </a:p>
          </p:txBody>
        </p:sp>
      </p:grpSp>
      <p:grpSp>
        <p:nvGrpSpPr>
          <p:cNvPr id="77833" name="Group 9"/>
          <p:cNvGrpSpPr>
            <a:grpSpLocks/>
          </p:cNvGrpSpPr>
          <p:nvPr/>
        </p:nvGrpSpPr>
        <p:grpSpPr bwMode="auto">
          <a:xfrm>
            <a:off x="4435475" y="6518275"/>
            <a:ext cx="2354263" cy="1208088"/>
            <a:chOff x="0" y="0"/>
            <a:chExt cx="1483" cy="761"/>
          </a:xfrm>
        </p:grpSpPr>
        <p:sp>
          <p:nvSpPr>
            <p:cNvPr id="77834" name="Oval 10"/>
            <p:cNvSpPr>
              <a:spLocks/>
            </p:cNvSpPr>
            <p:nvPr/>
          </p:nvSpPr>
          <p:spPr bwMode="auto">
            <a:xfrm>
              <a:off x="0" y="0"/>
              <a:ext cx="1483" cy="76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77835" name="Rectangle 11"/>
            <p:cNvSpPr>
              <a:spLocks/>
            </p:cNvSpPr>
            <p:nvPr/>
          </p:nvSpPr>
          <p:spPr bwMode="auto">
            <a:xfrm>
              <a:off x="215" y="178"/>
              <a:ext cx="1056" cy="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39800" algn="l"/>
                  <a:tab pos="1866900" algn="l"/>
                  <a:tab pos="2781300" algn="l"/>
                </a:tabLst>
              </a:pPr>
              <a:r>
                <a:rPr lang="en-US">
                  <a:solidFill>
                    <a:srgbClr val="FF0000"/>
                  </a:solidFill>
                  <a:latin typeface="Helvetica" charset="0"/>
                  <a:ea typeface="ＭＳ Ｐゴシック" charset="0"/>
                  <a:cs typeface="Helvetica" charset="0"/>
                  <a:sym typeface="Helvetica" charset="0"/>
                </a:rPr>
                <a:t>AS4</a:t>
              </a:r>
            </a:p>
          </p:txBody>
        </p:sp>
      </p:grpSp>
      <p:sp>
        <p:nvSpPr>
          <p:cNvPr id="77836" name="Line 12"/>
          <p:cNvSpPr>
            <a:spLocks noChangeShapeType="1"/>
          </p:cNvSpPr>
          <p:nvPr/>
        </p:nvSpPr>
        <p:spPr bwMode="auto">
          <a:xfrm>
            <a:off x="4851400" y="5246688"/>
            <a:ext cx="938213" cy="1587"/>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77837" name="Line 13"/>
          <p:cNvSpPr>
            <a:spLocks noChangeShapeType="1"/>
          </p:cNvSpPr>
          <p:nvPr/>
        </p:nvSpPr>
        <p:spPr bwMode="auto">
          <a:xfrm>
            <a:off x="4089400" y="5813425"/>
            <a:ext cx="657225" cy="892175"/>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77838" name="Line 14"/>
          <p:cNvSpPr>
            <a:spLocks noChangeShapeType="1"/>
          </p:cNvSpPr>
          <p:nvPr/>
        </p:nvSpPr>
        <p:spPr bwMode="auto">
          <a:xfrm flipH="1">
            <a:off x="6210300" y="5853113"/>
            <a:ext cx="525463" cy="776287"/>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77839" name="Line 15"/>
          <p:cNvSpPr>
            <a:spLocks noChangeShapeType="1"/>
          </p:cNvSpPr>
          <p:nvPr/>
        </p:nvSpPr>
        <p:spPr bwMode="auto">
          <a:xfrm>
            <a:off x="2208213" y="4927600"/>
            <a:ext cx="3175" cy="627063"/>
          </a:xfrm>
          <a:prstGeom prst="line">
            <a:avLst/>
          </a:prstGeom>
          <a:noFill/>
          <a:ln w="508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grpSp>
        <p:nvGrpSpPr>
          <p:cNvPr id="77840" name="Group 16"/>
          <p:cNvGrpSpPr>
            <a:grpSpLocks/>
          </p:cNvGrpSpPr>
          <p:nvPr/>
        </p:nvGrpSpPr>
        <p:grpSpPr bwMode="auto">
          <a:xfrm>
            <a:off x="104775" y="5067300"/>
            <a:ext cx="1962150" cy="377825"/>
            <a:chOff x="0" y="0"/>
            <a:chExt cx="1235" cy="238"/>
          </a:xfrm>
        </p:grpSpPr>
        <p:sp>
          <p:nvSpPr>
            <p:cNvPr id="77841" name="Rectangle 17"/>
            <p:cNvSpPr>
              <a:spLocks/>
            </p:cNvSpPr>
            <p:nvPr/>
          </p:nvSpPr>
          <p:spPr bwMode="auto">
            <a:xfrm>
              <a:off x="240" y="0"/>
              <a:ext cx="855" cy="238"/>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77842" name="Rectangle 18"/>
            <p:cNvSpPr>
              <a:spLocks/>
            </p:cNvSpPr>
            <p:nvPr/>
          </p:nvSpPr>
          <p:spPr bwMode="auto">
            <a:xfrm>
              <a:off x="0" y="0"/>
              <a:ext cx="1235" cy="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54200" algn="l"/>
                </a:tabLst>
              </a:pPr>
              <a:r>
                <a:rPr lang="en-US" sz="2400">
                  <a:solidFill>
                    <a:schemeClr val="tx1"/>
                  </a:solidFill>
                  <a:latin typeface="Helvetica" charset="0"/>
                  <a:ea typeface="ＭＳ Ｐゴシック" charset="0"/>
                  <a:cs typeface="Helvetica" charset="0"/>
                  <a:sym typeface="Helvetica" charset="0"/>
                </a:rPr>
                <a:t>2001:db8:1/48</a:t>
              </a:r>
            </a:p>
          </p:txBody>
        </p:sp>
      </p:grpSp>
      <p:grpSp>
        <p:nvGrpSpPr>
          <p:cNvPr id="77843" name="Group 19"/>
          <p:cNvGrpSpPr>
            <a:grpSpLocks/>
          </p:cNvGrpSpPr>
          <p:nvPr/>
        </p:nvGrpSpPr>
        <p:grpSpPr bwMode="auto">
          <a:xfrm>
            <a:off x="9286875" y="3354388"/>
            <a:ext cx="2355850" cy="1208087"/>
            <a:chOff x="0" y="0"/>
            <a:chExt cx="1483" cy="761"/>
          </a:xfrm>
        </p:grpSpPr>
        <p:sp>
          <p:nvSpPr>
            <p:cNvPr id="77844" name="Oval 20"/>
            <p:cNvSpPr>
              <a:spLocks/>
            </p:cNvSpPr>
            <p:nvPr/>
          </p:nvSpPr>
          <p:spPr bwMode="auto">
            <a:xfrm>
              <a:off x="0" y="0"/>
              <a:ext cx="1483" cy="76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77845" name="Rectangle 21"/>
            <p:cNvSpPr>
              <a:spLocks/>
            </p:cNvSpPr>
            <p:nvPr/>
          </p:nvSpPr>
          <p:spPr bwMode="auto">
            <a:xfrm>
              <a:off x="215" y="234"/>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39800" algn="l"/>
                  <a:tab pos="1866900" algn="l"/>
                  <a:tab pos="2781300" algn="l"/>
                </a:tabLst>
              </a:pPr>
              <a:r>
                <a:rPr lang="en-US" sz="3000">
                  <a:solidFill>
                    <a:schemeClr val="tx1"/>
                  </a:solidFill>
                  <a:latin typeface="Helvetica" charset="0"/>
                  <a:ea typeface="ＭＳ Ｐゴシック" charset="0"/>
                  <a:cs typeface="Helvetica" charset="0"/>
                  <a:sym typeface="Helvetica" charset="0"/>
                </a:rPr>
                <a:t>AS5</a:t>
              </a:r>
            </a:p>
          </p:txBody>
        </p:sp>
      </p:grpSp>
      <p:grpSp>
        <p:nvGrpSpPr>
          <p:cNvPr id="77846" name="Group 22"/>
          <p:cNvGrpSpPr>
            <a:grpSpLocks/>
          </p:cNvGrpSpPr>
          <p:nvPr/>
        </p:nvGrpSpPr>
        <p:grpSpPr bwMode="auto">
          <a:xfrm>
            <a:off x="762000" y="6305550"/>
            <a:ext cx="3492500" cy="889000"/>
            <a:chOff x="0" y="0"/>
            <a:chExt cx="2199" cy="560"/>
          </a:xfrm>
        </p:grpSpPr>
        <p:grpSp>
          <p:nvGrpSpPr>
            <p:cNvPr id="77847" name="Group 23"/>
            <p:cNvGrpSpPr>
              <a:grpSpLocks/>
            </p:cNvGrpSpPr>
            <p:nvPr/>
          </p:nvGrpSpPr>
          <p:grpSpPr bwMode="auto">
            <a:xfrm>
              <a:off x="0" y="0"/>
              <a:ext cx="1803" cy="560"/>
              <a:chOff x="0" y="0"/>
              <a:chExt cx="1803" cy="560"/>
            </a:xfrm>
          </p:grpSpPr>
          <p:sp>
            <p:nvSpPr>
              <p:cNvPr id="77848" name="AutoShape 24"/>
              <p:cNvSpPr>
                <a:spLocks/>
              </p:cNvSpPr>
              <p:nvPr/>
            </p:nvSpPr>
            <p:spPr bwMode="auto">
              <a:xfrm>
                <a:off x="0" y="0"/>
                <a:ext cx="1803" cy="560"/>
              </a:xfrm>
              <a:prstGeom prst="roundRect">
                <a:avLst>
                  <a:gd name="adj" fmla="val 176"/>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77849" name="Rectangle 25"/>
              <p:cNvSpPr>
                <a:spLocks/>
              </p:cNvSpPr>
              <p:nvPr/>
            </p:nvSpPr>
            <p:spPr bwMode="auto">
              <a:xfrm>
                <a:off x="3" y="21"/>
                <a:ext cx="1792" cy="5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buClr>
                    <a:srgbClr val="000000"/>
                  </a:buClr>
                  <a:buSzPct val="44000"/>
                  <a:buFont typeface="Helvetica" charset="0"/>
                  <a:buChar char="l"/>
                  <a:tabLst>
                    <a:tab pos="939800" algn="l"/>
                    <a:tab pos="1866900" algn="l"/>
                    <a:tab pos="2781300" algn="l"/>
                    <a:tab pos="939800" algn="l"/>
                    <a:tab pos="1866900" algn="l"/>
                    <a:tab pos="2781300" algn="l"/>
                  </a:tabLst>
                </a:pPr>
                <a:r>
                  <a:rPr lang="en-US" sz="2000">
                    <a:solidFill>
                      <a:schemeClr val="tx1"/>
                    </a:solidFill>
                    <a:latin typeface="Helvetica" charset="0"/>
                    <a:ea typeface="ＭＳ Ｐゴシック" charset="0"/>
                    <a:cs typeface="Helvetica" charset="0"/>
                    <a:sym typeface="Helvetica" charset="0"/>
                  </a:rPr>
                  <a:t>prefix:2001:db8:1/48</a:t>
                </a:r>
              </a:p>
              <a:p>
                <a:pPr>
                  <a:lnSpc>
                    <a:spcPct val="84000"/>
                  </a:lnSpc>
                  <a:buClr>
                    <a:srgbClr val="000000"/>
                  </a:buClr>
                  <a:buSzPct val="44000"/>
                  <a:buFont typeface="Helvetica" charset="0"/>
                  <a:buChar char="l"/>
                  <a:tabLst>
                    <a:tab pos="939800" algn="l"/>
                    <a:tab pos="1866900" algn="l"/>
                    <a:tab pos="2781300" algn="l"/>
                    <a:tab pos="939800" algn="l"/>
                    <a:tab pos="1866900" algn="l"/>
                    <a:tab pos="2781300" algn="l"/>
                  </a:tabLst>
                </a:pPr>
                <a:r>
                  <a:rPr lang="en-US" sz="2000">
                    <a:solidFill>
                      <a:schemeClr val="tx1"/>
                    </a:solidFill>
                    <a:latin typeface="Helvetica" charset="0"/>
                    <a:ea typeface="ＭＳ Ｐゴシック" charset="0"/>
                    <a:cs typeface="Helvetica" charset="0"/>
                    <a:sym typeface="Helvetica" charset="0"/>
                  </a:rPr>
                  <a:t>ASPath: AS1</a:t>
                </a:r>
              </a:p>
            </p:txBody>
          </p:sp>
        </p:grpSp>
        <p:sp>
          <p:nvSpPr>
            <p:cNvPr id="77850" name="Line 26"/>
            <p:cNvSpPr>
              <a:spLocks noChangeShapeType="1"/>
            </p:cNvSpPr>
            <p:nvPr/>
          </p:nvSpPr>
          <p:spPr bwMode="auto">
            <a:xfrm>
              <a:off x="1801" y="111"/>
              <a:ext cx="363" cy="296"/>
            </a:xfrm>
            <a:prstGeom prst="line">
              <a:avLst/>
            </a:prstGeom>
            <a:noFill/>
            <a:ln w="38100">
              <a:solidFill>
                <a:schemeClr val="tx1"/>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grpSp>
      <p:grpSp>
        <p:nvGrpSpPr>
          <p:cNvPr id="77851" name="Group 27"/>
          <p:cNvGrpSpPr>
            <a:grpSpLocks/>
          </p:cNvGrpSpPr>
          <p:nvPr/>
        </p:nvGrpSpPr>
        <p:grpSpPr bwMode="auto">
          <a:xfrm>
            <a:off x="6977063" y="5988050"/>
            <a:ext cx="2984500" cy="1206500"/>
            <a:chOff x="0" y="0"/>
            <a:chExt cx="1880" cy="760"/>
          </a:xfrm>
        </p:grpSpPr>
        <p:grpSp>
          <p:nvGrpSpPr>
            <p:cNvPr id="77852" name="Group 28"/>
            <p:cNvGrpSpPr>
              <a:grpSpLocks/>
            </p:cNvGrpSpPr>
            <p:nvPr/>
          </p:nvGrpSpPr>
          <p:grpSpPr bwMode="auto">
            <a:xfrm>
              <a:off x="0" y="198"/>
              <a:ext cx="1880" cy="562"/>
              <a:chOff x="0" y="0"/>
              <a:chExt cx="1880" cy="561"/>
            </a:xfrm>
          </p:grpSpPr>
          <p:sp>
            <p:nvSpPr>
              <p:cNvPr id="77853" name="AutoShape 29"/>
              <p:cNvSpPr>
                <a:spLocks/>
              </p:cNvSpPr>
              <p:nvPr/>
            </p:nvSpPr>
            <p:spPr bwMode="auto">
              <a:xfrm>
                <a:off x="0" y="0"/>
                <a:ext cx="1878" cy="561"/>
              </a:xfrm>
              <a:prstGeom prst="roundRect">
                <a:avLst>
                  <a:gd name="adj" fmla="val 176"/>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77854" name="Rectangle 30"/>
              <p:cNvSpPr>
                <a:spLocks/>
              </p:cNvSpPr>
              <p:nvPr/>
            </p:nvSpPr>
            <p:spPr bwMode="auto">
              <a:xfrm>
                <a:off x="2" y="21"/>
                <a:ext cx="1878" cy="5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buClr>
                    <a:srgbClr val="000000"/>
                  </a:buClr>
                  <a:buSzPct val="44000"/>
                  <a:buFont typeface="Helvetica" charset="0"/>
                  <a:buChar char="l"/>
                  <a:tabLst>
                    <a:tab pos="939800" algn="l"/>
                    <a:tab pos="1866900" algn="l"/>
                    <a:tab pos="2781300" algn="l"/>
                    <a:tab pos="939800" algn="l"/>
                    <a:tab pos="1866900" algn="l"/>
                    <a:tab pos="2781300" algn="l"/>
                  </a:tabLst>
                </a:pPr>
                <a:r>
                  <a:rPr lang="en-US" sz="2000">
                    <a:solidFill>
                      <a:schemeClr val="tx1"/>
                    </a:solidFill>
                    <a:latin typeface="Helvetica" charset="0"/>
                    <a:ea typeface="ＭＳ Ｐゴシック" charset="0"/>
                    <a:cs typeface="Helvetica" charset="0"/>
                    <a:sym typeface="Helvetica" charset="0"/>
                  </a:rPr>
                  <a:t>prefix: 2001:db8:1/48</a:t>
                </a:r>
              </a:p>
              <a:p>
                <a:pPr>
                  <a:lnSpc>
                    <a:spcPct val="84000"/>
                  </a:lnSpc>
                  <a:buClr>
                    <a:srgbClr val="000000"/>
                  </a:buClr>
                  <a:buSzPct val="44000"/>
                  <a:buFont typeface="Helvetica" charset="0"/>
                  <a:buChar char="l"/>
                  <a:tabLst>
                    <a:tab pos="939800" algn="l"/>
                    <a:tab pos="1866900" algn="l"/>
                    <a:tab pos="2781300" algn="l"/>
                    <a:tab pos="939800" algn="l"/>
                    <a:tab pos="1866900" algn="l"/>
                    <a:tab pos="2781300" algn="l"/>
                  </a:tabLst>
                </a:pPr>
                <a:r>
                  <a:rPr lang="en-US" sz="2000">
                    <a:solidFill>
                      <a:schemeClr val="tx1"/>
                    </a:solidFill>
                    <a:latin typeface="Helvetica" charset="0"/>
                    <a:ea typeface="ＭＳ Ｐゴシック" charset="0"/>
                    <a:cs typeface="Helvetica" charset="0"/>
                    <a:sym typeface="Helvetica" charset="0"/>
                  </a:rPr>
                  <a:t>ASPath: </a:t>
                </a:r>
                <a:r>
                  <a:rPr lang="en-US" sz="2000">
                    <a:solidFill>
                      <a:srgbClr val="FF0000"/>
                    </a:solidFill>
                    <a:latin typeface="Helvetica" charset="0"/>
                    <a:ea typeface="ＭＳ Ｐゴシック" charset="0"/>
                    <a:cs typeface="Helvetica" charset="0"/>
                    <a:sym typeface="Helvetica" charset="0"/>
                  </a:rPr>
                  <a:t>AS4</a:t>
                </a:r>
                <a:r>
                  <a:rPr lang="en-US" sz="2000">
                    <a:solidFill>
                      <a:schemeClr val="tx1"/>
                    </a:solidFill>
                    <a:latin typeface="Helvetica" charset="0"/>
                    <a:ea typeface="ＭＳ Ｐゴシック" charset="0"/>
                    <a:cs typeface="Helvetica" charset="0"/>
                    <a:sym typeface="Helvetica" charset="0"/>
                  </a:rPr>
                  <a:t>:AS1</a:t>
                </a:r>
              </a:p>
            </p:txBody>
          </p:sp>
        </p:grpSp>
        <p:sp>
          <p:nvSpPr>
            <p:cNvPr id="77855" name="Line 31"/>
            <p:cNvSpPr>
              <a:spLocks noChangeShapeType="1"/>
            </p:cNvSpPr>
            <p:nvPr/>
          </p:nvSpPr>
          <p:spPr bwMode="auto">
            <a:xfrm rot="10800000" flipH="1">
              <a:off x="43" y="0"/>
              <a:ext cx="163" cy="216"/>
            </a:xfrm>
            <a:prstGeom prst="line">
              <a:avLst/>
            </a:prstGeom>
            <a:noFill/>
            <a:ln w="38100">
              <a:solidFill>
                <a:schemeClr val="tx1"/>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grpSp>
      <p:sp>
        <p:nvSpPr>
          <p:cNvPr id="77856" name="Line 32"/>
          <p:cNvSpPr>
            <a:spLocks noChangeShapeType="1"/>
          </p:cNvSpPr>
          <p:nvPr/>
        </p:nvSpPr>
        <p:spPr bwMode="auto">
          <a:xfrm flipH="1">
            <a:off x="8915400" y="4376738"/>
            <a:ext cx="688975" cy="642937"/>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grpSp>
        <p:nvGrpSpPr>
          <p:cNvPr id="77857" name="Group 33"/>
          <p:cNvGrpSpPr>
            <a:grpSpLocks/>
          </p:cNvGrpSpPr>
          <p:nvPr/>
        </p:nvGrpSpPr>
        <p:grpSpPr bwMode="auto">
          <a:xfrm>
            <a:off x="9436100" y="4559300"/>
            <a:ext cx="3049588" cy="1309688"/>
            <a:chOff x="0" y="0"/>
            <a:chExt cx="1921" cy="825"/>
          </a:xfrm>
        </p:grpSpPr>
        <p:sp>
          <p:nvSpPr>
            <p:cNvPr id="77858" name="Line 34"/>
            <p:cNvSpPr>
              <a:spLocks noChangeShapeType="1"/>
            </p:cNvSpPr>
            <p:nvPr/>
          </p:nvSpPr>
          <p:spPr bwMode="auto">
            <a:xfrm rot="10800000" flipH="1">
              <a:off x="0" y="0"/>
              <a:ext cx="159" cy="218"/>
            </a:xfrm>
            <a:prstGeom prst="line">
              <a:avLst/>
            </a:prstGeom>
            <a:noFill/>
            <a:ln w="38100">
              <a:solidFill>
                <a:schemeClr val="tx1"/>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grpSp>
          <p:nvGrpSpPr>
            <p:cNvPr id="77859" name="Group 35"/>
            <p:cNvGrpSpPr>
              <a:grpSpLocks/>
            </p:cNvGrpSpPr>
            <p:nvPr/>
          </p:nvGrpSpPr>
          <p:grpSpPr bwMode="auto">
            <a:xfrm>
              <a:off x="1" y="224"/>
              <a:ext cx="1920" cy="601"/>
              <a:chOff x="0" y="0"/>
              <a:chExt cx="1920" cy="601"/>
            </a:xfrm>
          </p:grpSpPr>
          <p:sp>
            <p:nvSpPr>
              <p:cNvPr id="77860" name="AutoShape 36"/>
              <p:cNvSpPr>
                <a:spLocks/>
              </p:cNvSpPr>
              <p:nvPr/>
            </p:nvSpPr>
            <p:spPr bwMode="auto">
              <a:xfrm>
                <a:off x="1" y="0"/>
                <a:ext cx="1916" cy="601"/>
              </a:xfrm>
              <a:prstGeom prst="roundRect">
                <a:avLst>
                  <a:gd name="adj" fmla="val 162"/>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77861" name="Rectangle 37"/>
              <p:cNvSpPr>
                <a:spLocks/>
              </p:cNvSpPr>
              <p:nvPr/>
            </p:nvSpPr>
            <p:spPr bwMode="auto">
              <a:xfrm>
                <a:off x="0" y="120"/>
                <a:ext cx="1920" cy="3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buClr>
                    <a:srgbClr val="000000"/>
                  </a:buClr>
                  <a:buSzPct val="44000"/>
                  <a:buFont typeface="Helvetica" charset="0"/>
                  <a:buChar char="l"/>
                  <a:tabLst>
                    <a:tab pos="939800" algn="l"/>
                    <a:tab pos="1866900" algn="l"/>
                    <a:tab pos="2806700" algn="l"/>
                    <a:tab pos="3721100" algn="l"/>
                  </a:tabLst>
                </a:pPr>
                <a:r>
                  <a:rPr lang="en-US" sz="2000">
                    <a:solidFill>
                      <a:schemeClr val="tx1"/>
                    </a:solidFill>
                    <a:latin typeface="Helvetica" charset="0"/>
                    <a:ea typeface="ＭＳ Ｐゴシック" charset="0"/>
                    <a:cs typeface="Helvetica" charset="0"/>
                    <a:sym typeface="Helvetica" charset="0"/>
                  </a:rPr>
                  <a:t>prefix: 2001:db8:1/48 ASPath: ::</a:t>
                </a:r>
                <a:r>
                  <a:rPr lang="en-US" sz="2000">
                    <a:solidFill>
                      <a:srgbClr val="0000FF"/>
                    </a:solidFill>
                    <a:latin typeface="Helvetica" charset="0"/>
                    <a:ea typeface="ＭＳ Ｐゴシック" charset="0"/>
                    <a:cs typeface="Helvetica" charset="0"/>
                    <a:sym typeface="Helvetica" charset="0"/>
                  </a:rPr>
                  <a:t>AS2</a:t>
                </a:r>
                <a:r>
                  <a:rPr lang="en-US" sz="2000">
                    <a:solidFill>
                      <a:schemeClr val="tx1"/>
                    </a:solidFill>
                    <a:latin typeface="Helvetica" charset="0"/>
                    <a:ea typeface="ＭＳ Ｐゴシック" charset="0"/>
                    <a:cs typeface="Helvetica" charset="0"/>
                    <a:sym typeface="Helvetica" charset="0"/>
                  </a:rPr>
                  <a:t>:</a:t>
                </a:r>
                <a:r>
                  <a:rPr lang="en-US" sz="2000">
                    <a:solidFill>
                      <a:srgbClr val="FF0000"/>
                    </a:solidFill>
                    <a:latin typeface="Helvetica" charset="0"/>
                    <a:ea typeface="ＭＳ Ｐゴシック" charset="0"/>
                    <a:cs typeface="Helvetica" charset="0"/>
                    <a:sym typeface="Helvetica" charset="0"/>
                  </a:rPr>
                  <a:t>AS4:</a:t>
                </a:r>
                <a:r>
                  <a:rPr lang="en-US" sz="2000">
                    <a:solidFill>
                      <a:schemeClr val="tx1"/>
                    </a:solidFill>
                    <a:latin typeface="Helvetica" charset="0"/>
                    <a:ea typeface="ＭＳ Ｐゴシック" charset="0"/>
                    <a:cs typeface="Helvetica" charset="0"/>
                    <a:sym typeface="Helvetica" charset="0"/>
                  </a:rPr>
                  <a:t>AS1</a:t>
                </a:r>
              </a:p>
            </p:txBody>
          </p:sp>
        </p:grpSp>
      </p:grpSp>
      <p:grpSp>
        <p:nvGrpSpPr>
          <p:cNvPr id="77862" name="Group 38"/>
          <p:cNvGrpSpPr>
            <a:grpSpLocks/>
          </p:cNvGrpSpPr>
          <p:nvPr/>
        </p:nvGrpSpPr>
        <p:grpSpPr bwMode="auto">
          <a:xfrm>
            <a:off x="3205163" y="3722688"/>
            <a:ext cx="3276600" cy="889000"/>
            <a:chOff x="0" y="0"/>
            <a:chExt cx="2064" cy="560"/>
          </a:xfrm>
        </p:grpSpPr>
        <p:grpSp>
          <p:nvGrpSpPr>
            <p:cNvPr id="77863" name="Group 39"/>
            <p:cNvGrpSpPr>
              <a:grpSpLocks/>
            </p:cNvGrpSpPr>
            <p:nvPr/>
          </p:nvGrpSpPr>
          <p:grpSpPr bwMode="auto">
            <a:xfrm>
              <a:off x="0" y="0"/>
              <a:ext cx="1728" cy="560"/>
              <a:chOff x="0" y="0"/>
              <a:chExt cx="1728" cy="560"/>
            </a:xfrm>
          </p:grpSpPr>
          <p:sp>
            <p:nvSpPr>
              <p:cNvPr id="77864" name="AutoShape 40"/>
              <p:cNvSpPr>
                <a:spLocks/>
              </p:cNvSpPr>
              <p:nvPr/>
            </p:nvSpPr>
            <p:spPr bwMode="auto">
              <a:xfrm>
                <a:off x="0" y="0"/>
                <a:ext cx="1728" cy="560"/>
              </a:xfrm>
              <a:prstGeom prst="roundRect">
                <a:avLst>
                  <a:gd name="adj" fmla="val 176"/>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77865" name="Rectangle 41"/>
              <p:cNvSpPr>
                <a:spLocks/>
              </p:cNvSpPr>
              <p:nvPr/>
            </p:nvSpPr>
            <p:spPr bwMode="auto">
              <a:xfrm>
                <a:off x="3" y="21"/>
                <a:ext cx="1717" cy="5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buClr>
                    <a:srgbClr val="000000"/>
                  </a:buClr>
                  <a:buSzPct val="44000"/>
                  <a:buFont typeface="Helvetica" charset="0"/>
                  <a:buChar char="l"/>
                  <a:tabLst>
                    <a:tab pos="939800" algn="l"/>
                    <a:tab pos="1866900" algn="l"/>
                    <a:tab pos="2781300" algn="l"/>
                  </a:tabLst>
                </a:pPr>
                <a:r>
                  <a:rPr lang="en-US" sz="2000">
                    <a:solidFill>
                      <a:schemeClr val="tx1"/>
                    </a:solidFill>
                    <a:latin typeface="Helvetica" charset="0"/>
                    <a:ea typeface="ＭＳ Ｐゴシック" charset="0"/>
                    <a:cs typeface="Helvetica" charset="0"/>
                    <a:sym typeface="Helvetica" charset="0"/>
                  </a:rPr>
                  <a:t>prefix: 2001:db8:1/48 ASPath: AS1</a:t>
                </a:r>
              </a:p>
            </p:txBody>
          </p:sp>
        </p:grpSp>
        <p:sp>
          <p:nvSpPr>
            <p:cNvPr id="77866" name="Line 42"/>
            <p:cNvSpPr>
              <a:spLocks noChangeShapeType="1"/>
            </p:cNvSpPr>
            <p:nvPr/>
          </p:nvSpPr>
          <p:spPr bwMode="auto">
            <a:xfrm>
              <a:off x="1741" y="334"/>
              <a:ext cx="322" cy="2"/>
            </a:xfrm>
            <a:prstGeom prst="line">
              <a:avLst/>
            </a:prstGeom>
            <a:noFill/>
            <a:ln w="38100">
              <a:solidFill>
                <a:schemeClr val="tx1"/>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grpSp>
      <p:sp>
        <p:nvSpPr>
          <p:cNvPr id="77867" name="Rectangle 43"/>
          <p:cNvSpPr>
            <a:spLocks/>
          </p:cNvSpPr>
          <p:nvPr/>
        </p:nvSpPr>
        <p:spPr bwMode="auto">
          <a:xfrm>
            <a:off x="381000" y="8178800"/>
            <a:ext cx="1234440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marL="790575" lvl="1" indent="-431800">
              <a:lnSpc>
                <a:spcPct val="84000"/>
              </a:lnSpc>
              <a:buClr>
                <a:srgbClr val="000000"/>
              </a:buClr>
              <a:buSzPct val="75000"/>
              <a:buFont typeface="Helvetica" charset="0"/>
              <a:buChar char="l"/>
              <a:tabLst>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Lst>
            </a:pPr>
            <a:r>
              <a:rPr lang="en-US" sz="3600">
                <a:solidFill>
                  <a:srgbClr val="FF0000"/>
                </a:solidFill>
                <a:latin typeface="Helvetica" charset="0"/>
                <a:ea typeface="ＭＳ Ｐゴシック" charset="0"/>
                <a:cs typeface="Helvetica" charset="0"/>
                <a:sym typeface="Helvetica" charset="0"/>
              </a:rPr>
              <a:t>... with incremental updates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784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7786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7785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7785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78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67"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1"/>
          <p:cNvSpPr>
            <a:spLocks noGrp="1" noChangeArrowheads="1"/>
          </p:cNvSpPr>
          <p:nvPr>
            <p:ph type="title"/>
          </p:nvPr>
        </p:nvSpPr>
        <p:spPr>
          <a:xfrm>
            <a:off x="1468438" y="1588"/>
            <a:ext cx="10706100" cy="1714500"/>
          </a:xfrm>
          <a:ln/>
        </p:spPr>
        <p:txBody>
          <a:bodyPr/>
          <a:lstStyle/>
          <a:p>
            <a:pPr>
              <a:lnSpc>
                <a:spcPct val="84000"/>
              </a:lnSpc>
              <a:tabLst>
                <a:tab pos="939800" algn="l"/>
                <a:tab pos="1866900" algn="l"/>
                <a:tab pos="2806700" algn="l"/>
                <a:tab pos="3733800" algn="l"/>
                <a:tab pos="4673600" algn="l"/>
                <a:tab pos="5600700" algn="l"/>
                <a:tab pos="6540500" algn="l"/>
                <a:tab pos="7467600" algn="l"/>
                <a:tab pos="8356600" algn="l"/>
              </a:tabLst>
            </a:pPr>
            <a:r>
              <a:rPr lang="en-US"/>
              <a:t>BGP : Principles</a:t>
            </a:r>
          </a:p>
        </p:txBody>
      </p:sp>
      <p:sp>
        <p:nvSpPr>
          <p:cNvPr id="78850" name="Rectangle 2"/>
          <p:cNvSpPr>
            <a:spLocks noGrp="1" noChangeArrowheads="1"/>
          </p:cNvSpPr>
          <p:nvPr>
            <p:ph type="body" idx="1"/>
          </p:nvPr>
        </p:nvSpPr>
        <p:spPr>
          <a:xfrm>
            <a:off x="914400" y="1820863"/>
            <a:ext cx="11102975" cy="7932737"/>
          </a:xfrm>
          <a:ln/>
        </p:spPr>
        <p:txBody>
          <a:bodyPr/>
          <a:lstStyle/>
          <a:p>
            <a:pPr marL="642938">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 pos="8407400" algn="l"/>
                <a:tab pos="9334500" algn="l"/>
                <a:tab pos="10274300" algn="l"/>
                <a:tab pos="11137900" algn="l"/>
              </a:tabLst>
            </a:pPr>
            <a:r>
              <a:rPr lang="en-US"/>
              <a:t>Principles</a:t>
            </a:r>
          </a:p>
          <a:p>
            <a:pPr marL="930275" lvl="1">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 pos="8407400" algn="l"/>
                <a:tab pos="9334500" algn="l"/>
                <a:tab pos="10274300" algn="l"/>
                <a:tab pos="11137900" algn="l"/>
              </a:tabLst>
            </a:pPr>
            <a:r>
              <a:rPr lang="en-US"/>
              <a:t>BGP relies on the </a:t>
            </a:r>
            <a:br>
              <a:rPr lang="en-US"/>
            </a:br>
            <a:r>
              <a:rPr lang="en-US">
                <a:solidFill>
                  <a:srgbClr val="FF0000"/>
                </a:solidFill>
              </a:rPr>
              <a:t>incremental exchange of path vectors</a:t>
            </a:r>
            <a:br>
              <a:rPr lang="en-US">
                <a:solidFill>
                  <a:srgbClr val="FF0000"/>
                </a:solidFill>
              </a:rPr>
            </a:br>
            <a:br>
              <a:rPr lang="en-US">
                <a:solidFill>
                  <a:srgbClr val="FF0000"/>
                </a:solidFill>
              </a:rPr>
            </a:br>
            <a:br>
              <a:rPr lang="en-US">
                <a:solidFill>
                  <a:srgbClr val="FF0000"/>
                </a:solidFill>
              </a:rPr>
            </a:br>
            <a:br>
              <a:rPr lang="en-US">
                <a:solidFill>
                  <a:srgbClr val="FF0000"/>
                </a:solidFill>
              </a:rPr>
            </a:br>
            <a:br>
              <a:rPr lang="en-US">
                <a:solidFill>
                  <a:srgbClr val="FF0000"/>
                </a:solidFill>
              </a:rPr>
            </a:br>
            <a:br>
              <a:rPr lang="en-US">
                <a:solidFill>
                  <a:srgbClr val="FF0000"/>
                </a:solidFill>
              </a:rPr>
            </a:br>
            <a:br>
              <a:rPr lang="en-US">
                <a:solidFill>
                  <a:srgbClr val="FF0000"/>
                </a:solidFill>
              </a:rPr>
            </a:br>
            <a:br>
              <a:rPr lang="en-US">
                <a:solidFill>
                  <a:srgbClr val="FF0000"/>
                </a:solidFill>
              </a:rPr>
            </a:br>
            <a:br>
              <a:rPr lang="en-US">
                <a:solidFill>
                  <a:srgbClr val="FF0000"/>
                </a:solidFill>
              </a:rPr>
            </a:br>
            <a:br>
              <a:rPr lang="en-US">
                <a:solidFill>
                  <a:srgbClr val="FF0000"/>
                </a:solidFill>
              </a:rPr>
            </a:br>
            <a:br>
              <a:rPr lang="en-US">
                <a:solidFill>
                  <a:srgbClr val="FF0000"/>
                </a:solidFill>
              </a:rPr>
            </a:br>
            <a:br>
              <a:rPr lang="en-US">
                <a:solidFill>
                  <a:srgbClr val="FF0000"/>
                </a:solidFill>
              </a:rPr>
            </a:br>
            <a:endParaRPr lang="en-US">
              <a:solidFill>
                <a:srgbClr val="FF0000"/>
              </a:solidFill>
            </a:endParaRPr>
          </a:p>
        </p:txBody>
      </p:sp>
      <p:grpSp>
        <p:nvGrpSpPr>
          <p:cNvPr id="78851" name="Group 3"/>
          <p:cNvGrpSpPr>
            <a:grpSpLocks/>
          </p:cNvGrpSpPr>
          <p:nvPr/>
        </p:nvGrpSpPr>
        <p:grpSpPr bwMode="auto">
          <a:xfrm>
            <a:off x="1789113" y="3859213"/>
            <a:ext cx="5068887" cy="2032000"/>
            <a:chOff x="0" y="0"/>
            <a:chExt cx="3192" cy="1279"/>
          </a:xfrm>
        </p:grpSpPr>
        <p:grpSp>
          <p:nvGrpSpPr>
            <p:cNvPr id="78852" name="Group 4"/>
            <p:cNvGrpSpPr>
              <a:grpSpLocks/>
            </p:cNvGrpSpPr>
            <p:nvPr/>
          </p:nvGrpSpPr>
          <p:grpSpPr bwMode="auto">
            <a:xfrm>
              <a:off x="0" y="0"/>
              <a:ext cx="3192" cy="913"/>
              <a:chOff x="0" y="0"/>
              <a:chExt cx="3192" cy="913"/>
            </a:xfrm>
          </p:grpSpPr>
          <p:sp>
            <p:nvSpPr>
              <p:cNvPr id="78853" name="Oval 5"/>
              <p:cNvSpPr>
                <a:spLocks/>
              </p:cNvSpPr>
              <p:nvPr/>
            </p:nvSpPr>
            <p:spPr bwMode="auto">
              <a:xfrm>
                <a:off x="0" y="0"/>
                <a:ext cx="3192" cy="913"/>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78854" name="Rectangle 6"/>
              <p:cNvSpPr>
                <a:spLocks/>
              </p:cNvSpPr>
              <p:nvPr/>
            </p:nvSpPr>
            <p:spPr bwMode="auto">
              <a:xfrm>
                <a:off x="466" y="90"/>
                <a:ext cx="2264" cy="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39800" algn="l"/>
                    <a:tab pos="1866900" algn="l"/>
                    <a:tab pos="2806700" algn="l"/>
                    <a:tab pos="3733800" algn="l"/>
                    <a:tab pos="4673600" algn="l"/>
                    <a:tab pos="5575300" algn="l"/>
                  </a:tabLst>
                </a:pPr>
                <a:r>
                  <a:rPr lang="en-US" sz="2200">
                    <a:solidFill>
                      <a:schemeClr val="tx1"/>
                    </a:solidFill>
                    <a:latin typeface="Helvetica" charset="0"/>
                    <a:ea typeface="ＭＳ Ｐゴシック" charset="0"/>
                    <a:cs typeface="Helvetica" charset="0"/>
                    <a:sym typeface="Helvetica" charset="0"/>
                  </a:rPr>
                  <a:t>BGP session established over</a:t>
                </a:r>
                <a:br>
                  <a:rPr lang="en-US" sz="2200">
                    <a:solidFill>
                      <a:schemeClr val="tx1"/>
                    </a:solidFill>
                    <a:latin typeface="Helvetica" charset="0"/>
                    <a:ea typeface="ＭＳ Ｐゴシック" charset="0"/>
                    <a:cs typeface="Helvetica" charset="0"/>
                    <a:sym typeface="Helvetica" charset="0"/>
                  </a:rPr>
                </a:br>
                <a:r>
                  <a:rPr lang="en-US" sz="2200">
                    <a:solidFill>
                      <a:schemeClr val="tx1"/>
                    </a:solidFill>
                    <a:latin typeface="Helvetica" charset="0"/>
                    <a:ea typeface="ＭＳ Ｐゴシック" charset="0"/>
                    <a:cs typeface="Helvetica" charset="0"/>
                    <a:sym typeface="Helvetica" charset="0"/>
                  </a:rPr>
                  <a:t>TCP connection between peers</a:t>
                </a:r>
              </a:p>
            </p:txBody>
          </p:sp>
        </p:grpSp>
        <p:sp>
          <p:nvSpPr>
            <p:cNvPr id="78855" name="Line 7"/>
            <p:cNvSpPr>
              <a:spLocks noChangeShapeType="1"/>
            </p:cNvSpPr>
            <p:nvPr/>
          </p:nvSpPr>
          <p:spPr bwMode="auto">
            <a:xfrm>
              <a:off x="1548" y="903"/>
              <a:ext cx="1" cy="376"/>
            </a:xfrm>
            <a:prstGeom prst="line">
              <a:avLst/>
            </a:prstGeom>
            <a:noFill/>
            <a:ln w="38100">
              <a:solidFill>
                <a:schemeClr val="tx1"/>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grpSp>
      <p:grpSp>
        <p:nvGrpSpPr>
          <p:cNvPr id="78856" name="Group 8"/>
          <p:cNvGrpSpPr>
            <a:grpSpLocks/>
          </p:cNvGrpSpPr>
          <p:nvPr/>
        </p:nvGrpSpPr>
        <p:grpSpPr bwMode="auto">
          <a:xfrm>
            <a:off x="1824038" y="5942013"/>
            <a:ext cx="5068887" cy="1641475"/>
            <a:chOff x="0" y="0"/>
            <a:chExt cx="3192" cy="1033"/>
          </a:xfrm>
        </p:grpSpPr>
        <p:grpSp>
          <p:nvGrpSpPr>
            <p:cNvPr id="78857" name="Group 9"/>
            <p:cNvGrpSpPr>
              <a:grpSpLocks/>
            </p:cNvGrpSpPr>
            <p:nvPr/>
          </p:nvGrpSpPr>
          <p:grpSpPr bwMode="auto">
            <a:xfrm>
              <a:off x="0" y="0"/>
              <a:ext cx="3192" cy="645"/>
              <a:chOff x="0" y="0"/>
              <a:chExt cx="3192" cy="645"/>
            </a:xfrm>
          </p:grpSpPr>
          <p:sp>
            <p:nvSpPr>
              <p:cNvPr id="78858" name="Oval 10"/>
              <p:cNvSpPr>
                <a:spLocks/>
              </p:cNvSpPr>
              <p:nvPr/>
            </p:nvSpPr>
            <p:spPr bwMode="auto">
              <a:xfrm>
                <a:off x="0" y="0"/>
                <a:ext cx="3192" cy="645"/>
              </a:xfrm>
              <a:prstGeom prst="ellips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78859" name="Rectangle 11"/>
              <p:cNvSpPr>
                <a:spLocks/>
              </p:cNvSpPr>
              <p:nvPr/>
            </p:nvSpPr>
            <p:spPr bwMode="auto">
              <a:xfrm>
                <a:off x="466" y="130"/>
                <a:ext cx="2264" cy="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39800" algn="l"/>
                    <a:tab pos="1866900" algn="l"/>
                    <a:tab pos="2806700" algn="l"/>
                    <a:tab pos="3733800" algn="l"/>
                    <a:tab pos="4673600" algn="l"/>
                    <a:tab pos="5575300" algn="l"/>
                  </a:tabLst>
                </a:pPr>
                <a:r>
                  <a:rPr lang="en-US" sz="2200">
                    <a:solidFill>
                      <a:srgbClr val="0000FF"/>
                    </a:solidFill>
                    <a:latin typeface="Helvetica" charset="0"/>
                    <a:ea typeface="ＭＳ Ｐゴシック" charset="0"/>
                    <a:cs typeface="Helvetica" charset="0"/>
                    <a:sym typeface="Helvetica" charset="0"/>
                  </a:rPr>
                  <a:t>Each peer sends all its active routes</a:t>
                </a:r>
              </a:p>
            </p:txBody>
          </p:sp>
        </p:grpSp>
        <p:sp>
          <p:nvSpPr>
            <p:cNvPr id="78860" name="Line 12"/>
            <p:cNvSpPr>
              <a:spLocks noChangeShapeType="1"/>
            </p:cNvSpPr>
            <p:nvPr/>
          </p:nvSpPr>
          <p:spPr bwMode="auto">
            <a:xfrm>
              <a:off x="1517" y="656"/>
              <a:ext cx="1" cy="377"/>
            </a:xfrm>
            <a:prstGeom prst="line">
              <a:avLst/>
            </a:prstGeom>
            <a:noFill/>
            <a:ln w="38100">
              <a:solidFill>
                <a:schemeClr val="tx1"/>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grpSp>
      <p:grpSp>
        <p:nvGrpSpPr>
          <p:cNvPr id="78861" name="Group 13"/>
          <p:cNvGrpSpPr>
            <a:grpSpLocks/>
          </p:cNvGrpSpPr>
          <p:nvPr/>
        </p:nvGrpSpPr>
        <p:grpSpPr bwMode="auto">
          <a:xfrm>
            <a:off x="1720850" y="7170738"/>
            <a:ext cx="6457950" cy="2214562"/>
            <a:chOff x="0" y="0"/>
            <a:chExt cx="4067" cy="1394"/>
          </a:xfrm>
        </p:grpSpPr>
        <p:grpSp>
          <p:nvGrpSpPr>
            <p:cNvPr id="78862" name="Group 14"/>
            <p:cNvGrpSpPr>
              <a:grpSpLocks/>
            </p:cNvGrpSpPr>
            <p:nvPr/>
          </p:nvGrpSpPr>
          <p:grpSpPr bwMode="auto">
            <a:xfrm>
              <a:off x="0" y="210"/>
              <a:ext cx="3984" cy="1184"/>
              <a:chOff x="0" y="0"/>
              <a:chExt cx="3984" cy="1184"/>
            </a:xfrm>
          </p:grpSpPr>
          <p:sp>
            <p:nvSpPr>
              <p:cNvPr id="78863" name="Oval 15"/>
              <p:cNvSpPr>
                <a:spLocks/>
              </p:cNvSpPr>
              <p:nvPr/>
            </p:nvSpPr>
            <p:spPr bwMode="auto">
              <a:xfrm>
                <a:off x="0" y="117"/>
                <a:ext cx="3984" cy="951"/>
              </a:xfrm>
              <a:prstGeom prst="ellips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78864" name="Rectangle 16"/>
              <p:cNvSpPr>
                <a:spLocks/>
              </p:cNvSpPr>
              <p:nvPr/>
            </p:nvSpPr>
            <p:spPr bwMode="auto">
              <a:xfrm>
                <a:off x="581" y="0"/>
                <a:ext cx="2821" cy="1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Lst>
                </a:pPr>
                <a:r>
                  <a:rPr lang="en-US" sz="2200">
                    <a:solidFill>
                      <a:srgbClr val="FF0000"/>
                    </a:solidFill>
                    <a:latin typeface="Helvetica" charset="0"/>
                    <a:ea typeface="ＭＳ Ｐゴシック" charset="0"/>
                    <a:cs typeface="Helvetica" charset="0"/>
                    <a:sym typeface="Helvetica" charset="0"/>
                  </a:rPr>
                  <a:t>As long as the BGP session remains up</a:t>
                </a:r>
              </a:p>
              <a:p>
                <a:pPr>
                  <a:lnSpc>
                    <a:spcPct val="84000"/>
                  </a:lnSpc>
                  <a:tabLst>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Lst>
                </a:pPr>
                <a:r>
                  <a:rPr lang="en-US" sz="2200">
                    <a:solidFill>
                      <a:srgbClr val="FF0000"/>
                    </a:solidFill>
                    <a:latin typeface="Helvetica" charset="0"/>
                    <a:ea typeface="ＭＳ Ｐゴシック" charset="0"/>
                    <a:cs typeface="Helvetica" charset="0"/>
                    <a:sym typeface="Helvetica" charset="0"/>
                  </a:rPr>
                  <a:t>Incrementally update BGP routing tables</a:t>
                </a:r>
              </a:p>
            </p:txBody>
          </p:sp>
        </p:grpSp>
        <p:sp>
          <p:nvSpPr>
            <p:cNvPr id="78865" name="AutoShape 17"/>
            <p:cNvSpPr>
              <a:spLocks/>
            </p:cNvSpPr>
            <p:nvPr/>
          </p:nvSpPr>
          <p:spPr bwMode="auto">
            <a:xfrm>
              <a:off x="3486" y="0"/>
              <a:ext cx="581" cy="611"/>
            </a:xfrm>
            <a:custGeom>
              <a:avLst/>
              <a:gdLst/>
              <a:ahLst/>
              <a:cxnLst/>
              <a:rect l="0" t="0" r="r" b="b"/>
              <a:pathLst>
                <a:path w="20452" h="20733">
                  <a:moveTo>
                    <a:pt x="1874" y="17423"/>
                  </a:moveTo>
                  <a:cubicBezTo>
                    <a:pt x="-1112" y="13714"/>
                    <a:pt x="-515" y="8379"/>
                    <a:pt x="3006" y="4660"/>
                  </a:cubicBezTo>
                  <a:cubicBezTo>
                    <a:pt x="6157" y="1337"/>
                    <a:pt x="10584" y="-904"/>
                    <a:pt x="14733" y="286"/>
                  </a:cubicBezTo>
                  <a:cubicBezTo>
                    <a:pt x="19170" y="1565"/>
                    <a:pt x="20488" y="6762"/>
                    <a:pt x="20406" y="10858"/>
                  </a:cubicBezTo>
                  <a:lnTo>
                    <a:pt x="18892" y="14508"/>
                  </a:lnTo>
                  <a:lnTo>
                    <a:pt x="17008" y="18147"/>
                  </a:lnTo>
                  <a:lnTo>
                    <a:pt x="15495" y="20696"/>
                  </a:lnTo>
                </a:path>
              </a:pathLst>
            </a:custGeom>
            <a:noFill/>
            <a:ln w="25400">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78866" name="Line 18"/>
            <p:cNvSpPr>
              <a:spLocks noChangeShapeType="1"/>
            </p:cNvSpPr>
            <p:nvPr/>
          </p:nvSpPr>
          <p:spPr bwMode="auto">
            <a:xfrm flipH="1">
              <a:off x="3914" y="383"/>
              <a:ext cx="140" cy="293"/>
            </a:xfrm>
            <a:prstGeom prst="line">
              <a:avLst/>
            </a:prstGeom>
            <a:noFill/>
            <a:ln w="38100">
              <a:solidFill>
                <a:schemeClr val="tx1"/>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grpSp>
      <p:grpSp>
        <p:nvGrpSpPr>
          <p:cNvPr id="78867" name="Group 19"/>
          <p:cNvGrpSpPr>
            <a:grpSpLocks/>
          </p:cNvGrpSpPr>
          <p:nvPr/>
        </p:nvGrpSpPr>
        <p:grpSpPr bwMode="auto">
          <a:xfrm>
            <a:off x="10147300" y="3798888"/>
            <a:ext cx="2354263" cy="1208087"/>
            <a:chOff x="0" y="0"/>
            <a:chExt cx="1483" cy="761"/>
          </a:xfrm>
        </p:grpSpPr>
        <p:sp>
          <p:nvSpPr>
            <p:cNvPr id="78868" name="Oval 20"/>
            <p:cNvSpPr>
              <a:spLocks/>
            </p:cNvSpPr>
            <p:nvPr/>
          </p:nvSpPr>
          <p:spPr bwMode="auto">
            <a:xfrm>
              <a:off x="0" y="0"/>
              <a:ext cx="1483" cy="76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78869" name="Rectangle 21"/>
            <p:cNvSpPr>
              <a:spLocks/>
            </p:cNvSpPr>
            <p:nvPr/>
          </p:nvSpPr>
          <p:spPr bwMode="auto">
            <a:xfrm>
              <a:off x="215" y="234"/>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39800" algn="l"/>
                  <a:tab pos="1866900" algn="l"/>
                  <a:tab pos="2781300" algn="l"/>
                </a:tabLst>
              </a:pPr>
              <a:r>
                <a:rPr lang="en-US" sz="3000">
                  <a:solidFill>
                    <a:schemeClr val="tx1"/>
                  </a:solidFill>
                  <a:latin typeface="Helvetica" charset="0"/>
                  <a:ea typeface="ＭＳ Ｐゴシック" charset="0"/>
                  <a:cs typeface="Helvetica" charset="0"/>
                  <a:sym typeface="Helvetica" charset="0"/>
                </a:rPr>
                <a:t>AS3</a:t>
              </a:r>
            </a:p>
          </p:txBody>
        </p:sp>
      </p:grpSp>
      <p:grpSp>
        <p:nvGrpSpPr>
          <p:cNvPr id="78870" name="Group 22"/>
          <p:cNvGrpSpPr>
            <a:grpSpLocks/>
          </p:cNvGrpSpPr>
          <p:nvPr/>
        </p:nvGrpSpPr>
        <p:grpSpPr bwMode="auto">
          <a:xfrm>
            <a:off x="10110788" y="6911975"/>
            <a:ext cx="2354262" cy="1208088"/>
            <a:chOff x="0" y="0"/>
            <a:chExt cx="1483" cy="761"/>
          </a:xfrm>
        </p:grpSpPr>
        <p:sp>
          <p:nvSpPr>
            <p:cNvPr id="78871" name="Oval 23"/>
            <p:cNvSpPr>
              <a:spLocks/>
            </p:cNvSpPr>
            <p:nvPr/>
          </p:nvSpPr>
          <p:spPr bwMode="auto">
            <a:xfrm>
              <a:off x="0" y="0"/>
              <a:ext cx="1483" cy="76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78872" name="Rectangle 24"/>
            <p:cNvSpPr>
              <a:spLocks/>
            </p:cNvSpPr>
            <p:nvPr/>
          </p:nvSpPr>
          <p:spPr bwMode="auto">
            <a:xfrm>
              <a:off x="214" y="234"/>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39800" algn="l"/>
                  <a:tab pos="1866900" algn="l"/>
                  <a:tab pos="2781300" algn="l"/>
                </a:tabLst>
              </a:pPr>
              <a:r>
                <a:rPr lang="en-US" sz="3000">
                  <a:solidFill>
                    <a:schemeClr val="tx1"/>
                  </a:solidFill>
                  <a:latin typeface="Helvetica" charset="0"/>
                  <a:ea typeface="ＭＳ Ｐゴシック" charset="0"/>
                  <a:cs typeface="Helvetica" charset="0"/>
                  <a:sym typeface="Helvetica" charset="0"/>
                </a:rPr>
                <a:t>AS4</a:t>
              </a:r>
            </a:p>
          </p:txBody>
        </p:sp>
      </p:grpSp>
      <p:grpSp>
        <p:nvGrpSpPr>
          <p:cNvPr id="78873" name="Group 25"/>
          <p:cNvGrpSpPr>
            <a:grpSpLocks/>
          </p:cNvGrpSpPr>
          <p:nvPr/>
        </p:nvGrpSpPr>
        <p:grpSpPr bwMode="auto">
          <a:xfrm>
            <a:off x="10980738" y="4605338"/>
            <a:ext cx="803275" cy="571500"/>
            <a:chOff x="0" y="0"/>
            <a:chExt cx="505" cy="359"/>
          </a:xfrm>
        </p:grpSpPr>
        <p:sp>
          <p:nvSpPr>
            <p:cNvPr id="78874" name="AutoShape 26"/>
            <p:cNvSpPr>
              <a:spLocks/>
            </p:cNvSpPr>
            <p:nvPr/>
          </p:nvSpPr>
          <p:spPr bwMode="auto">
            <a:xfrm>
              <a:off x="0" y="125"/>
              <a:ext cx="341" cy="233"/>
            </a:xfrm>
            <a:prstGeom prst="roundRect">
              <a:avLst>
                <a:gd name="adj" fmla="val 431"/>
              </a:avLst>
            </a:prstGeom>
            <a:solidFill>
              <a:schemeClr val="accent1"/>
            </a:solidFill>
            <a:ln w="25400">
              <a:solidFill>
                <a:schemeClr val="tx1"/>
              </a:solidFill>
              <a:prstDash val="solid"/>
              <a:round/>
              <a:headEnd type="none" w="med" len="med"/>
              <a:tailEnd type="none" w="med" len="med"/>
            </a:ln>
          </p:spPr>
          <p:txBody>
            <a:bodyPr lIns="0" tIns="0" rIns="0" bIns="0"/>
            <a:lstStyle/>
            <a:p>
              <a:endParaRPr lang="en-GB"/>
            </a:p>
          </p:txBody>
        </p:sp>
        <p:sp>
          <p:nvSpPr>
            <p:cNvPr id="78875" name="Line 27"/>
            <p:cNvSpPr>
              <a:spLocks noChangeShapeType="1"/>
            </p:cNvSpPr>
            <p:nvPr/>
          </p:nvSpPr>
          <p:spPr bwMode="auto">
            <a:xfrm rot="10800000" flipH="1">
              <a:off x="0" y="0"/>
              <a:ext cx="162"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78876" name="Line 28"/>
            <p:cNvSpPr>
              <a:spLocks noChangeShapeType="1"/>
            </p:cNvSpPr>
            <p:nvPr/>
          </p:nvSpPr>
          <p:spPr bwMode="auto">
            <a:xfrm rot="10800000" flipH="1">
              <a:off x="341" y="0"/>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78877" name="Line 29"/>
            <p:cNvSpPr>
              <a:spLocks noChangeShapeType="1"/>
            </p:cNvSpPr>
            <p:nvPr/>
          </p:nvSpPr>
          <p:spPr bwMode="auto">
            <a:xfrm rot="10800000" flipH="1">
              <a:off x="341" y="233"/>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78878" name="Line 30"/>
            <p:cNvSpPr>
              <a:spLocks noChangeShapeType="1"/>
            </p:cNvSpPr>
            <p:nvPr/>
          </p:nvSpPr>
          <p:spPr bwMode="auto">
            <a:xfrm>
              <a:off x="163" y="1"/>
              <a:ext cx="342" cy="1"/>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78879" name="Line 31"/>
            <p:cNvSpPr>
              <a:spLocks noChangeShapeType="1"/>
            </p:cNvSpPr>
            <p:nvPr/>
          </p:nvSpPr>
          <p:spPr bwMode="auto">
            <a:xfrm>
              <a:off x="504" y="1"/>
              <a:ext cx="1" cy="233"/>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grpSp>
          <p:nvGrpSpPr>
            <p:cNvPr id="78880" name="Group 32"/>
            <p:cNvGrpSpPr>
              <a:grpSpLocks/>
            </p:cNvGrpSpPr>
            <p:nvPr/>
          </p:nvGrpSpPr>
          <p:grpSpPr bwMode="auto">
            <a:xfrm>
              <a:off x="61" y="127"/>
              <a:ext cx="291" cy="216"/>
              <a:chOff x="0" y="0"/>
              <a:chExt cx="290" cy="216"/>
            </a:xfrm>
          </p:grpSpPr>
          <p:sp>
            <p:nvSpPr>
              <p:cNvPr id="78881" name="Rectangle 33"/>
              <p:cNvSpPr>
                <a:spLocks/>
              </p:cNvSpPr>
              <p:nvPr/>
            </p:nvSpPr>
            <p:spPr bwMode="auto">
              <a:xfrm>
                <a:off x="0" y="0"/>
                <a:ext cx="290" cy="216"/>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78882" name="Rectangle 34"/>
              <p:cNvSpPr>
                <a:spLocks/>
              </p:cNvSpPr>
              <p:nvPr/>
            </p:nvSpPr>
            <p:spPr bwMode="auto">
              <a:xfrm>
                <a:off x="4" y="0"/>
                <a:ext cx="282" cy="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200">
                    <a:solidFill>
                      <a:schemeClr val="tx1"/>
                    </a:solidFill>
                    <a:latin typeface="Helvetica" charset="0"/>
                    <a:ea typeface="ＭＳ Ｐゴシック" charset="0"/>
                    <a:cs typeface="Helvetica" charset="0"/>
                    <a:sym typeface="Helvetica" charset="0"/>
                  </a:rPr>
                  <a:t> R1</a:t>
                </a:r>
              </a:p>
            </p:txBody>
          </p:sp>
        </p:grpSp>
      </p:grpSp>
      <p:grpSp>
        <p:nvGrpSpPr>
          <p:cNvPr id="78883" name="Group 35"/>
          <p:cNvGrpSpPr>
            <a:grpSpLocks/>
          </p:cNvGrpSpPr>
          <p:nvPr/>
        </p:nvGrpSpPr>
        <p:grpSpPr bwMode="auto">
          <a:xfrm>
            <a:off x="10980738" y="6499225"/>
            <a:ext cx="803275" cy="571500"/>
            <a:chOff x="0" y="0"/>
            <a:chExt cx="505" cy="359"/>
          </a:xfrm>
        </p:grpSpPr>
        <p:sp>
          <p:nvSpPr>
            <p:cNvPr id="78884" name="AutoShape 36"/>
            <p:cNvSpPr>
              <a:spLocks/>
            </p:cNvSpPr>
            <p:nvPr/>
          </p:nvSpPr>
          <p:spPr bwMode="auto">
            <a:xfrm>
              <a:off x="0" y="125"/>
              <a:ext cx="341" cy="233"/>
            </a:xfrm>
            <a:prstGeom prst="roundRect">
              <a:avLst>
                <a:gd name="adj" fmla="val 431"/>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78885" name="Line 37"/>
            <p:cNvSpPr>
              <a:spLocks noChangeShapeType="1"/>
            </p:cNvSpPr>
            <p:nvPr/>
          </p:nvSpPr>
          <p:spPr bwMode="auto">
            <a:xfrm rot="10800000" flipH="1">
              <a:off x="0" y="0"/>
              <a:ext cx="162"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78886" name="Line 38"/>
            <p:cNvSpPr>
              <a:spLocks noChangeShapeType="1"/>
            </p:cNvSpPr>
            <p:nvPr/>
          </p:nvSpPr>
          <p:spPr bwMode="auto">
            <a:xfrm rot="10800000" flipH="1">
              <a:off x="341" y="0"/>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78887" name="Line 39"/>
            <p:cNvSpPr>
              <a:spLocks noChangeShapeType="1"/>
            </p:cNvSpPr>
            <p:nvPr/>
          </p:nvSpPr>
          <p:spPr bwMode="auto">
            <a:xfrm rot="10800000" flipH="1">
              <a:off x="341" y="233"/>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78888" name="Line 40"/>
            <p:cNvSpPr>
              <a:spLocks noChangeShapeType="1"/>
            </p:cNvSpPr>
            <p:nvPr/>
          </p:nvSpPr>
          <p:spPr bwMode="auto">
            <a:xfrm>
              <a:off x="163" y="1"/>
              <a:ext cx="342" cy="1"/>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78889" name="Line 41"/>
            <p:cNvSpPr>
              <a:spLocks noChangeShapeType="1"/>
            </p:cNvSpPr>
            <p:nvPr/>
          </p:nvSpPr>
          <p:spPr bwMode="auto">
            <a:xfrm>
              <a:off x="504" y="1"/>
              <a:ext cx="1" cy="233"/>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78890" name="Rectangle 42"/>
            <p:cNvSpPr>
              <a:spLocks/>
            </p:cNvSpPr>
            <p:nvPr/>
          </p:nvSpPr>
          <p:spPr bwMode="auto">
            <a:xfrm>
              <a:off x="66" y="127"/>
              <a:ext cx="281" cy="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200">
                  <a:solidFill>
                    <a:schemeClr val="tx1"/>
                  </a:solidFill>
                  <a:latin typeface="Helvetica" charset="0"/>
                  <a:ea typeface="ＭＳ Ｐゴシック" charset="0"/>
                  <a:cs typeface="Helvetica" charset="0"/>
                  <a:sym typeface="Helvetica" charset="0"/>
                </a:rPr>
                <a:t> R2</a:t>
              </a:r>
            </a:p>
          </p:txBody>
        </p:sp>
      </p:grpSp>
      <p:sp>
        <p:nvSpPr>
          <p:cNvPr id="78891" name="Line 43"/>
          <p:cNvSpPr>
            <a:spLocks noChangeShapeType="1"/>
          </p:cNvSpPr>
          <p:nvPr/>
        </p:nvSpPr>
        <p:spPr bwMode="auto">
          <a:xfrm>
            <a:off x="11279188" y="5181600"/>
            <a:ext cx="3175" cy="1381125"/>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78892" name="Line 44"/>
          <p:cNvSpPr>
            <a:spLocks noChangeShapeType="1"/>
          </p:cNvSpPr>
          <p:nvPr/>
        </p:nvSpPr>
        <p:spPr bwMode="auto">
          <a:xfrm>
            <a:off x="10920413" y="5194300"/>
            <a:ext cx="3175" cy="1346200"/>
          </a:xfrm>
          <a:prstGeom prst="line">
            <a:avLst/>
          </a:prstGeom>
          <a:noFill/>
          <a:ln w="38100">
            <a:solidFill>
              <a:schemeClr val="tx1"/>
            </a:solidFill>
            <a:prstDash val="solid"/>
            <a:round/>
            <a:headEnd type="triangl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78893" name="Rectangle 45"/>
          <p:cNvSpPr>
            <a:spLocks/>
          </p:cNvSpPr>
          <p:nvPr/>
        </p:nvSpPr>
        <p:spPr bwMode="auto">
          <a:xfrm>
            <a:off x="9717088" y="5429250"/>
            <a:ext cx="1046162"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66900" algn="l"/>
                <a:tab pos="2781300" algn="l"/>
                <a:tab pos="939800" algn="l"/>
                <a:tab pos="1866900" algn="l"/>
                <a:tab pos="2781300" algn="l"/>
              </a:tabLst>
            </a:pPr>
            <a:r>
              <a:rPr lang="en-US" sz="2400">
                <a:solidFill>
                  <a:schemeClr val="tx1"/>
                </a:solidFill>
                <a:latin typeface="Helvetica" charset="0"/>
                <a:ea typeface="ＭＳ Ｐゴシック" charset="0"/>
                <a:cs typeface="Helvetica" charset="0"/>
                <a:sym typeface="Helvetica" charset="0"/>
              </a:rPr>
              <a:t>BGP </a:t>
            </a:r>
          </a:p>
          <a:p>
            <a:pPr>
              <a:lnSpc>
                <a:spcPct val="84000"/>
              </a:lnSpc>
              <a:tabLst>
                <a:tab pos="939800" algn="l"/>
                <a:tab pos="1866900" algn="l"/>
                <a:tab pos="2781300" algn="l"/>
                <a:tab pos="939800" algn="l"/>
                <a:tab pos="1866900" algn="l"/>
                <a:tab pos="2781300" algn="l"/>
              </a:tabLst>
            </a:pPr>
            <a:r>
              <a:rPr lang="en-US" sz="2400">
                <a:solidFill>
                  <a:schemeClr val="tx1"/>
                </a:solidFill>
                <a:latin typeface="Helvetica" charset="0"/>
                <a:ea typeface="ＭＳ Ｐゴシック" charset="0"/>
                <a:cs typeface="Helvetica" charset="0"/>
                <a:sym typeface="Helvetica" charset="0"/>
              </a:rPr>
              <a:t>session</a:t>
            </a:r>
          </a:p>
        </p:txBody>
      </p:sp>
      <p:sp>
        <p:nvSpPr>
          <p:cNvPr id="78894" name="Rectangle 46"/>
          <p:cNvSpPr>
            <a:spLocks/>
          </p:cNvSpPr>
          <p:nvPr/>
        </p:nvSpPr>
        <p:spPr bwMode="auto">
          <a:xfrm>
            <a:off x="8177213" y="6677025"/>
            <a:ext cx="146367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66900" algn="l"/>
                <a:tab pos="2781300" algn="l"/>
              </a:tabLst>
            </a:pPr>
            <a:r>
              <a:rPr lang="en-US" sz="2400">
                <a:solidFill>
                  <a:schemeClr val="tx1"/>
                </a:solidFill>
                <a:latin typeface="Helvetica" charset="0"/>
                <a:ea typeface="ＭＳ Ｐゴシック" charset="0"/>
                <a:cs typeface="Helvetica" charset="0"/>
                <a:sym typeface="Helvetica" charset="0"/>
              </a:rPr>
              <a:t>BGP Msgs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88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7885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788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1"/>
          <p:cNvSpPr>
            <a:spLocks noGrp="1" noChangeArrowheads="1"/>
          </p:cNvSpPr>
          <p:nvPr>
            <p:ph type="title"/>
          </p:nvPr>
        </p:nvSpPr>
        <p:spPr>
          <a:xfrm>
            <a:off x="597745" y="0"/>
            <a:ext cx="11575206" cy="1717675"/>
          </a:xfrm>
          <a:ln/>
        </p:spPr>
        <p:txBody>
          <a:bodyPr/>
          <a:lstStyle/>
          <a:p>
            <a:pPr>
              <a:lnSpc>
                <a:spcPct val="84000"/>
              </a:lnSpc>
              <a:tabLst>
                <a:tab pos="939800" algn="l"/>
                <a:tab pos="1866900" algn="l"/>
                <a:tab pos="2806700" algn="l"/>
                <a:tab pos="3733800" algn="l"/>
                <a:tab pos="4673600" algn="l"/>
                <a:tab pos="5600700" algn="l"/>
                <a:tab pos="6540500" algn="l"/>
                <a:tab pos="7467600" algn="l"/>
                <a:tab pos="8407400" algn="l"/>
                <a:tab pos="9334500" algn="l"/>
                <a:tab pos="10210800" algn="l"/>
                <a:tab pos="939800" algn="l"/>
                <a:tab pos="1866900" algn="l"/>
                <a:tab pos="2806700" algn="l"/>
                <a:tab pos="3733800" algn="l"/>
                <a:tab pos="4673600" algn="l"/>
                <a:tab pos="5600700" algn="l"/>
                <a:tab pos="6540500" algn="l"/>
                <a:tab pos="7467600" algn="l"/>
                <a:tab pos="8407400" algn="l"/>
                <a:tab pos="9334500" algn="l"/>
                <a:tab pos="10210800" algn="l"/>
              </a:tabLst>
            </a:pPr>
            <a:r>
              <a:rPr lang="en-US"/>
              <a:t>BGP basics</a:t>
            </a:r>
          </a:p>
        </p:txBody>
      </p:sp>
      <p:sp>
        <p:nvSpPr>
          <p:cNvPr id="79874" name="Rectangle 2"/>
          <p:cNvSpPr>
            <a:spLocks noGrp="1" noChangeArrowheads="1"/>
          </p:cNvSpPr>
          <p:nvPr>
            <p:ph type="body" idx="1"/>
          </p:nvPr>
        </p:nvSpPr>
        <p:spPr>
          <a:xfrm>
            <a:off x="914400" y="1820863"/>
            <a:ext cx="11102975" cy="7932737"/>
          </a:xfrm>
          <a:ln/>
        </p:spPr>
        <p:txBody>
          <a:bodyPr/>
          <a:lstStyle/>
          <a:p>
            <a:pPr marL="642938">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Lst>
            </a:pPr>
            <a:r>
              <a:rPr lang="en-US"/>
              <a:t>2 types of BGP messages</a:t>
            </a:r>
          </a:p>
          <a:p>
            <a:pPr marL="930275" lvl="1">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Lst>
            </a:pPr>
            <a:r>
              <a:rPr lang="en-US">
                <a:solidFill>
                  <a:srgbClr val="008000"/>
                </a:solidFill>
              </a:rPr>
              <a:t>UPDATE</a:t>
            </a:r>
            <a:r>
              <a:rPr lang="en-US"/>
              <a:t> (path vector)</a:t>
            </a:r>
          </a:p>
          <a:p>
            <a:pPr marL="1219200" lvl="2">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Lst>
            </a:pPr>
            <a:r>
              <a:rPr lang="en-US"/>
              <a:t>advertises a route towards one prefix</a:t>
            </a:r>
          </a:p>
          <a:p>
            <a:pPr marL="1506538" lvl="3">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Lst>
            </a:pPr>
            <a:r>
              <a:rPr lang="en-US"/>
              <a:t>Destination address/prefix </a:t>
            </a:r>
          </a:p>
          <a:p>
            <a:pPr marL="1506538" lvl="3">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Lst>
            </a:pPr>
            <a:r>
              <a:rPr lang="en-US" err="1"/>
              <a:t>Interdomain</a:t>
            </a:r>
            <a:r>
              <a:rPr lang="en-US"/>
              <a:t> path (AS-Path)</a:t>
            </a:r>
          </a:p>
          <a:p>
            <a:pPr marL="1506538" lvl="3">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Lst>
            </a:pPr>
            <a:r>
              <a:rPr lang="en-US" err="1"/>
              <a:t>Nexthop</a:t>
            </a:r>
            <a:r>
              <a:rPr lang="en-US"/>
              <a:t> </a:t>
            </a:r>
          </a:p>
          <a:p>
            <a:pPr marL="930275" lvl="1">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Lst>
            </a:pPr>
            <a:r>
              <a:rPr lang="en-US">
                <a:solidFill>
                  <a:srgbClr val="FF0000"/>
                </a:solidFill>
              </a:rPr>
              <a:t>WITHDRAW</a:t>
            </a:r>
          </a:p>
          <a:p>
            <a:pPr marL="1219200" lvl="2">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Lst>
            </a:pPr>
            <a:r>
              <a:rPr lang="en-US"/>
              <a:t>a previously announced route is not reachable anymore</a:t>
            </a:r>
          </a:p>
          <a:p>
            <a:pPr marL="1506538" lvl="3">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Lst>
            </a:pPr>
            <a:r>
              <a:rPr lang="en-US"/>
              <a:t>Unreachable destination address/prefix </a:t>
            </a: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Line 1"/>
          <p:cNvSpPr>
            <a:spLocks noChangeShapeType="1"/>
          </p:cNvSpPr>
          <p:nvPr/>
        </p:nvSpPr>
        <p:spPr bwMode="auto">
          <a:xfrm rot="10800000" flipH="1">
            <a:off x="7378700" y="4330700"/>
            <a:ext cx="1590675" cy="817563"/>
          </a:xfrm>
          <a:prstGeom prst="line">
            <a:avLst/>
          </a:prstGeom>
          <a:noFill/>
          <a:ln w="38100">
            <a:solidFill>
              <a:schemeClr val="tx1"/>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80898" name="Rectangle 2"/>
          <p:cNvSpPr>
            <a:spLocks noGrp="1" noChangeArrowheads="1"/>
          </p:cNvSpPr>
          <p:nvPr>
            <p:ph type="title"/>
          </p:nvPr>
        </p:nvSpPr>
        <p:spPr>
          <a:xfrm>
            <a:off x="679450" y="1588"/>
            <a:ext cx="11493500" cy="1714500"/>
          </a:xfrm>
          <a:ln/>
        </p:spPr>
        <p:txBody>
          <a:bodyPr/>
          <a:lstStyle/>
          <a:p>
            <a:pPr>
              <a:lnSpc>
                <a:spcPct val="84000"/>
              </a:lnSpc>
              <a:tabLst>
                <a:tab pos="939800" algn="l"/>
                <a:tab pos="1866900" algn="l"/>
                <a:tab pos="2806700" algn="l"/>
                <a:tab pos="3733800" algn="l"/>
                <a:tab pos="4673600" algn="l"/>
                <a:tab pos="5600700" algn="l"/>
                <a:tab pos="6540500" algn="l"/>
                <a:tab pos="7467600" algn="l"/>
                <a:tab pos="8407400" algn="l"/>
                <a:tab pos="9334500" algn="l"/>
                <a:tab pos="10210800" algn="l"/>
              </a:tabLst>
            </a:pPr>
            <a:r>
              <a:rPr lang="en-US"/>
              <a:t>BGP router</a:t>
            </a:r>
          </a:p>
        </p:txBody>
      </p:sp>
      <p:sp>
        <p:nvSpPr>
          <p:cNvPr id="80899" name="Line 3"/>
          <p:cNvSpPr>
            <a:spLocks noChangeShapeType="1"/>
          </p:cNvSpPr>
          <p:nvPr/>
        </p:nvSpPr>
        <p:spPr bwMode="auto">
          <a:xfrm>
            <a:off x="1609725" y="3278188"/>
            <a:ext cx="1638300" cy="1587"/>
          </a:xfrm>
          <a:prstGeom prst="line">
            <a:avLst/>
          </a:prstGeom>
          <a:noFill/>
          <a:ln w="38100">
            <a:solidFill>
              <a:schemeClr val="tx1"/>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80900" name="Line 4"/>
          <p:cNvSpPr>
            <a:spLocks noChangeShapeType="1"/>
          </p:cNvSpPr>
          <p:nvPr/>
        </p:nvSpPr>
        <p:spPr bwMode="auto">
          <a:xfrm>
            <a:off x="1268413" y="4002088"/>
            <a:ext cx="1220787" cy="11112"/>
          </a:xfrm>
          <a:prstGeom prst="line">
            <a:avLst/>
          </a:prstGeom>
          <a:noFill/>
          <a:ln w="38100">
            <a:solidFill>
              <a:schemeClr val="tx1"/>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80901" name="AutoShape 5"/>
          <p:cNvSpPr>
            <a:spLocks/>
          </p:cNvSpPr>
          <p:nvPr/>
        </p:nvSpPr>
        <p:spPr bwMode="auto">
          <a:xfrm>
            <a:off x="5326063" y="2619375"/>
            <a:ext cx="2009775" cy="1333500"/>
          </a:xfrm>
          <a:prstGeom prst="roundRect">
            <a:avLst>
              <a:gd name="adj" fmla="val 116"/>
            </a:avLst>
          </a:prstGeom>
          <a:solidFill>
            <a:schemeClr val="accent1"/>
          </a:solidFill>
          <a:ln w="25400">
            <a:solidFill>
              <a:schemeClr val="tx1"/>
            </a:solidFill>
            <a:prstDash val="solid"/>
            <a:round/>
            <a:headEnd type="none" w="med" len="med"/>
            <a:tailEnd type="none" w="med" len="med"/>
          </a:ln>
        </p:spPr>
        <p:txBody>
          <a:bodyPr lIns="0" tIns="0" rIns="0" bIns="0"/>
          <a:lstStyle/>
          <a:p>
            <a:endParaRPr lang="en-GB"/>
          </a:p>
        </p:txBody>
      </p:sp>
      <p:sp>
        <p:nvSpPr>
          <p:cNvPr id="80902" name="Rectangle 6"/>
          <p:cNvSpPr>
            <a:spLocks/>
          </p:cNvSpPr>
          <p:nvPr/>
        </p:nvSpPr>
        <p:spPr bwMode="auto">
          <a:xfrm>
            <a:off x="5434013" y="2287588"/>
            <a:ext cx="1836737"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66900" algn="l"/>
                <a:tab pos="2781300" algn="l"/>
              </a:tabLst>
            </a:pPr>
            <a:r>
              <a:rPr lang="en-US" sz="2400">
                <a:solidFill>
                  <a:schemeClr val="tx1"/>
                </a:solidFill>
                <a:latin typeface="Helvetica" charset="0"/>
                <a:ea typeface="ＭＳ Ｐゴシック" charset="0"/>
                <a:cs typeface="Helvetica" charset="0"/>
                <a:sym typeface="Helvetica" charset="0"/>
              </a:rPr>
              <a:t>BGP Loc-RIB</a:t>
            </a:r>
          </a:p>
        </p:txBody>
      </p:sp>
      <p:sp>
        <p:nvSpPr>
          <p:cNvPr id="80903" name="AutoShape 7"/>
          <p:cNvSpPr>
            <a:spLocks/>
          </p:cNvSpPr>
          <p:nvPr/>
        </p:nvSpPr>
        <p:spPr bwMode="auto">
          <a:xfrm>
            <a:off x="2946400" y="2493963"/>
            <a:ext cx="1393825" cy="1371600"/>
          </a:xfrm>
          <a:prstGeom prst="roundRect">
            <a:avLst>
              <a:gd name="adj" fmla="val 111"/>
            </a:avLst>
          </a:prstGeom>
          <a:solidFill>
            <a:schemeClr val="accent1"/>
          </a:solidFill>
          <a:ln w="25400">
            <a:solidFill>
              <a:schemeClr val="tx1"/>
            </a:solidFill>
            <a:prstDash val="solid"/>
            <a:round/>
            <a:headEnd type="none" w="med" len="med"/>
            <a:tailEnd type="none" w="med" len="med"/>
          </a:ln>
        </p:spPr>
        <p:txBody>
          <a:bodyPr lIns="0" tIns="0" rIns="0" bIns="0"/>
          <a:lstStyle/>
          <a:p>
            <a:endParaRPr lang="en-GB"/>
          </a:p>
        </p:txBody>
      </p:sp>
      <p:sp>
        <p:nvSpPr>
          <p:cNvPr id="80904" name="AutoShape 8"/>
          <p:cNvSpPr>
            <a:spLocks/>
          </p:cNvSpPr>
          <p:nvPr/>
        </p:nvSpPr>
        <p:spPr bwMode="auto">
          <a:xfrm>
            <a:off x="2628900" y="2976563"/>
            <a:ext cx="1395413" cy="1371600"/>
          </a:xfrm>
          <a:prstGeom prst="roundRect">
            <a:avLst>
              <a:gd name="adj" fmla="val 111"/>
            </a:avLst>
          </a:prstGeom>
          <a:solidFill>
            <a:schemeClr val="accent1"/>
          </a:solidFill>
          <a:ln w="25400">
            <a:solidFill>
              <a:schemeClr val="tx1"/>
            </a:solidFill>
            <a:prstDash val="solid"/>
            <a:round/>
            <a:headEnd type="none" w="med" len="med"/>
            <a:tailEnd type="none" w="med" len="med"/>
          </a:ln>
        </p:spPr>
        <p:txBody>
          <a:bodyPr lIns="0" tIns="0" rIns="0" bIns="0"/>
          <a:lstStyle/>
          <a:p>
            <a:endParaRPr lang="en-GB"/>
          </a:p>
        </p:txBody>
      </p:sp>
      <p:sp>
        <p:nvSpPr>
          <p:cNvPr id="80905" name="AutoShape 9"/>
          <p:cNvSpPr>
            <a:spLocks/>
          </p:cNvSpPr>
          <p:nvPr/>
        </p:nvSpPr>
        <p:spPr bwMode="auto">
          <a:xfrm>
            <a:off x="2481263" y="3219450"/>
            <a:ext cx="1395412" cy="1371600"/>
          </a:xfrm>
          <a:prstGeom prst="roundRect">
            <a:avLst>
              <a:gd name="adj" fmla="val 111"/>
            </a:avLst>
          </a:prstGeom>
          <a:solidFill>
            <a:schemeClr val="accent1"/>
          </a:solidFill>
          <a:ln w="25400">
            <a:solidFill>
              <a:schemeClr val="tx1"/>
            </a:solidFill>
            <a:prstDash val="solid"/>
            <a:round/>
            <a:headEnd type="none" w="med" len="med"/>
            <a:tailEnd type="none" w="med" len="med"/>
          </a:ln>
        </p:spPr>
        <p:txBody>
          <a:bodyPr lIns="0" tIns="0" rIns="0" bIns="0"/>
          <a:lstStyle/>
          <a:p>
            <a:endParaRPr lang="en-GB"/>
          </a:p>
        </p:txBody>
      </p:sp>
      <p:sp>
        <p:nvSpPr>
          <p:cNvPr id="80906" name="AutoShape 10"/>
          <p:cNvSpPr>
            <a:spLocks/>
          </p:cNvSpPr>
          <p:nvPr/>
        </p:nvSpPr>
        <p:spPr bwMode="auto">
          <a:xfrm>
            <a:off x="2351088" y="3405188"/>
            <a:ext cx="1393825" cy="1371600"/>
          </a:xfrm>
          <a:prstGeom prst="roundRect">
            <a:avLst>
              <a:gd name="adj" fmla="val 111"/>
            </a:avLst>
          </a:prstGeom>
          <a:solidFill>
            <a:schemeClr val="accent1"/>
          </a:solidFill>
          <a:ln w="25400">
            <a:solidFill>
              <a:schemeClr val="tx1"/>
            </a:solidFill>
            <a:prstDash val="solid"/>
            <a:round/>
            <a:headEnd type="none" w="med" len="med"/>
            <a:tailEnd type="none" w="med" len="med"/>
          </a:ln>
        </p:spPr>
        <p:txBody>
          <a:bodyPr lIns="0" tIns="0" rIns="0" bIns="0"/>
          <a:lstStyle/>
          <a:p>
            <a:endParaRPr lang="en-GB"/>
          </a:p>
        </p:txBody>
      </p:sp>
      <p:sp>
        <p:nvSpPr>
          <p:cNvPr id="80907" name="Rectangle 11"/>
          <p:cNvSpPr>
            <a:spLocks/>
          </p:cNvSpPr>
          <p:nvPr/>
        </p:nvSpPr>
        <p:spPr bwMode="auto">
          <a:xfrm>
            <a:off x="2497138" y="3441700"/>
            <a:ext cx="973137"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54200" algn="l"/>
              </a:tabLst>
            </a:pPr>
            <a:r>
              <a:rPr lang="en-US" sz="2000">
                <a:solidFill>
                  <a:schemeClr val="tx1"/>
                </a:solidFill>
                <a:latin typeface="Helvetica" charset="0"/>
                <a:ea typeface="ＭＳ Ｐゴシック" charset="0"/>
                <a:cs typeface="Helvetica" charset="0"/>
                <a:sym typeface="Helvetica" charset="0"/>
              </a:rPr>
              <a:t>  Peer[1]</a:t>
            </a:r>
          </a:p>
        </p:txBody>
      </p:sp>
      <p:sp>
        <p:nvSpPr>
          <p:cNvPr id="80908" name="Rectangle 12"/>
          <p:cNvSpPr>
            <a:spLocks/>
          </p:cNvSpPr>
          <p:nvPr/>
        </p:nvSpPr>
        <p:spPr bwMode="auto">
          <a:xfrm>
            <a:off x="3040063" y="2586038"/>
            <a:ext cx="87471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54200" algn="l"/>
              </a:tabLst>
            </a:pPr>
            <a:r>
              <a:rPr lang="en-US" sz="2000">
                <a:solidFill>
                  <a:schemeClr val="tx1"/>
                </a:solidFill>
                <a:latin typeface="Helvetica" charset="0"/>
                <a:ea typeface="ＭＳ Ｐゴシック" charset="0"/>
                <a:cs typeface="Helvetica" charset="0"/>
                <a:sym typeface="Helvetica" charset="0"/>
              </a:rPr>
              <a:t>Peer[N]</a:t>
            </a:r>
          </a:p>
        </p:txBody>
      </p:sp>
      <p:sp>
        <p:nvSpPr>
          <p:cNvPr id="80909" name="Line 13"/>
          <p:cNvSpPr>
            <a:spLocks noChangeShapeType="1"/>
          </p:cNvSpPr>
          <p:nvPr/>
        </p:nvSpPr>
        <p:spPr bwMode="auto">
          <a:xfrm rot="10800000" flipH="1">
            <a:off x="2628900" y="2509838"/>
            <a:ext cx="277813" cy="506412"/>
          </a:xfrm>
          <a:prstGeom prst="line">
            <a:avLst/>
          </a:prstGeom>
          <a:noFill/>
          <a:ln w="12700">
            <a:solidFill>
              <a:schemeClr val="tx1"/>
            </a:solidFill>
            <a:prstDash val="sysDot"/>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80910" name="Line 14"/>
          <p:cNvSpPr>
            <a:spLocks noChangeShapeType="1"/>
          </p:cNvSpPr>
          <p:nvPr/>
        </p:nvSpPr>
        <p:spPr bwMode="auto">
          <a:xfrm rot="10800000" flipH="1">
            <a:off x="4056063" y="2484438"/>
            <a:ext cx="279400" cy="504825"/>
          </a:xfrm>
          <a:prstGeom prst="line">
            <a:avLst/>
          </a:prstGeom>
          <a:noFill/>
          <a:ln w="12700">
            <a:solidFill>
              <a:schemeClr val="tx1"/>
            </a:solidFill>
            <a:prstDash val="sysDot"/>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80911" name="Line 15"/>
          <p:cNvSpPr>
            <a:spLocks noChangeShapeType="1"/>
          </p:cNvSpPr>
          <p:nvPr/>
        </p:nvSpPr>
        <p:spPr bwMode="auto">
          <a:xfrm rot="10800000" flipH="1">
            <a:off x="3744913" y="3665538"/>
            <a:ext cx="1560512" cy="590550"/>
          </a:xfrm>
          <a:prstGeom prst="line">
            <a:avLst/>
          </a:prstGeom>
          <a:noFill/>
          <a:ln w="38100">
            <a:solidFill>
              <a:schemeClr val="tx1"/>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80912" name="Line 16"/>
          <p:cNvSpPr>
            <a:spLocks noChangeShapeType="1"/>
          </p:cNvSpPr>
          <p:nvPr/>
        </p:nvSpPr>
        <p:spPr bwMode="auto">
          <a:xfrm>
            <a:off x="1066800" y="4260850"/>
            <a:ext cx="1246188" cy="3175"/>
          </a:xfrm>
          <a:prstGeom prst="line">
            <a:avLst/>
          </a:prstGeom>
          <a:noFill/>
          <a:ln w="38100">
            <a:solidFill>
              <a:schemeClr val="tx1"/>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80913" name="Line 17"/>
          <p:cNvSpPr>
            <a:spLocks noChangeShapeType="1"/>
          </p:cNvSpPr>
          <p:nvPr/>
        </p:nvSpPr>
        <p:spPr bwMode="auto">
          <a:xfrm rot="10800000" flipH="1">
            <a:off x="3870325" y="3268663"/>
            <a:ext cx="1414463" cy="708025"/>
          </a:xfrm>
          <a:prstGeom prst="line">
            <a:avLst/>
          </a:prstGeom>
          <a:noFill/>
          <a:ln w="38100">
            <a:solidFill>
              <a:schemeClr val="tx1"/>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80914" name="Line 18"/>
          <p:cNvSpPr>
            <a:spLocks noChangeShapeType="1"/>
          </p:cNvSpPr>
          <p:nvPr/>
        </p:nvSpPr>
        <p:spPr bwMode="auto">
          <a:xfrm rot="10800000" flipH="1">
            <a:off x="4371975" y="2894013"/>
            <a:ext cx="869950" cy="282575"/>
          </a:xfrm>
          <a:prstGeom prst="line">
            <a:avLst/>
          </a:prstGeom>
          <a:noFill/>
          <a:ln w="38100">
            <a:solidFill>
              <a:schemeClr val="tx1"/>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80915" name="Rectangle 19"/>
          <p:cNvSpPr>
            <a:spLocks/>
          </p:cNvSpPr>
          <p:nvPr/>
        </p:nvSpPr>
        <p:spPr bwMode="auto">
          <a:xfrm>
            <a:off x="2374900" y="3857625"/>
            <a:ext cx="1308100" cy="77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54200" algn="l"/>
                <a:tab pos="939800" algn="l"/>
                <a:tab pos="1854200" algn="l"/>
                <a:tab pos="939800" algn="l"/>
                <a:tab pos="1854200" algn="l"/>
              </a:tabLst>
            </a:pPr>
            <a:r>
              <a:rPr lang="en-US" sz="2000">
                <a:solidFill>
                  <a:srgbClr val="0000FF"/>
                </a:solidFill>
                <a:latin typeface="Helvetica" charset="0"/>
                <a:ea typeface="ＭＳ Ｐゴシック" charset="0"/>
                <a:cs typeface="Helvetica" charset="0"/>
                <a:sym typeface="Helvetica" charset="0"/>
              </a:rPr>
              <a:t>Import filter</a:t>
            </a:r>
          </a:p>
          <a:p>
            <a:pPr>
              <a:lnSpc>
                <a:spcPct val="84000"/>
              </a:lnSpc>
              <a:tabLst>
                <a:tab pos="939800" algn="l"/>
                <a:tab pos="1854200" algn="l"/>
                <a:tab pos="939800" algn="l"/>
                <a:tab pos="1854200" algn="l"/>
                <a:tab pos="939800" algn="l"/>
                <a:tab pos="1854200" algn="l"/>
              </a:tabLst>
            </a:pPr>
            <a:r>
              <a:rPr lang="en-US" sz="1800">
                <a:solidFill>
                  <a:schemeClr val="tx1"/>
                </a:solidFill>
                <a:latin typeface="Helvetica" charset="0"/>
                <a:ea typeface="ＭＳ Ｐゴシック" charset="0"/>
                <a:cs typeface="Helvetica" charset="0"/>
                <a:sym typeface="Helvetica" charset="0"/>
              </a:rPr>
              <a:t>Attribute</a:t>
            </a:r>
          </a:p>
          <a:p>
            <a:pPr>
              <a:lnSpc>
                <a:spcPct val="84000"/>
              </a:lnSpc>
              <a:tabLst>
                <a:tab pos="939800" algn="l"/>
                <a:tab pos="1854200" algn="l"/>
                <a:tab pos="939800" algn="l"/>
                <a:tab pos="1854200" algn="l"/>
                <a:tab pos="939800" algn="l"/>
                <a:tab pos="1854200" algn="l"/>
              </a:tabLst>
            </a:pPr>
            <a:r>
              <a:rPr lang="en-US" sz="1800">
                <a:solidFill>
                  <a:schemeClr val="tx1"/>
                </a:solidFill>
                <a:latin typeface="Helvetica" charset="0"/>
                <a:ea typeface="ＭＳ Ｐゴシック" charset="0"/>
                <a:cs typeface="Helvetica" charset="0"/>
                <a:sym typeface="Helvetica" charset="0"/>
              </a:rPr>
              <a:t>manipulation</a:t>
            </a:r>
          </a:p>
        </p:txBody>
      </p:sp>
      <p:sp>
        <p:nvSpPr>
          <p:cNvPr id="80916" name="AutoShape 20"/>
          <p:cNvSpPr>
            <a:spLocks/>
          </p:cNvSpPr>
          <p:nvPr/>
        </p:nvSpPr>
        <p:spPr bwMode="auto">
          <a:xfrm>
            <a:off x="9455150" y="3176588"/>
            <a:ext cx="1393825" cy="1371600"/>
          </a:xfrm>
          <a:prstGeom prst="roundRect">
            <a:avLst>
              <a:gd name="adj" fmla="val 111"/>
            </a:avLst>
          </a:prstGeom>
          <a:solidFill>
            <a:schemeClr val="accent1"/>
          </a:solidFill>
          <a:ln w="25400">
            <a:solidFill>
              <a:schemeClr val="tx1"/>
            </a:solidFill>
            <a:prstDash val="solid"/>
            <a:round/>
            <a:headEnd type="none" w="med" len="med"/>
            <a:tailEnd type="none" w="med" len="med"/>
          </a:ln>
        </p:spPr>
        <p:txBody>
          <a:bodyPr lIns="0" tIns="0" rIns="0" bIns="0"/>
          <a:lstStyle/>
          <a:p>
            <a:endParaRPr lang="en-GB"/>
          </a:p>
        </p:txBody>
      </p:sp>
      <p:sp>
        <p:nvSpPr>
          <p:cNvPr id="80917" name="AutoShape 21"/>
          <p:cNvSpPr>
            <a:spLocks/>
          </p:cNvSpPr>
          <p:nvPr/>
        </p:nvSpPr>
        <p:spPr bwMode="auto">
          <a:xfrm>
            <a:off x="9137650" y="3659188"/>
            <a:ext cx="1393825" cy="1371600"/>
          </a:xfrm>
          <a:prstGeom prst="roundRect">
            <a:avLst>
              <a:gd name="adj" fmla="val 111"/>
            </a:avLst>
          </a:prstGeom>
          <a:solidFill>
            <a:schemeClr val="accent1"/>
          </a:solidFill>
          <a:ln w="25400">
            <a:solidFill>
              <a:schemeClr val="tx1"/>
            </a:solidFill>
            <a:prstDash val="solid"/>
            <a:round/>
            <a:headEnd type="none" w="med" len="med"/>
            <a:tailEnd type="none" w="med" len="med"/>
          </a:ln>
        </p:spPr>
        <p:txBody>
          <a:bodyPr lIns="0" tIns="0" rIns="0" bIns="0"/>
          <a:lstStyle/>
          <a:p>
            <a:endParaRPr lang="en-GB"/>
          </a:p>
        </p:txBody>
      </p:sp>
      <p:sp>
        <p:nvSpPr>
          <p:cNvPr id="80918" name="AutoShape 22"/>
          <p:cNvSpPr>
            <a:spLocks/>
          </p:cNvSpPr>
          <p:nvPr/>
        </p:nvSpPr>
        <p:spPr bwMode="auto">
          <a:xfrm>
            <a:off x="8990013" y="3900488"/>
            <a:ext cx="1393825" cy="1371600"/>
          </a:xfrm>
          <a:prstGeom prst="roundRect">
            <a:avLst>
              <a:gd name="adj" fmla="val 111"/>
            </a:avLst>
          </a:prstGeom>
          <a:solidFill>
            <a:schemeClr val="accent1"/>
          </a:solidFill>
          <a:ln w="25400">
            <a:solidFill>
              <a:schemeClr val="tx1"/>
            </a:solidFill>
            <a:prstDash val="solid"/>
            <a:round/>
            <a:headEnd type="none" w="med" len="med"/>
            <a:tailEnd type="none" w="med" len="med"/>
          </a:ln>
        </p:spPr>
        <p:txBody>
          <a:bodyPr lIns="0" tIns="0" rIns="0" bIns="0"/>
          <a:lstStyle/>
          <a:p>
            <a:endParaRPr lang="en-GB"/>
          </a:p>
        </p:txBody>
      </p:sp>
      <p:sp>
        <p:nvSpPr>
          <p:cNvPr id="80919" name="AutoShape 23"/>
          <p:cNvSpPr>
            <a:spLocks/>
          </p:cNvSpPr>
          <p:nvPr/>
        </p:nvSpPr>
        <p:spPr bwMode="auto">
          <a:xfrm>
            <a:off x="8858250" y="4087813"/>
            <a:ext cx="1395413" cy="1371600"/>
          </a:xfrm>
          <a:prstGeom prst="roundRect">
            <a:avLst>
              <a:gd name="adj" fmla="val 111"/>
            </a:avLst>
          </a:prstGeom>
          <a:solidFill>
            <a:schemeClr val="accent1"/>
          </a:solidFill>
          <a:ln w="25400">
            <a:solidFill>
              <a:schemeClr val="tx1"/>
            </a:solidFill>
            <a:prstDash val="solid"/>
            <a:round/>
            <a:headEnd type="none" w="med" len="med"/>
            <a:tailEnd type="none" w="med" len="med"/>
          </a:ln>
        </p:spPr>
        <p:txBody>
          <a:bodyPr lIns="0" tIns="0" rIns="0" bIns="0"/>
          <a:lstStyle/>
          <a:p>
            <a:endParaRPr lang="en-GB"/>
          </a:p>
        </p:txBody>
      </p:sp>
      <p:sp>
        <p:nvSpPr>
          <p:cNvPr id="80920" name="Rectangle 24"/>
          <p:cNvSpPr>
            <a:spLocks/>
          </p:cNvSpPr>
          <p:nvPr/>
        </p:nvSpPr>
        <p:spPr bwMode="auto">
          <a:xfrm>
            <a:off x="9005888" y="4124325"/>
            <a:ext cx="973137"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54200" algn="l"/>
              </a:tabLst>
            </a:pPr>
            <a:r>
              <a:rPr lang="en-US" sz="2000">
                <a:solidFill>
                  <a:schemeClr val="tx1"/>
                </a:solidFill>
                <a:latin typeface="Helvetica" charset="0"/>
                <a:ea typeface="ＭＳ Ｐゴシック" charset="0"/>
                <a:cs typeface="Helvetica" charset="0"/>
                <a:sym typeface="Helvetica" charset="0"/>
              </a:rPr>
              <a:t>  Peer[1]</a:t>
            </a:r>
          </a:p>
        </p:txBody>
      </p:sp>
      <p:sp>
        <p:nvSpPr>
          <p:cNvPr id="80921" name="Rectangle 25"/>
          <p:cNvSpPr>
            <a:spLocks/>
          </p:cNvSpPr>
          <p:nvPr/>
        </p:nvSpPr>
        <p:spPr bwMode="auto">
          <a:xfrm>
            <a:off x="9548813" y="3265488"/>
            <a:ext cx="87471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54200" algn="l"/>
              </a:tabLst>
            </a:pPr>
            <a:r>
              <a:rPr lang="en-US" sz="2000">
                <a:solidFill>
                  <a:schemeClr val="tx1"/>
                </a:solidFill>
                <a:latin typeface="Helvetica" charset="0"/>
                <a:ea typeface="ＭＳ Ｐゴシック" charset="0"/>
                <a:cs typeface="Helvetica" charset="0"/>
                <a:sym typeface="Helvetica" charset="0"/>
              </a:rPr>
              <a:t>Peer[N]</a:t>
            </a:r>
          </a:p>
        </p:txBody>
      </p:sp>
      <p:sp>
        <p:nvSpPr>
          <p:cNvPr id="80922" name="Line 26"/>
          <p:cNvSpPr>
            <a:spLocks noChangeShapeType="1"/>
          </p:cNvSpPr>
          <p:nvPr/>
        </p:nvSpPr>
        <p:spPr bwMode="auto">
          <a:xfrm rot="10800000" flipH="1">
            <a:off x="9137650" y="3190875"/>
            <a:ext cx="277813" cy="504825"/>
          </a:xfrm>
          <a:prstGeom prst="line">
            <a:avLst/>
          </a:prstGeom>
          <a:noFill/>
          <a:ln w="12700">
            <a:solidFill>
              <a:schemeClr val="tx1"/>
            </a:solidFill>
            <a:prstDash val="sysDot"/>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80923" name="Line 27"/>
          <p:cNvSpPr>
            <a:spLocks noChangeShapeType="1"/>
          </p:cNvSpPr>
          <p:nvPr/>
        </p:nvSpPr>
        <p:spPr bwMode="auto">
          <a:xfrm rot="10800000" flipH="1">
            <a:off x="10564813" y="3165475"/>
            <a:ext cx="277812" cy="506413"/>
          </a:xfrm>
          <a:prstGeom prst="line">
            <a:avLst/>
          </a:prstGeom>
          <a:noFill/>
          <a:ln w="12700">
            <a:solidFill>
              <a:schemeClr val="tx1"/>
            </a:solidFill>
            <a:prstDash val="sysDot"/>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80924" name="Rectangle 28"/>
          <p:cNvSpPr>
            <a:spLocks/>
          </p:cNvSpPr>
          <p:nvPr/>
        </p:nvSpPr>
        <p:spPr bwMode="auto">
          <a:xfrm>
            <a:off x="8883650" y="4533900"/>
            <a:ext cx="1308100" cy="77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54200" algn="l"/>
                <a:tab pos="939800" algn="l"/>
                <a:tab pos="1854200" algn="l"/>
                <a:tab pos="939800" algn="l"/>
                <a:tab pos="1854200" algn="l"/>
              </a:tabLst>
            </a:pPr>
            <a:r>
              <a:rPr lang="en-US" sz="2000">
                <a:solidFill>
                  <a:srgbClr val="008000"/>
                </a:solidFill>
                <a:latin typeface="Helvetica" charset="0"/>
                <a:ea typeface="ＭＳ Ｐゴシック" charset="0"/>
                <a:cs typeface="Helvetica" charset="0"/>
                <a:sym typeface="Helvetica" charset="0"/>
              </a:rPr>
              <a:t>Export filter</a:t>
            </a:r>
          </a:p>
          <a:p>
            <a:pPr>
              <a:lnSpc>
                <a:spcPct val="84000"/>
              </a:lnSpc>
              <a:tabLst>
                <a:tab pos="939800" algn="l"/>
                <a:tab pos="1854200" algn="l"/>
                <a:tab pos="939800" algn="l"/>
                <a:tab pos="1854200" algn="l"/>
                <a:tab pos="939800" algn="l"/>
                <a:tab pos="1854200" algn="l"/>
              </a:tabLst>
            </a:pPr>
            <a:r>
              <a:rPr lang="en-US" sz="1800">
                <a:solidFill>
                  <a:schemeClr val="tx1"/>
                </a:solidFill>
                <a:latin typeface="Helvetica" charset="0"/>
                <a:ea typeface="ＭＳ Ｐゴシック" charset="0"/>
                <a:cs typeface="Helvetica" charset="0"/>
                <a:sym typeface="Helvetica" charset="0"/>
              </a:rPr>
              <a:t>Attribute</a:t>
            </a:r>
          </a:p>
          <a:p>
            <a:pPr>
              <a:lnSpc>
                <a:spcPct val="84000"/>
              </a:lnSpc>
              <a:tabLst>
                <a:tab pos="939800" algn="l"/>
                <a:tab pos="1854200" algn="l"/>
                <a:tab pos="939800" algn="l"/>
                <a:tab pos="1854200" algn="l"/>
                <a:tab pos="939800" algn="l"/>
                <a:tab pos="1854200" algn="l"/>
              </a:tabLst>
            </a:pPr>
            <a:r>
              <a:rPr lang="en-US" sz="1800">
                <a:solidFill>
                  <a:schemeClr val="tx1"/>
                </a:solidFill>
                <a:latin typeface="Helvetica" charset="0"/>
                <a:ea typeface="ＭＳ Ｐゴシック" charset="0"/>
                <a:cs typeface="Helvetica" charset="0"/>
                <a:sym typeface="Helvetica" charset="0"/>
              </a:rPr>
              <a:t>manipulation</a:t>
            </a:r>
          </a:p>
        </p:txBody>
      </p:sp>
      <p:sp>
        <p:nvSpPr>
          <p:cNvPr id="80925" name="Line 29"/>
          <p:cNvSpPr>
            <a:spLocks noChangeShapeType="1"/>
          </p:cNvSpPr>
          <p:nvPr/>
        </p:nvSpPr>
        <p:spPr bwMode="auto">
          <a:xfrm>
            <a:off x="10261600" y="5016500"/>
            <a:ext cx="1246188" cy="1588"/>
          </a:xfrm>
          <a:prstGeom prst="line">
            <a:avLst/>
          </a:prstGeom>
          <a:noFill/>
          <a:ln w="38100">
            <a:solidFill>
              <a:schemeClr val="tx1"/>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80926" name="Line 30"/>
          <p:cNvSpPr>
            <a:spLocks noChangeShapeType="1"/>
          </p:cNvSpPr>
          <p:nvPr/>
        </p:nvSpPr>
        <p:spPr bwMode="auto">
          <a:xfrm>
            <a:off x="10394950" y="4787900"/>
            <a:ext cx="1247775" cy="1588"/>
          </a:xfrm>
          <a:prstGeom prst="line">
            <a:avLst/>
          </a:prstGeom>
          <a:noFill/>
          <a:ln w="38100">
            <a:solidFill>
              <a:schemeClr val="tx1"/>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80927" name="Line 31"/>
          <p:cNvSpPr>
            <a:spLocks noChangeShapeType="1"/>
          </p:cNvSpPr>
          <p:nvPr/>
        </p:nvSpPr>
        <p:spPr bwMode="auto">
          <a:xfrm>
            <a:off x="10569575" y="4562475"/>
            <a:ext cx="1246188" cy="1588"/>
          </a:xfrm>
          <a:prstGeom prst="line">
            <a:avLst/>
          </a:prstGeom>
          <a:noFill/>
          <a:ln w="38100">
            <a:solidFill>
              <a:schemeClr val="tx1"/>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80928" name="Line 32"/>
          <p:cNvSpPr>
            <a:spLocks noChangeShapeType="1"/>
          </p:cNvSpPr>
          <p:nvPr/>
        </p:nvSpPr>
        <p:spPr bwMode="auto">
          <a:xfrm>
            <a:off x="10863263" y="3957638"/>
            <a:ext cx="1247775" cy="3175"/>
          </a:xfrm>
          <a:prstGeom prst="line">
            <a:avLst/>
          </a:prstGeom>
          <a:noFill/>
          <a:ln w="38100">
            <a:solidFill>
              <a:schemeClr val="tx1"/>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80929" name="Line 33"/>
          <p:cNvSpPr>
            <a:spLocks noChangeShapeType="1"/>
          </p:cNvSpPr>
          <p:nvPr/>
        </p:nvSpPr>
        <p:spPr bwMode="auto">
          <a:xfrm rot="10800000" flipH="1">
            <a:off x="7378700" y="3467100"/>
            <a:ext cx="1990725" cy="1509713"/>
          </a:xfrm>
          <a:prstGeom prst="line">
            <a:avLst/>
          </a:prstGeom>
          <a:noFill/>
          <a:ln w="38100">
            <a:solidFill>
              <a:schemeClr val="tx1"/>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80930" name="Line 34"/>
          <p:cNvSpPr>
            <a:spLocks noChangeShapeType="1"/>
          </p:cNvSpPr>
          <p:nvPr/>
        </p:nvSpPr>
        <p:spPr bwMode="auto">
          <a:xfrm rot="10800000" flipH="1">
            <a:off x="7394575" y="4919663"/>
            <a:ext cx="1435100" cy="368300"/>
          </a:xfrm>
          <a:prstGeom prst="line">
            <a:avLst/>
          </a:prstGeom>
          <a:noFill/>
          <a:ln w="38100">
            <a:solidFill>
              <a:schemeClr val="tx1"/>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80931" name="Rectangle 35"/>
          <p:cNvSpPr>
            <a:spLocks/>
          </p:cNvSpPr>
          <p:nvPr/>
        </p:nvSpPr>
        <p:spPr bwMode="auto">
          <a:xfrm>
            <a:off x="3675063" y="7146925"/>
            <a:ext cx="5502275" cy="161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Lst>
            </a:pPr>
            <a:r>
              <a:rPr lang="en-US" sz="2400" u="sng">
                <a:solidFill>
                  <a:srgbClr val="FF0000"/>
                </a:solidFill>
                <a:latin typeface="Helvetica" charset="0"/>
                <a:ea typeface="ＭＳ Ｐゴシック" charset="0"/>
                <a:cs typeface="Helvetica" charset="0"/>
                <a:sym typeface="Helvetica" charset="0"/>
              </a:rPr>
              <a:t>BGP Routing Information Base</a:t>
            </a:r>
          </a:p>
          <a:p>
            <a:pPr>
              <a:lnSpc>
                <a:spcPct val="84000"/>
              </a:lnSpc>
              <a:tabLst>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Lst>
            </a:pPr>
            <a:r>
              <a:rPr lang="en-US" sz="2400">
                <a:solidFill>
                  <a:schemeClr val="tx1"/>
                </a:solidFill>
                <a:latin typeface="Helvetica" charset="0"/>
                <a:ea typeface="ＭＳ Ｐゴシック" charset="0"/>
                <a:cs typeface="Helvetica" charset="0"/>
                <a:sym typeface="Helvetica" charset="0"/>
              </a:rPr>
              <a:t>Contains all the acceptable routes </a:t>
            </a:r>
            <a:br>
              <a:rPr lang="en-US" sz="2400">
                <a:solidFill>
                  <a:schemeClr val="tx1"/>
                </a:solidFill>
                <a:latin typeface="Helvetica" charset="0"/>
                <a:ea typeface="ＭＳ Ｐゴシック" charset="0"/>
                <a:cs typeface="Helvetica" charset="0"/>
                <a:sym typeface="Helvetica" charset="0"/>
              </a:rPr>
            </a:br>
            <a:r>
              <a:rPr lang="en-US" sz="2400">
                <a:solidFill>
                  <a:schemeClr val="tx1"/>
                </a:solidFill>
                <a:latin typeface="Helvetica" charset="0"/>
                <a:ea typeface="ＭＳ Ｐゴシック" charset="0"/>
                <a:cs typeface="Helvetica" charset="0"/>
                <a:sym typeface="Helvetica" charset="0"/>
              </a:rPr>
              <a:t>learned from all Peers + internal routes</a:t>
            </a:r>
          </a:p>
          <a:p>
            <a:pPr>
              <a:lnSpc>
                <a:spcPct val="84000"/>
              </a:lnSpc>
              <a:buClr>
                <a:srgbClr val="000000"/>
              </a:buClr>
              <a:buSzPct val="44000"/>
              <a:buFont typeface="Helvetica" charset="0"/>
              <a:buChar char="l"/>
              <a:tabLst>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Lst>
            </a:pPr>
            <a:r>
              <a:rPr lang="en-US" sz="2400">
                <a:solidFill>
                  <a:schemeClr val="tx1"/>
                </a:solidFill>
                <a:latin typeface="Helvetica" charset="0"/>
                <a:ea typeface="ＭＳ Ｐゴシック" charset="0"/>
                <a:cs typeface="Helvetica" charset="0"/>
                <a:sym typeface="Helvetica" charset="0"/>
              </a:rPr>
              <a:t> </a:t>
            </a:r>
            <a:r>
              <a:rPr lang="en-US" sz="2400">
                <a:solidFill>
                  <a:srgbClr val="FF0000"/>
                </a:solidFill>
                <a:latin typeface="Helvetica" charset="0"/>
                <a:ea typeface="ＭＳ Ｐゴシック" charset="0"/>
                <a:cs typeface="Helvetica" charset="0"/>
                <a:sym typeface="Helvetica" charset="0"/>
              </a:rPr>
              <a:t>BGP decision process</a:t>
            </a:r>
            <a:r>
              <a:rPr lang="en-US" sz="2400">
                <a:solidFill>
                  <a:schemeClr val="tx1"/>
                </a:solidFill>
                <a:latin typeface="Helvetica" charset="0"/>
                <a:ea typeface="ＭＳ Ｐゴシック" charset="0"/>
                <a:cs typeface="Helvetica" charset="0"/>
                <a:sym typeface="Helvetica" charset="0"/>
              </a:rPr>
              <a:t> selects </a:t>
            </a:r>
            <a:br>
              <a:rPr lang="en-US" sz="2400">
                <a:solidFill>
                  <a:schemeClr val="tx1"/>
                </a:solidFill>
                <a:latin typeface="Helvetica" charset="0"/>
                <a:ea typeface="ＭＳ Ｐゴシック" charset="0"/>
                <a:cs typeface="Helvetica" charset="0"/>
                <a:sym typeface="Helvetica" charset="0"/>
              </a:rPr>
            </a:br>
            <a:r>
              <a:rPr lang="en-US" sz="2400">
                <a:solidFill>
                  <a:schemeClr val="tx1"/>
                </a:solidFill>
                <a:latin typeface="Helvetica" charset="0"/>
                <a:ea typeface="ＭＳ Ｐゴシック" charset="0"/>
                <a:cs typeface="Helvetica" charset="0"/>
                <a:sym typeface="Helvetica" charset="0"/>
              </a:rPr>
              <a:t>  </a:t>
            </a:r>
            <a:r>
              <a:rPr lang="en-US" sz="2400" i="1">
                <a:solidFill>
                  <a:srgbClr val="FF0000"/>
                </a:solidFill>
                <a:latin typeface="Helvetica" charset="0"/>
                <a:ea typeface="ＭＳ Ｐゴシック" charset="0"/>
                <a:cs typeface="Helvetica" charset="0"/>
                <a:sym typeface="Helvetica" charset="0"/>
              </a:rPr>
              <a:t>the</a:t>
            </a:r>
            <a:r>
              <a:rPr lang="en-US" sz="2400">
                <a:solidFill>
                  <a:srgbClr val="FF0000"/>
                </a:solidFill>
                <a:latin typeface="Helvetica" charset="0"/>
                <a:ea typeface="ＭＳ Ｐゴシック" charset="0"/>
                <a:cs typeface="Helvetica" charset="0"/>
                <a:sym typeface="Helvetica" charset="0"/>
              </a:rPr>
              <a:t> best route</a:t>
            </a:r>
            <a:r>
              <a:rPr lang="en-US" sz="2400">
                <a:solidFill>
                  <a:schemeClr val="tx1"/>
                </a:solidFill>
                <a:latin typeface="Helvetica" charset="0"/>
                <a:ea typeface="ＭＳ Ｐゴシック" charset="0"/>
                <a:cs typeface="Helvetica" charset="0"/>
                <a:sym typeface="Helvetica" charset="0"/>
              </a:rPr>
              <a:t> towards each destination</a:t>
            </a:r>
          </a:p>
        </p:txBody>
      </p:sp>
      <p:sp>
        <p:nvSpPr>
          <p:cNvPr id="80932" name="Rectangle 36"/>
          <p:cNvSpPr>
            <a:spLocks/>
          </p:cNvSpPr>
          <p:nvPr/>
        </p:nvSpPr>
        <p:spPr bwMode="auto">
          <a:xfrm>
            <a:off x="160338" y="3989388"/>
            <a:ext cx="1411287" cy="57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66900" algn="l"/>
                <a:tab pos="2781300" algn="l"/>
              </a:tabLst>
            </a:pPr>
            <a:r>
              <a:rPr lang="en-US" sz="2000">
                <a:solidFill>
                  <a:schemeClr val="tx1"/>
                </a:solidFill>
                <a:latin typeface="Helvetica" charset="0"/>
                <a:ea typeface="ＭＳ Ｐゴシック" charset="0"/>
                <a:cs typeface="Helvetica" charset="0"/>
                <a:sym typeface="Helvetica" charset="0"/>
              </a:rPr>
              <a:t>BGP Msgs </a:t>
            </a:r>
            <a:br>
              <a:rPr lang="en-US" sz="2000">
                <a:solidFill>
                  <a:schemeClr val="tx1"/>
                </a:solidFill>
                <a:latin typeface="Helvetica" charset="0"/>
                <a:ea typeface="ＭＳ Ｐゴシック" charset="0"/>
                <a:cs typeface="Helvetica" charset="0"/>
                <a:sym typeface="Helvetica" charset="0"/>
              </a:rPr>
            </a:br>
            <a:r>
              <a:rPr lang="en-US" sz="2000">
                <a:solidFill>
                  <a:schemeClr val="tx1"/>
                </a:solidFill>
                <a:latin typeface="Helvetica" charset="0"/>
                <a:ea typeface="ＭＳ Ｐゴシック" charset="0"/>
                <a:cs typeface="Helvetica" charset="0"/>
                <a:sym typeface="Helvetica" charset="0"/>
              </a:rPr>
              <a:t>from Peer[1]</a:t>
            </a:r>
          </a:p>
        </p:txBody>
      </p:sp>
      <p:sp>
        <p:nvSpPr>
          <p:cNvPr id="80933" name="Rectangle 37"/>
          <p:cNvSpPr>
            <a:spLocks/>
          </p:cNvSpPr>
          <p:nvPr/>
        </p:nvSpPr>
        <p:spPr bwMode="auto">
          <a:xfrm>
            <a:off x="350838" y="3003550"/>
            <a:ext cx="1452562" cy="57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66900" algn="l"/>
                <a:tab pos="2781300" algn="l"/>
              </a:tabLst>
            </a:pPr>
            <a:r>
              <a:rPr lang="en-US" sz="2000">
                <a:solidFill>
                  <a:schemeClr val="tx1"/>
                </a:solidFill>
                <a:latin typeface="Helvetica" charset="0"/>
                <a:ea typeface="ＭＳ Ｐゴシック" charset="0"/>
                <a:cs typeface="Helvetica" charset="0"/>
                <a:sym typeface="Helvetica" charset="0"/>
              </a:rPr>
              <a:t>BGP Msgs </a:t>
            </a:r>
            <a:br>
              <a:rPr lang="en-US" sz="2000">
                <a:solidFill>
                  <a:schemeClr val="tx1"/>
                </a:solidFill>
                <a:latin typeface="Helvetica" charset="0"/>
                <a:ea typeface="ＭＳ Ｐゴシック" charset="0"/>
                <a:cs typeface="Helvetica" charset="0"/>
                <a:sym typeface="Helvetica" charset="0"/>
              </a:rPr>
            </a:br>
            <a:r>
              <a:rPr lang="en-US" sz="2000">
                <a:solidFill>
                  <a:schemeClr val="tx1"/>
                </a:solidFill>
                <a:latin typeface="Helvetica" charset="0"/>
                <a:ea typeface="ＭＳ Ｐゴシック" charset="0"/>
                <a:cs typeface="Helvetica" charset="0"/>
                <a:sym typeface="Helvetica" charset="0"/>
              </a:rPr>
              <a:t>from Peer[N]</a:t>
            </a:r>
          </a:p>
        </p:txBody>
      </p:sp>
      <p:sp>
        <p:nvSpPr>
          <p:cNvPr id="80934" name="Rectangle 38"/>
          <p:cNvSpPr>
            <a:spLocks/>
          </p:cNvSpPr>
          <p:nvPr/>
        </p:nvSpPr>
        <p:spPr bwMode="auto">
          <a:xfrm>
            <a:off x="11163300" y="3192463"/>
            <a:ext cx="1381125" cy="57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66900" algn="l"/>
                <a:tab pos="2781300" algn="l"/>
              </a:tabLst>
            </a:pPr>
            <a:r>
              <a:rPr lang="en-US" sz="2000">
                <a:solidFill>
                  <a:schemeClr val="tx1"/>
                </a:solidFill>
                <a:latin typeface="Helvetica" charset="0"/>
                <a:ea typeface="ＭＳ Ｐゴシック" charset="0"/>
                <a:cs typeface="Helvetica" charset="0"/>
                <a:sym typeface="Helvetica" charset="0"/>
              </a:rPr>
              <a:t>BGP Msgs </a:t>
            </a:r>
            <a:br>
              <a:rPr lang="en-US" sz="2000">
                <a:solidFill>
                  <a:schemeClr val="tx1"/>
                </a:solidFill>
                <a:latin typeface="Helvetica" charset="0"/>
                <a:ea typeface="ＭＳ Ｐゴシック" charset="0"/>
                <a:cs typeface="Helvetica" charset="0"/>
                <a:sym typeface="Helvetica" charset="0"/>
              </a:rPr>
            </a:br>
            <a:r>
              <a:rPr lang="en-US" sz="2000">
                <a:solidFill>
                  <a:schemeClr val="tx1"/>
                </a:solidFill>
                <a:latin typeface="Helvetica" charset="0"/>
                <a:ea typeface="ＭＳ Ｐゴシック" charset="0"/>
                <a:cs typeface="Helvetica" charset="0"/>
                <a:sym typeface="Helvetica" charset="0"/>
              </a:rPr>
              <a:t>to Peer[N]</a:t>
            </a:r>
          </a:p>
        </p:txBody>
      </p:sp>
      <p:sp>
        <p:nvSpPr>
          <p:cNvPr id="80935" name="Rectangle 39"/>
          <p:cNvSpPr>
            <a:spLocks/>
          </p:cNvSpPr>
          <p:nvPr/>
        </p:nvSpPr>
        <p:spPr bwMode="auto">
          <a:xfrm>
            <a:off x="11366500" y="4370388"/>
            <a:ext cx="1381125" cy="57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66900" algn="l"/>
                <a:tab pos="2781300" algn="l"/>
              </a:tabLst>
            </a:pPr>
            <a:r>
              <a:rPr lang="en-US" sz="2000">
                <a:solidFill>
                  <a:schemeClr val="tx1"/>
                </a:solidFill>
                <a:latin typeface="Helvetica" charset="0"/>
                <a:ea typeface="ＭＳ Ｐゴシック" charset="0"/>
                <a:cs typeface="Helvetica" charset="0"/>
                <a:sym typeface="Helvetica" charset="0"/>
              </a:rPr>
              <a:t>BGP Msgs </a:t>
            </a:r>
            <a:br>
              <a:rPr lang="en-US" sz="2000">
                <a:solidFill>
                  <a:schemeClr val="tx1"/>
                </a:solidFill>
                <a:latin typeface="Helvetica" charset="0"/>
                <a:ea typeface="ＭＳ Ｐゴシック" charset="0"/>
                <a:cs typeface="Helvetica" charset="0"/>
                <a:sym typeface="Helvetica" charset="0"/>
              </a:rPr>
            </a:br>
            <a:r>
              <a:rPr lang="en-US" sz="2000">
                <a:solidFill>
                  <a:schemeClr val="tx1"/>
                </a:solidFill>
                <a:latin typeface="Helvetica" charset="0"/>
                <a:ea typeface="ＭＳ Ｐゴシック" charset="0"/>
                <a:cs typeface="Helvetica" charset="0"/>
                <a:sym typeface="Helvetica" charset="0"/>
              </a:rPr>
              <a:t>to Peer[1]</a:t>
            </a:r>
          </a:p>
        </p:txBody>
      </p:sp>
      <p:sp>
        <p:nvSpPr>
          <p:cNvPr id="80936" name="Rectangle 40"/>
          <p:cNvSpPr>
            <a:spLocks/>
          </p:cNvSpPr>
          <p:nvPr/>
        </p:nvSpPr>
        <p:spPr bwMode="auto">
          <a:xfrm>
            <a:off x="646113" y="5170488"/>
            <a:ext cx="4116387"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66900" algn="l"/>
                <a:tab pos="2806700" algn="l"/>
                <a:tab pos="3733800" algn="l"/>
                <a:tab pos="4635500" algn="l"/>
                <a:tab pos="939800" algn="l"/>
                <a:tab pos="1866900" algn="l"/>
                <a:tab pos="2806700" algn="l"/>
                <a:tab pos="3733800" algn="l"/>
                <a:tab pos="4635500" algn="l"/>
              </a:tabLst>
            </a:pPr>
            <a:r>
              <a:rPr lang="en-US" sz="2400" u="sng">
                <a:solidFill>
                  <a:srgbClr val="0000FF"/>
                </a:solidFill>
                <a:latin typeface="Helvetica" charset="0"/>
                <a:ea typeface="ＭＳ Ｐゴシック" charset="0"/>
                <a:cs typeface="Helvetica" charset="0"/>
                <a:sym typeface="Helvetica" charset="0"/>
              </a:rPr>
              <a:t>Import filter(Peer[i])</a:t>
            </a:r>
          </a:p>
          <a:p>
            <a:pPr>
              <a:lnSpc>
                <a:spcPct val="84000"/>
              </a:lnSpc>
              <a:tabLst>
                <a:tab pos="939800" algn="l"/>
                <a:tab pos="1866900" algn="l"/>
                <a:tab pos="2806700" algn="l"/>
                <a:tab pos="3733800" algn="l"/>
                <a:tab pos="4635500" algn="l"/>
                <a:tab pos="939800" algn="l"/>
                <a:tab pos="1866900" algn="l"/>
                <a:tab pos="2806700" algn="l"/>
                <a:tab pos="3733800" algn="l"/>
                <a:tab pos="4635500" algn="l"/>
              </a:tabLst>
            </a:pPr>
            <a:r>
              <a:rPr lang="en-US" sz="2400">
                <a:solidFill>
                  <a:schemeClr val="tx1"/>
                </a:solidFill>
                <a:latin typeface="Helvetica" charset="0"/>
                <a:ea typeface="ＭＳ Ｐゴシック" charset="0"/>
                <a:cs typeface="Helvetica" charset="0"/>
                <a:sym typeface="Helvetica" charset="0"/>
              </a:rPr>
              <a:t>Determines which BGM Msgs</a:t>
            </a:r>
            <a:br>
              <a:rPr lang="en-US" sz="2400">
                <a:solidFill>
                  <a:schemeClr val="tx1"/>
                </a:solidFill>
                <a:latin typeface="Helvetica" charset="0"/>
                <a:ea typeface="ＭＳ Ｐゴシック" charset="0"/>
                <a:cs typeface="Helvetica" charset="0"/>
                <a:sym typeface="Helvetica" charset="0"/>
              </a:rPr>
            </a:br>
            <a:r>
              <a:rPr lang="en-US" sz="2400">
                <a:solidFill>
                  <a:schemeClr val="tx1"/>
                </a:solidFill>
                <a:latin typeface="Helvetica" charset="0"/>
                <a:ea typeface="ＭＳ Ｐゴシック" charset="0"/>
                <a:cs typeface="Helvetica" charset="0"/>
                <a:sym typeface="Helvetica" charset="0"/>
              </a:rPr>
              <a:t>are acceptable from Peer[i]</a:t>
            </a:r>
          </a:p>
        </p:txBody>
      </p:sp>
      <p:sp>
        <p:nvSpPr>
          <p:cNvPr id="80937" name="Rectangle 41"/>
          <p:cNvSpPr>
            <a:spLocks/>
          </p:cNvSpPr>
          <p:nvPr/>
        </p:nvSpPr>
        <p:spPr bwMode="auto">
          <a:xfrm>
            <a:off x="8496300" y="5692775"/>
            <a:ext cx="3824288"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66900" algn="l"/>
                <a:tab pos="2806700" algn="l"/>
                <a:tab pos="3733800" algn="l"/>
                <a:tab pos="4635500" algn="l"/>
                <a:tab pos="939800" algn="l"/>
                <a:tab pos="1866900" algn="l"/>
                <a:tab pos="2806700" algn="l"/>
                <a:tab pos="3733800" algn="l"/>
                <a:tab pos="4635500" algn="l"/>
              </a:tabLst>
            </a:pPr>
            <a:r>
              <a:rPr lang="en-US" sz="2400" u="sng">
                <a:solidFill>
                  <a:srgbClr val="008000"/>
                </a:solidFill>
                <a:latin typeface="Helvetica" charset="0"/>
                <a:ea typeface="ＭＳ Ｐゴシック" charset="0"/>
                <a:cs typeface="Helvetica" charset="0"/>
                <a:sym typeface="Helvetica" charset="0"/>
              </a:rPr>
              <a:t>Export filter(Peer[i])</a:t>
            </a:r>
          </a:p>
          <a:p>
            <a:pPr>
              <a:lnSpc>
                <a:spcPct val="84000"/>
              </a:lnSpc>
              <a:tabLst>
                <a:tab pos="939800" algn="l"/>
                <a:tab pos="1866900" algn="l"/>
                <a:tab pos="2806700" algn="l"/>
                <a:tab pos="3733800" algn="l"/>
                <a:tab pos="4635500" algn="l"/>
                <a:tab pos="939800" algn="l"/>
                <a:tab pos="1866900" algn="l"/>
                <a:tab pos="2806700" algn="l"/>
                <a:tab pos="3733800" algn="l"/>
                <a:tab pos="4635500" algn="l"/>
              </a:tabLst>
            </a:pPr>
            <a:r>
              <a:rPr lang="en-US" sz="2400">
                <a:solidFill>
                  <a:schemeClr val="tx1"/>
                </a:solidFill>
                <a:latin typeface="Helvetica" charset="0"/>
                <a:ea typeface="ＭＳ Ｐゴシック" charset="0"/>
                <a:cs typeface="Helvetica" charset="0"/>
                <a:sym typeface="Helvetica" charset="0"/>
              </a:rPr>
              <a:t>Determines which </a:t>
            </a:r>
            <a:br>
              <a:rPr lang="en-US" sz="2400">
                <a:solidFill>
                  <a:schemeClr val="tx1"/>
                </a:solidFill>
                <a:latin typeface="Helvetica" charset="0"/>
                <a:ea typeface="ＭＳ Ｐゴシック" charset="0"/>
                <a:cs typeface="Helvetica" charset="0"/>
                <a:sym typeface="Helvetica" charset="0"/>
              </a:rPr>
            </a:br>
            <a:r>
              <a:rPr lang="en-US" sz="2400">
                <a:solidFill>
                  <a:schemeClr val="tx1"/>
                </a:solidFill>
                <a:latin typeface="Helvetica" charset="0"/>
                <a:ea typeface="ＭＳ Ｐゴシック" charset="0"/>
                <a:cs typeface="Helvetica" charset="0"/>
                <a:sym typeface="Helvetica" charset="0"/>
              </a:rPr>
              <a:t>routes can be sent to Peer[i]</a:t>
            </a:r>
          </a:p>
        </p:txBody>
      </p:sp>
      <p:sp>
        <p:nvSpPr>
          <p:cNvPr id="80938" name="AutoShape 42"/>
          <p:cNvSpPr>
            <a:spLocks/>
          </p:cNvSpPr>
          <p:nvPr/>
        </p:nvSpPr>
        <p:spPr bwMode="auto">
          <a:xfrm>
            <a:off x="5353050" y="5051425"/>
            <a:ext cx="1968500" cy="1133475"/>
          </a:xfrm>
          <a:prstGeom prst="roundRect">
            <a:avLst>
              <a:gd name="adj" fmla="val 139"/>
            </a:avLst>
          </a:prstGeom>
          <a:solidFill>
            <a:schemeClr val="accent1"/>
          </a:solidFill>
          <a:ln w="12700">
            <a:solidFill>
              <a:srgbClr val="FF0000"/>
            </a:solidFill>
            <a:prstDash val="solid"/>
            <a:round/>
            <a:headEnd type="none" w="med" len="med"/>
            <a:tailEnd type="none" w="med" len="med"/>
          </a:ln>
        </p:spPr>
        <p:txBody>
          <a:bodyPr lIns="0" tIns="0" rIns="0" bIns="0"/>
          <a:lstStyle/>
          <a:p>
            <a:endParaRPr lang="en-GB"/>
          </a:p>
        </p:txBody>
      </p:sp>
      <p:sp>
        <p:nvSpPr>
          <p:cNvPr id="80939" name="Rectangle 43"/>
          <p:cNvSpPr>
            <a:spLocks/>
          </p:cNvSpPr>
          <p:nvPr/>
        </p:nvSpPr>
        <p:spPr bwMode="auto">
          <a:xfrm>
            <a:off x="5543550" y="5056188"/>
            <a:ext cx="1643063" cy="88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54200" algn="l"/>
                <a:tab pos="939800" algn="l"/>
                <a:tab pos="1854200" algn="l"/>
                <a:tab pos="939800" algn="l"/>
                <a:tab pos="1854200" algn="l"/>
              </a:tabLst>
            </a:pPr>
            <a:r>
              <a:rPr lang="en-US" sz="2200">
                <a:solidFill>
                  <a:srgbClr val="FF0000"/>
                </a:solidFill>
                <a:latin typeface="Helvetica" charset="0"/>
                <a:ea typeface="ＭＳ Ｐゴシック" charset="0"/>
                <a:cs typeface="Helvetica" charset="0"/>
                <a:sym typeface="Helvetica" charset="0"/>
              </a:rPr>
              <a:t>One best</a:t>
            </a:r>
          </a:p>
          <a:p>
            <a:pPr>
              <a:lnSpc>
                <a:spcPct val="84000"/>
              </a:lnSpc>
              <a:tabLst>
                <a:tab pos="939800" algn="l"/>
                <a:tab pos="1854200" algn="l"/>
                <a:tab pos="939800" algn="l"/>
                <a:tab pos="1854200" algn="l"/>
                <a:tab pos="939800" algn="l"/>
                <a:tab pos="1854200" algn="l"/>
              </a:tabLst>
            </a:pPr>
            <a:r>
              <a:rPr lang="en-US" sz="2200">
                <a:solidFill>
                  <a:srgbClr val="FF0000"/>
                </a:solidFill>
                <a:latin typeface="Helvetica" charset="0"/>
                <a:ea typeface="ＭＳ Ｐゴシック" charset="0"/>
                <a:cs typeface="Helvetica" charset="0"/>
                <a:sym typeface="Helvetica" charset="0"/>
              </a:rPr>
              <a:t>route to each</a:t>
            </a:r>
          </a:p>
          <a:p>
            <a:pPr>
              <a:lnSpc>
                <a:spcPct val="84000"/>
              </a:lnSpc>
              <a:tabLst>
                <a:tab pos="939800" algn="l"/>
                <a:tab pos="1854200" algn="l"/>
                <a:tab pos="939800" algn="l"/>
                <a:tab pos="1854200" algn="l"/>
                <a:tab pos="939800" algn="l"/>
                <a:tab pos="1854200" algn="l"/>
              </a:tabLst>
            </a:pPr>
            <a:r>
              <a:rPr lang="en-US" sz="2200">
                <a:solidFill>
                  <a:srgbClr val="FF0000"/>
                </a:solidFill>
                <a:latin typeface="Helvetica" charset="0"/>
                <a:ea typeface="ＭＳ Ｐゴシック" charset="0"/>
                <a:cs typeface="Helvetica" charset="0"/>
                <a:sym typeface="Helvetica" charset="0"/>
              </a:rPr>
              <a:t>destination </a:t>
            </a:r>
          </a:p>
        </p:txBody>
      </p:sp>
      <p:sp>
        <p:nvSpPr>
          <p:cNvPr id="80940" name="Rectangle 44"/>
          <p:cNvSpPr>
            <a:spLocks/>
          </p:cNvSpPr>
          <p:nvPr/>
        </p:nvSpPr>
        <p:spPr bwMode="auto">
          <a:xfrm>
            <a:off x="5559425" y="2705100"/>
            <a:ext cx="1576388"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54200" algn="l"/>
                <a:tab pos="939800" algn="l"/>
                <a:tab pos="1854200" algn="l"/>
              </a:tabLst>
            </a:pPr>
            <a:r>
              <a:rPr lang="en-US" sz="2400">
                <a:solidFill>
                  <a:schemeClr val="tx1"/>
                </a:solidFill>
                <a:latin typeface="Helvetica" charset="0"/>
                <a:ea typeface="ＭＳ Ｐゴシック" charset="0"/>
                <a:cs typeface="Helvetica" charset="0"/>
                <a:sym typeface="Helvetica" charset="0"/>
              </a:rPr>
              <a:t>All </a:t>
            </a:r>
          </a:p>
          <a:p>
            <a:pPr>
              <a:lnSpc>
                <a:spcPct val="84000"/>
              </a:lnSpc>
              <a:tabLst>
                <a:tab pos="939800" algn="l"/>
                <a:tab pos="1854200" algn="l"/>
                <a:tab pos="939800" algn="l"/>
                <a:tab pos="1854200" algn="l"/>
              </a:tabLst>
            </a:pPr>
            <a:r>
              <a:rPr lang="en-US" sz="2400">
                <a:solidFill>
                  <a:schemeClr val="tx1"/>
                </a:solidFill>
                <a:latin typeface="Helvetica" charset="0"/>
                <a:ea typeface="ＭＳ Ｐゴシック" charset="0"/>
                <a:cs typeface="Helvetica" charset="0"/>
                <a:sym typeface="Helvetica" charset="0"/>
              </a:rPr>
              <a:t>acceptable</a:t>
            </a:r>
            <a:br>
              <a:rPr lang="en-US" sz="2400">
                <a:solidFill>
                  <a:schemeClr val="tx1"/>
                </a:solidFill>
                <a:latin typeface="Helvetica" charset="0"/>
                <a:ea typeface="ＭＳ Ｐゴシック" charset="0"/>
                <a:cs typeface="Helvetica" charset="0"/>
                <a:sym typeface="Helvetica" charset="0"/>
              </a:rPr>
            </a:br>
            <a:r>
              <a:rPr lang="en-US" sz="2400">
                <a:solidFill>
                  <a:schemeClr val="tx1"/>
                </a:solidFill>
                <a:latin typeface="Helvetica" charset="0"/>
                <a:ea typeface="ＭＳ Ｐゴシック" charset="0"/>
                <a:cs typeface="Helvetica" charset="0"/>
                <a:sym typeface="Helvetica" charset="0"/>
              </a:rPr>
              <a:t>routes</a:t>
            </a:r>
          </a:p>
        </p:txBody>
      </p:sp>
      <p:sp>
        <p:nvSpPr>
          <p:cNvPr id="80941" name="Line 45"/>
          <p:cNvSpPr>
            <a:spLocks noChangeShapeType="1"/>
          </p:cNvSpPr>
          <p:nvPr/>
        </p:nvSpPr>
        <p:spPr bwMode="auto">
          <a:xfrm>
            <a:off x="6235700" y="3952875"/>
            <a:ext cx="1588" cy="276225"/>
          </a:xfrm>
          <a:prstGeom prst="line">
            <a:avLst/>
          </a:prstGeom>
          <a:noFill/>
          <a:ln w="38100">
            <a:solidFill>
              <a:schemeClr val="tx1"/>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grpSp>
        <p:nvGrpSpPr>
          <p:cNvPr id="80942" name="Group 46"/>
          <p:cNvGrpSpPr>
            <a:grpSpLocks/>
          </p:cNvGrpSpPr>
          <p:nvPr/>
        </p:nvGrpSpPr>
        <p:grpSpPr bwMode="auto">
          <a:xfrm>
            <a:off x="5076825" y="4178300"/>
            <a:ext cx="2312988" cy="847725"/>
            <a:chOff x="0" y="0"/>
            <a:chExt cx="1457" cy="534"/>
          </a:xfrm>
        </p:grpSpPr>
        <p:sp>
          <p:nvSpPr>
            <p:cNvPr id="80943" name="Rectangle 47"/>
            <p:cNvSpPr>
              <a:spLocks/>
            </p:cNvSpPr>
            <p:nvPr/>
          </p:nvSpPr>
          <p:spPr bwMode="auto">
            <a:xfrm>
              <a:off x="174" y="46"/>
              <a:ext cx="1274" cy="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0000"/>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66900" algn="l"/>
                  <a:tab pos="2781300" algn="l"/>
                </a:tabLst>
              </a:pPr>
              <a:r>
                <a:rPr lang="en-US" sz="2200" b="1">
                  <a:solidFill>
                    <a:srgbClr val="FF0000"/>
                  </a:solidFill>
                  <a:latin typeface="Helvetica" charset="0"/>
                  <a:ea typeface="ＭＳ Ｐゴシック" charset="0"/>
                  <a:cs typeface="Helvetica" charset="0"/>
                  <a:sym typeface="Helvetica" charset="0"/>
                </a:rPr>
                <a:t>BGP Decision </a:t>
              </a:r>
              <a:br>
                <a:rPr lang="en-US" sz="2200" b="1">
                  <a:solidFill>
                    <a:srgbClr val="FF0000"/>
                  </a:solidFill>
                  <a:latin typeface="Helvetica" charset="0"/>
                  <a:ea typeface="ＭＳ Ｐゴシック" charset="0"/>
                  <a:cs typeface="Helvetica" charset="0"/>
                  <a:sym typeface="Helvetica" charset="0"/>
                </a:rPr>
              </a:br>
              <a:r>
                <a:rPr lang="en-US" sz="2200" b="1">
                  <a:solidFill>
                    <a:srgbClr val="FF0000"/>
                  </a:solidFill>
                  <a:latin typeface="Helvetica" charset="0"/>
                  <a:ea typeface="ＭＳ Ｐゴシック" charset="0"/>
                  <a:cs typeface="Helvetica" charset="0"/>
                  <a:sym typeface="Helvetica" charset="0"/>
                </a:rPr>
                <a:t>Process</a:t>
              </a:r>
            </a:p>
          </p:txBody>
        </p:sp>
        <p:sp>
          <p:nvSpPr>
            <p:cNvPr id="80944" name="Oval 48"/>
            <p:cNvSpPr>
              <a:spLocks/>
            </p:cNvSpPr>
            <p:nvPr/>
          </p:nvSpPr>
          <p:spPr bwMode="auto">
            <a:xfrm>
              <a:off x="0" y="0"/>
              <a:ext cx="1457" cy="534"/>
            </a:xfrm>
            <a:prstGeom prst="ellips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grpSp>
      <p:sp>
        <p:nvSpPr>
          <p:cNvPr id="80945" name="Rectangle 49"/>
          <p:cNvSpPr>
            <a:spLocks/>
          </p:cNvSpPr>
          <p:nvPr/>
        </p:nvSpPr>
        <p:spPr bwMode="auto">
          <a:xfrm>
            <a:off x="2451100" y="2055813"/>
            <a:ext cx="212407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66900" algn="l"/>
                <a:tab pos="2781300" algn="l"/>
              </a:tabLst>
            </a:pPr>
            <a:r>
              <a:rPr lang="en-US" sz="2400">
                <a:solidFill>
                  <a:schemeClr val="tx1"/>
                </a:solidFill>
                <a:latin typeface="Helvetica" charset="0"/>
                <a:ea typeface="ＭＳ Ｐゴシック" charset="0"/>
                <a:cs typeface="Helvetica" charset="0"/>
                <a:sym typeface="Helvetica" charset="0"/>
              </a:rPr>
              <a:t>BGP Adj-RIB-In</a:t>
            </a:r>
          </a:p>
        </p:txBody>
      </p:sp>
      <p:sp>
        <p:nvSpPr>
          <p:cNvPr id="80946" name="Rectangle 50"/>
          <p:cNvSpPr>
            <a:spLocks/>
          </p:cNvSpPr>
          <p:nvPr/>
        </p:nvSpPr>
        <p:spPr bwMode="auto">
          <a:xfrm>
            <a:off x="8926513" y="2611438"/>
            <a:ext cx="23622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66900" algn="l"/>
                <a:tab pos="2781300" algn="l"/>
              </a:tabLst>
            </a:pPr>
            <a:r>
              <a:rPr lang="en-US" sz="2400">
                <a:solidFill>
                  <a:schemeClr val="tx1"/>
                </a:solidFill>
                <a:latin typeface="Helvetica" charset="0"/>
                <a:ea typeface="ＭＳ Ｐゴシック" charset="0"/>
                <a:cs typeface="Helvetica" charset="0"/>
                <a:sym typeface="Helvetica" charset="0"/>
              </a:rPr>
              <a:t>BGP Adj-RIB-Out</a:t>
            </a: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noGrp="1" noChangeArrowheads="1"/>
          </p:cNvSpPr>
          <p:nvPr>
            <p:ph type="title"/>
          </p:nvPr>
        </p:nvSpPr>
        <p:spPr>
          <a:xfrm>
            <a:off x="2778125" y="0"/>
            <a:ext cx="9394825" cy="1717675"/>
          </a:xfrm>
          <a:ln/>
        </p:spPr>
        <p:txBody>
          <a:bodyPr/>
          <a:lstStyle/>
          <a:p>
            <a:pPr>
              <a:lnSpc>
                <a:spcPct val="84000"/>
              </a:lnSpc>
              <a:tabLst>
                <a:tab pos="939800" algn="l"/>
                <a:tab pos="1866900" algn="l"/>
                <a:tab pos="2806700" algn="l"/>
                <a:tab pos="3733800" algn="l"/>
                <a:tab pos="4673600" algn="l"/>
                <a:tab pos="5600700" algn="l"/>
                <a:tab pos="6540500" algn="l"/>
                <a:tab pos="7467600" algn="l"/>
                <a:tab pos="8407400" algn="l"/>
                <a:tab pos="9334500" algn="l"/>
                <a:tab pos="10210800" algn="l"/>
              </a:tabLst>
            </a:pPr>
            <a:r>
              <a:rPr lang="en-US"/>
              <a:t>Example</a:t>
            </a:r>
          </a:p>
        </p:txBody>
      </p:sp>
      <p:grpSp>
        <p:nvGrpSpPr>
          <p:cNvPr id="81922" name="Group 2"/>
          <p:cNvGrpSpPr>
            <a:grpSpLocks/>
          </p:cNvGrpSpPr>
          <p:nvPr/>
        </p:nvGrpSpPr>
        <p:grpSpPr bwMode="auto">
          <a:xfrm>
            <a:off x="6484938" y="4025900"/>
            <a:ext cx="803275" cy="571500"/>
            <a:chOff x="0" y="0"/>
            <a:chExt cx="505" cy="359"/>
          </a:xfrm>
        </p:grpSpPr>
        <p:sp>
          <p:nvSpPr>
            <p:cNvPr id="81923" name="AutoShape 3"/>
            <p:cNvSpPr>
              <a:spLocks/>
            </p:cNvSpPr>
            <p:nvPr/>
          </p:nvSpPr>
          <p:spPr bwMode="auto">
            <a:xfrm>
              <a:off x="0" y="125"/>
              <a:ext cx="341" cy="233"/>
            </a:xfrm>
            <a:prstGeom prst="roundRect">
              <a:avLst>
                <a:gd name="adj" fmla="val 431"/>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81924" name="Line 4"/>
            <p:cNvSpPr>
              <a:spLocks noChangeShapeType="1"/>
            </p:cNvSpPr>
            <p:nvPr/>
          </p:nvSpPr>
          <p:spPr bwMode="auto">
            <a:xfrm rot="10800000" flipH="1">
              <a:off x="0" y="0"/>
              <a:ext cx="162"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81925" name="Line 5"/>
            <p:cNvSpPr>
              <a:spLocks noChangeShapeType="1"/>
            </p:cNvSpPr>
            <p:nvPr/>
          </p:nvSpPr>
          <p:spPr bwMode="auto">
            <a:xfrm rot="10800000" flipH="1">
              <a:off x="338" y="0"/>
              <a:ext cx="162"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81926" name="Line 6"/>
            <p:cNvSpPr>
              <a:spLocks noChangeShapeType="1"/>
            </p:cNvSpPr>
            <p:nvPr/>
          </p:nvSpPr>
          <p:spPr bwMode="auto">
            <a:xfrm rot="10800000" flipH="1">
              <a:off x="338" y="233"/>
              <a:ext cx="162"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81927" name="Line 7"/>
            <p:cNvSpPr>
              <a:spLocks noChangeShapeType="1"/>
            </p:cNvSpPr>
            <p:nvPr/>
          </p:nvSpPr>
          <p:spPr bwMode="auto">
            <a:xfrm>
              <a:off x="162" y="1"/>
              <a:ext cx="342" cy="1"/>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81928" name="Line 8"/>
            <p:cNvSpPr>
              <a:spLocks noChangeShapeType="1"/>
            </p:cNvSpPr>
            <p:nvPr/>
          </p:nvSpPr>
          <p:spPr bwMode="auto">
            <a:xfrm>
              <a:off x="504" y="1"/>
              <a:ext cx="1" cy="233"/>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81929" name="Rectangle 9"/>
            <p:cNvSpPr>
              <a:spLocks/>
            </p:cNvSpPr>
            <p:nvPr/>
          </p:nvSpPr>
          <p:spPr bwMode="auto">
            <a:xfrm>
              <a:off x="64" y="127"/>
              <a:ext cx="282" cy="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200">
                  <a:solidFill>
                    <a:schemeClr val="tx1"/>
                  </a:solidFill>
                  <a:latin typeface="Helvetica" charset="0"/>
                  <a:ea typeface="ＭＳ Ｐゴシック" charset="0"/>
                  <a:cs typeface="Helvetica" charset="0"/>
                  <a:sym typeface="Helvetica" charset="0"/>
                </a:rPr>
                <a:t> R2</a:t>
              </a:r>
            </a:p>
          </p:txBody>
        </p:sp>
      </p:grpSp>
      <p:sp>
        <p:nvSpPr>
          <p:cNvPr id="81930" name="Rectangle 10"/>
          <p:cNvSpPr>
            <a:spLocks/>
          </p:cNvSpPr>
          <p:nvPr/>
        </p:nvSpPr>
        <p:spPr bwMode="auto">
          <a:xfrm>
            <a:off x="6178550" y="3643313"/>
            <a:ext cx="757238"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a:solidFill>
                  <a:srgbClr val="FF0000"/>
                </a:solidFill>
                <a:latin typeface="Helvetica" charset="0"/>
                <a:ea typeface="ＭＳ Ｐゴシック" charset="0"/>
                <a:cs typeface="Helvetica" charset="0"/>
                <a:sym typeface="Helvetica" charset="0"/>
              </a:rPr>
              <a:t>AS20</a:t>
            </a:r>
          </a:p>
        </p:txBody>
      </p:sp>
      <p:sp>
        <p:nvSpPr>
          <p:cNvPr id="81931" name="Rectangle 11"/>
          <p:cNvSpPr>
            <a:spLocks/>
          </p:cNvSpPr>
          <p:nvPr/>
        </p:nvSpPr>
        <p:spPr bwMode="auto">
          <a:xfrm>
            <a:off x="9842500" y="3417888"/>
            <a:ext cx="757238"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a:solidFill>
                  <a:srgbClr val="008000"/>
                </a:solidFill>
                <a:latin typeface="Helvetica" charset="0"/>
                <a:ea typeface="ＭＳ Ｐゴシック" charset="0"/>
                <a:cs typeface="Helvetica" charset="0"/>
                <a:sym typeface="Helvetica" charset="0"/>
              </a:rPr>
              <a:t>AS30</a:t>
            </a:r>
          </a:p>
        </p:txBody>
      </p:sp>
      <p:grpSp>
        <p:nvGrpSpPr>
          <p:cNvPr id="81932" name="Group 12"/>
          <p:cNvGrpSpPr>
            <a:grpSpLocks/>
          </p:cNvGrpSpPr>
          <p:nvPr/>
        </p:nvGrpSpPr>
        <p:grpSpPr bwMode="auto">
          <a:xfrm>
            <a:off x="2278063" y="4067175"/>
            <a:ext cx="809625" cy="571500"/>
            <a:chOff x="0" y="0"/>
            <a:chExt cx="509" cy="359"/>
          </a:xfrm>
        </p:grpSpPr>
        <p:sp>
          <p:nvSpPr>
            <p:cNvPr id="81933" name="AutoShape 13"/>
            <p:cNvSpPr>
              <a:spLocks/>
            </p:cNvSpPr>
            <p:nvPr/>
          </p:nvSpPr>
          <p:spPr bwMode="auto">
            <a:xfrm>
              <a:off x="0" y="125"/>
              <a:ext cx="341" cy="233"/>
            </a:xfrm>
            <a:prstGeom prst="roundRect">
              <a:avLst>
                <a:gd name="adj" fmla="val 431"/>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81934" name="Line 14"/>
            <p:cNvSpPr>
              <a:spLocks noChangeShapeType="1"/>
            </p:cNvSpPr>
            <p:nvPr/>
          </p:nvSpPr>
          <p:spPr bwMode="auto">
            <a:xfrm rot="10800000" flipH="1">
              <a:off x="0" y="0"/>
              <a:ext cx="162"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81935" name="Line 15"/>
            <p:cNvSpPr>
              <a:spLocks noChangeShapeType="1"/>
            </p:cNvSpPr>
            <p:nvPr/>
          </p:nvSpPr>
          <p:spPr bwMode="auto">
            <a:xfrm rot="10800000" flipH="1">
              <a:off x="340" y="0"/>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81936" name="Line 16"/>
            <p:cNvSpPr>
              <a:spLocks noChangeShapeType="1"/>
            </p:cNvSpPr>
            <p:nvPr/>
          </p:nvSpPr>
          <p:spPr bwMode="auto">
            <a:xfrm rot="10800000" flipH="1">
              <a:off x="340" y="233"/>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81937" name="Line 17"/>
            <p:cNvSpPr>
              <a:spLocks noChangeShapeType="1"/>
            </p:cNvSpPr>
            <p:nvPr/>
          </p:nvSpPr>
          <p:spPr bwMode="auto">
            <a:xfrm>
              <a:off x="162" y="1"/>
              <a:ext cx="342" cy="1"/>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81938" name="Line 18"/>
            <p:cNvSpPr>
              <a:spLocks noChangeShapeType="1"/>
            </p:cNvSpPr>
            <p:nvPr/>
          </p:nvSpPr>
          <p:spPr bwMode="auto">
            <a:xfrm>
              <a:off x="508" y="1"/>
              <a:ext cx="1" cy="233"/>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81939" name="Rectangle 19"/>
            <p:cNvSpPr>
              <a:spLocks/>
            </p:cNvSpPr>
            <p:nvPr/>
          </p:nvSpPr>
          <p:spPr bwMode="auto">
            <a:xfrm>
              <a:off x="64" y="127"/>
              <a:ext cx="282" cy="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200">
                  <a:solidFill>
                    <a:schemeClr val="tx1"/>
                  </a:solidFill>
                  <a:latin typeface="Helvetica" charset="0"/>
                  <a:ea typeface="ＭＳ Ｐゴシック" charset="0"/>
                  <a:cs typeface="Helvetica" charset="0"/>
                  <a:sym typeface="Helvetica" charset="0"/>
                </a:rPr>
                <a:t> R1</a:t>
              </a:r>
            </a:p>
          </p:txBody>
        </p:sp>
      </p:grpSp>
      <p:grpSp>
        <p:nvGrpSpPr>
          <p:cNvPr id="81940" name="Group 20"/>
          <p:cNvGrpSpPr>
            <a:grpSpLocks/>
          </p:cNvGrpSpPr>
          <p:nvPr/>
        </p:nvGrpSpPr>
        <p:grpSpPr bwMode="auto">
          <a:xfrm>
            <a:off x="9893300" y="4048125"/>
            <a:ext cx="804863" cy="571500"/>
            <a:chOff x="0" y="0"/>
            <a:chExt cx="507" cy="359"/>
          </a:xfrm>
        </p:grpSpPr>
        <p:sp>
          <p:nvSpPr>
            <p:cNvPr id="81941" name="AutoShape 21"/>
            <p:cNvSpPr>
              <a:spLocks/>
            </p:cNvSpPr>
            <p:nvPr/>
          </p:nvSpPr>
          <p:spPr bwMode="auto">
            <a:xfrm>
              <a:off x="0" y="125"/>
              <a:ext cx="341" cy="233"/>
            </a:xfrm>
            <a:prstGeom prst="roundRect">
              <a:avLst>
                <a:gd name="adj" fmla="val 431"/>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81942" name="Line 22"/>
            <p:cNvSpPr>
              <a:spLocks noChangeShapeType="1"/>
            </p:cNvSpPr>
            <p:nvPr/>
          </p:nvSpPr>
          <p:spPr bwMode="auto">
            <a:xfrm rot="10800000" flipH="1">
              <a:off x="0" y="0"/>
              <a:ext cx="162"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81943" name="Line 23"/>
            <p:cNvSpPr>
              <a:spLocks noChangeShapeType="1"/>
            </p:cNvSpPr>
            <p:nvPr/>
          </p:nvSpPr>
          <p:spPr bwMode="auto">
            <a:xfrm rot="10800000" flipH="1">
              <a:off x="343" y="0"/>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81944" name="Line 24"/>
            <p:cNvSpPr>
              <a:spLocks noChangeShapeType="1"/>
            </p:cNvSpPr>
            <p:nvPr/>
          </p:nvSpPr>
          <p:spPr bwMode="auto">
            <a:xfrm rot="10800000" flipH="1">
              <a:off x="343" y="233"/>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81945" name="Line 25"/>
            <p:cNvSpPr>
              <a:spLocks noChangeShapeType="1"/>
            </p:cNvSpPr>
            <p:nvPr/>
          </p:nvSpPr>
          <p:spPr bwMode="auto">
            <a:xfrm>
              <a:off x="165" y="1"/>
              <a:ext cx="342" cy="1"/>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81946" name="Line 26"/>
            <p:cNvSpPr>
              <a:spLocks noChangeShapeType="1"/>
            </p:cNvSpPr>
            <p:nvPr/>
          </p:nvSpPr>
          <p:spPr bwMode="auto">
            <a:xfrm>
              <a:off x="506" y="1"/>
              <a:ext cx="1" cy="233"/>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81947" name="Rectangle 27"/>
            <p:cNvSpPr>
              <a:spLocks/>
            </p:cNvSpPr>
            <p:nvPr/>
          </p:nvSpPr>
          <p:spPr bwMode="auto">
            <a:xfrm>
              <a:off x="66" y="127"/>
              <a:ext cx="282" cy="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200">
                  <a:solidFill>
                    <a:schemeClr val="tx1"/>
                  </a:solidFill>
                  <a:latin typeface="Helvetica" charset="0"/>
                  <a:ea typeface="ＭＳ Ｐゴシック" charset="0"/>
                  <a:cs typeface="Helvetica" charset="0"/>
                  <a:sym typeface="Helvetica" charset="0"/>
                </a:rPr>
                <a:t> R3</a:t>
              </a:r>
            </a:p>
          </p:txBody>
        </p:sp>
      </p:grpSp>
      <p:sp>
        <p:nvSpPr>
          <p:cNvPr id="81948" name="Rectangle 28"/>
          <p:cNvSpPr>
            <a:spLocks/>
          </p:cNvSpPr>
          <p:nvPr/>
        </p:nvSpPr>
        <p:spPr bwMode="auto">
          <a:xfrm>
            <a:off x="2284413" y="3544888"/>
            <a:ext cx="75882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a:solidFill>
                  <a:srgbClr val="0000FF"/>
                </a:solidFill>
                <a:latin typeface="Helvetica" charset="0"/>
                <a:ea typeface="ＭＳ Ｐゴシック" charset="0"/>
                <a:cs typeface="Helvetica" charset="0"/>
                <a:sym typeface="Helvetica" charset="0"/>
              </a:rPr>
              <a:t>AS10</a:t>
            </a:r>
          </a:p>
        </p:txBody>
      </p:sp>
      <p:sp>
        <p:nvSpPr>
          <p:cNvPr id="81949" name="Line 29"/>
          <p:cNvSpPr>
            <a:spLocks noChangeShapeType="1"/>
          </p:cNvSpPr>
          <p:nvPr/>
        </p:nvSpPr>
        <p:spPr bwMode="auto">
          <a:xfrm>
            <a:off x="1720850" y="4094163"/>
            <a:ext cx="3175" cy="1152525"/>
          </a:xfrm>
          <a:prstGeom prst="line">
            <a:avLst/>
          </a:prstGeom>
          <a:noFill/>
          <a:ln w="889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81950" name="Line 30"/>
          <p:cNvSpPr>
            <a:spLocks noChangeShapeType="1"/>
          </p:cNvSpPr>
          <p:nvPr/>
        </p:nvSpPr>
        <p:spPr bwMode="auto">
          <a:xfrm rot="10800000">
            <a:off x="1662113" y="4510088"/>
            <a:ext cx="608012" cy="22225"/>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81951" name="Line 31"/>
          <p:cNvSpPr>
            <a:spLocks noChangeShapeType="1"/>
          </p:cNvSpPr>
          <p:nvPr/>
        </p:nvSpPr>
        <p:spPr bwMode="auto">
          <a:xfrm rot="10800000" flipH="1">
            <a:off x="2968625" y="4356100"/>
            <a:ext cx="3495675" cy="22225"/>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81952" name="Line 32"/>
          <p:cNvSpPr>
            <a:spLocks noChangeShapeType="1"/>
          </p:cNvSpPr>
          <p:nvPr/>
        </p:nvSpPr>
        <p:spPr bwMode="auto">
          <a:xfrm>
            <a:off x="7194550" y="4368800"/>
            <a:ext cx="2690813" cy="1588"/>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grpSp>
        <p:nvGrpSpPr>
          <p:cNvPr id="81953" name="Group 33"/>
          <p:cNvGrpSpPr>
            <a:grpSpLocks/>
          </p:cNvGrpSpPr>
          <p:nvPr/>
        </p:nvGrpSpPr>
        <p:grpSpPr bwMode="auto">
          <a:xfrm>
            <a:off x="1190625" y="5029200"/>
            <a:ext cx="1779588" cy="304800"/>
            <a:chOff x="0" y="0"/>
            <a:chExt cx="1120" cy="192"/>
          </a:xfrm>
        </p:grpSpPr>
        <p:sp>
          <p:nvSpPr>
            <p:cNvPr id="81954" name="Rectangle 34"/>
            <p:cNvSpPr>
              <a:spLocks/>
            </p:cNvSpPr>
            <p:nvPr/>
          </p:nvSpPr>
          <p:spPr bwMode="auto">
            <a:xfrm>
              <a:off x="0" y="0"/>
              <a:ext cx="1108" cy="190"/>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81955" name="Rectangle 35"/>
            <p:cNvSpPr>
              <a:spLocks/>
            </p:cNvSpPr>
            <p:nvPr/>
          </p:nvSpPr>
          <p:spPr bwMode="auto">
            <a:xfrm>
              <a:off x="0" y="0"/>
              <a:ext cx="112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54200" algn="l"/>
                </a:tabLst>
              </a:pPr>
              <a:r>
                <a:rPr lang="en-US" sz="2000">
                  <a:solidFill>
                    <a:schemeClr val="tx1"/>
                  </a:solidFill>
                  <a:latin typeface="Helvetica" charset="0"/>
                  <a:ea typeface="ＭＳ Ｐゴシック" charset="0"/>
                  <a:cs typeface="Helvetica" charset="0"/>
                  <a:sym typeface="Helvetica" charset="0"/>
                </a:rPr>
                <a:t>2001:db8:12/48</a:t>
              </a:r>
            </a:p>
          </p:txBody>
        </p:sp>
      </p:grpSp>
      <p:sp>
        <p:nvSpPr>
          <p:cNvPr id="81956" name="Oval 36"/>
          <p:cNvSpPr>
            <a:spLocks/>
          </p:cNvSpPr>
          <p:nvPr/>
        </p:nvSpPr>
        <p:spPr bwMode="auto">
          <a:xfrm>
            <a:off x="1300163" y="3298825"/>
            <a:ext cx="3328987" cy="2314575"/>
          </a:xfrm>
          <a:prstGeom prst="ellipse">
            <a:avLst/>
          </a:prstGeom>
          <a:noFill/>
          <a:ln w="12700">
            <a:solidFill>
              <a:srgbClr val="0000FF"/>
            </a:solidFill>
            <a:prstDash val="sysDashDotDot"/>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81957" name="Oval 37"/>
          <p:cNvSpPr>
            <a:spLocks/>
          </p:cNvSpPr>
          <p:nvPr/>
        </p:nvSpPr>
        <p:spPr bwMode="auto">
          <a:xfrm>
            <a:off x="5008563" y="3448050"/>
            <a:ext cx="3338512" cy="2389188"/>
          </a:xfrm>
          <a:prstGeom prst="ellips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81958" name="AutoShape 38"/>
          <p:cNvSpPr>
            <a:spLocks/>
          </p:cNvSpPr>
          <p:nvPr/>
        </p:nvSpPr>
        <p:spPr bwMode="auto">
          <a:xfrm>
            <a:off x="8999538" y="2800350"/>
            <a:ext cx="2298700" cy="2919413"/>
          </a:xfrm>
          <a:custGeom>
            <a:avLst/>
            <a:gdLst/>
            <a:ahLst/>
            <a:cxnLst/>
            <a:rect l="0" t="0" r="r" b="b"/>
            <a:pathLst>
              <a:path w="20540" h="21483">
                <a:moveTo>
                  <a:pt x="16202" y="0"/>
                </a:moveTo>
                <a:cubicBezTo>
                  <a:pt x="13636" y="-4"/>
                  <a:pt x="11057" y="133"/>
                  <a:pt x="8508" y="0"/>
                </a:cubicBezTo>
                <a:cubicBezTo>
                  <a:pt x="6017" y="-130"/>
                  <a:pt x="3888" y="783"/>
                  <a:pt x="1800" y="1508"/>
                </a:cubicBezTo>
                <a:cubicBezTo>
                  <a:pt x="-1061" y="2499"/>
                  <a:pt x="191" y="4171"/>
                  <a:pt x="815" y="5398"/>
                </a:cubicBezTo>
                <a:cubicBezTo>
                  <a:pt x="1551" y="6851"/>
                  <a:pt x="1218" y="8376"/>
                  <a:pt x="1996" y="9795"/>
                </a:cubicBezTo>
                <a:cubicBezTo>
                  <a:pt x="2944" y="11518"/>
                  <a:pt x="2191" y="13627"/>
                  <a:pt x="3971" y="15067"/>
                </a:cubicBezTo>
                <a:cubicBezTo>
                  <a:pt x="5905" y="16626"/>
                  <a:pt x="8545" y="17764"/>
                  <a:pt x="10874" y="19084"/>
                </a:cubicBezTo>
                <a:cubicBezTo>
                  <a:pt x="12804" y="20178"/>
                  <a:pt x="15345" y="20933"/>
                  <a:pt x="17973" y="21094"/>
                </a:cubicBezTo>
                <a:lnTo>
                  <a:pt x="19948" y="21470"/>
                </a:lnTo>
                <a:lnTo>
                  <a:pt x="20539" y="21470"/>
                </a:lnTo>
              </a:path>
            </a:pathLst>
          </a:custGeom>
          <a:noFill/>
          <a:ln w="12700">
            <a:solidFill>
              <a:srgbClr val="008000"/>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81959" name="Line 39"/>
          <p:cNvSpPr>
            <a:spLocks noChangeShapeType="1"/>
          </p:cNvSpPr>
          <p:nvPr/>
        </p:nvSpPr>
        <p:spPr bwMode="auto">
          <a:xfrm rot="10800000" flipH="1">
            <a:off x="2941638" y="4492625"/>
            <a:ext cx="3463925" cy="7938"/>
          </a:xfrm>
          <a:prstGeom prst="line">
            <a:avLst/>
          </a:prstGeom>
          <a:noFill/>
          <a:ln w="12700">
            <a:solidFill>
              <a:srgbClr val="FF0000"/>
            </a:solidFill>
            <a:prstDash val="solid"/>
            <a:round/>
            <a:headEnd type="triangl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grpSp>
        <p:nvGrpSpPr>
          <p:cNvPr id="81960" name="Group 40"/>
          <p:cNvGrpSpPr>
            <a:grpSpLocks/>
          </p:cNvGrpSpPr>
          <p:nvPr/>
        </p:nvGrpSpPr>
        <p:grpSpPr bwMode="auto">
          <a:xfrm>
            <a:off x="4502150" y="4386263"/>
            <a:ext cx="801688" cy="393700"/>
            <a:chOff x="0" y="0"/>
            <a:chExt cx="504" cy="248"/>
          </a:xfrm>
        </p:grpSpPr>
        <p:sp>
          <p:nvSpPr>
            <p:cNvPr id="81961" name="Rectangle 41"/>
            <p:cNvSpPr>
              <a:spLocks/>
            </p:cNvSpPr>
            <p:nvPr/>
          </p:nvSpPr>
          <p:spPr bwMode="auto">
            <a:xfrm>
              <a:off x="0" y="0"/>
              <a:ext cx="504" cy="248"/>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81962" name="Rectangle 42"/>
            <p:cNvSpPr>
              <a:spLocks/>
            </p:cNvSpPr>
            <p:nvPr/>
          </p:nvSpPr>
          <p:spPr bwMode="auto">
            <a:xfrm>
              <a:off x="0" y="0"/>
              <a:ext cx="424" cy="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b="1">
                  <a:solidFill>
                    <a:srgbClr val="FF0000"/>
                  </a:solidFill>
                  <a:latin typeface="Helvetica" charset="0"/>
                  <a:ea typeface="ＭＳ Ｐゴシック" charset="0"/>
                  <a:cs typeface="Helvetica" charset="0"/>
                  <a:sym typeface="Helvetica" charset="0"/>
                </a:rPr>
                <a:t>BGP</a:t>
              </a:r>
            </a:p>
          </p:txBody>
        </p:sp>
      </p:grpSp>
      <p:grpSp>
        <p:nvGrpSpPr>
          <p:cNvPr id="81963" name="Group 43"/>
          <p:cNvGrpSpPr>
            <a:grpSpLocks/>
          </p:cNvGrpSpPr>
          <p:nvPr/>
        </p:nvGrpSpPr>
        <p:grpSpPr bwMode="auto">
          <a:xfrm>
            <a:off x="4230688" y="7010400"/>
            <a:ext cx="803275" cy="573088"/>
            <a:chOff x="0" y="0"/>
            <a:chExt cx="505" cy="361"/>
          </a:xfrm>
        </p:grpSpPr>
        <p:sp>
          <p:nvSpPr>
            <p:cNvPr id="81964" name="AutoShape 44"/>
            <p:cNvSpPr>
              <a:spLocks/>
            </p:cNvSpPr>
            <p:nvPr/>
          </p:nvSpPr>
          <p:spPr bwMode="auto">
            <a:xfrm>
              <a:off x="0" y="126"/>
              <a:ext cx="341" cy="233"/>
            </a:xfrm>
            <a:prstGeom prst="roundRect">
              <a:avLst>
                <a:gd name="adj" fmla="val 431"/>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81965" name="Line 45"/>
            <p:cNvSpPr>
              <a:spLocks noChangeShapeType="1"/>
            </p:cNvSpPr>
            <p:nvPr/>
          </p:nvSpPr>
          <p:spPr bwMode="auto">
            <a:xfrm rot="10800000" flipH="1">
              <a:off x="0" y="0"/>
              <a:ext cx="162"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81966" name="Line 46"/>
            <p:cNvSpPr>
              <a:spLocks noChangeShapeType="1"/>
            </p:cNvSpPr>
            <p:nvPr/>
          </p:nvSpPr>
          <p:spPr bwMode="auto">
            <a:xfrm rot="10800000" flipH="1">
              <a:off x="341" y="0"/>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81967" name="Line 47"/>
            <p:cNvSpPr>
              <a:spLocks noChangeShapeType="1"/>
            </p:cNvSpPr>
            <p:nvPr/>
          </p:nvSpPr>
          <p:spPr bwMode="auto">
            <a:xfrm rot="10800000" flipH="1">
              <a:off x="341" y="234"/>
              <a:ext cx="163" cy="127"/>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81968" name="Line 48"/>
            <p:cNvSpPr>
              <a:spLocks noChangeShapeType="1"/>
            </p:cNvSpPr>
            <p:nvPr/>
          </p:nvSpPr>
          <p:spPr bwMode="auto">
            <a:xfrm>
              <a:off x="158" y="2"/>
              <a:ext cx="342" cy="1"/>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81969" name="Line 49"/>
            <p:cNvSpPr>
              <a:spLocks noChangeShapeType="1"/>
            </p:cNvSpPr>
            <p:nvPr/>
          </p:nvSpPr>
          <p:spPr bwMode="auto">
            <a:xfrm>
              <a:off x="504" y="2"/>
              <a:ext cx="1" cy="234"/>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81970" name="Rectangle 50"/>
            <p:cNvSpPr>
              <a:spLocks/>
            </p:cNvSpPr>
            <p:nvPr/>
          </p:nvSpPr>
          <p:spPr bwMode="auto">
            <a:xfrm>
              <a:off x="64" y="128"/>
              <a:ext cx="282" cy="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200">
                  <a:solidFill>
                    <a:schemeClr val="tx1"/>
                  </a:solidFill>
                  <a:latin typeface="Helvetica" charset="0"/>
                  <a:ea typeface="ＭＳ Ｐゴシック" charset="0"/>
                  <a:cs typeface="Helvetica" charset="0"/>
                  <a:sym typeface="Helvetica" charset="0"/>
                </a:rPr>
                <a:t> R4</a:t>
              </a:r>
            </a:p>
          </p:txBody>
        </p:sp>
      </p:grpSp>
      <p:sp>
        <p:nvSpPr>
          <p:cNvPr id="81971" name="Oval 51"/>
          <p:cNvSpPr>
            <a:spLocks/>
          </p:cNvSpPr>
          <p:nvPr/>
        </p:nvSpPr>
        <p:spPr bwMode="auto">
          <a:xfrm>
            <a:off x="3290888" y="6391275"/>
            <a:ext cx="2890837" cy="1778000"/>
          </a:xfrm>
          <a:prstGeom prst="ellipse">
            <a:avLst/>
          </a:prstGeom>
          <a:noFill/>
          <a:ln w="12700">
            <a:solidFill>
              <a:srgbClr val="800080"/>
            </a:solidFill>
            <a:prstDash val="sysDashDotDot"/>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81972" name="Rectangle 52"/>
          <p:cNvSpPr>
            <a:spLocks/>
          </p:cNvSpPr>
          <p:nvPr/>
        </p:nvSpPr>
        <p:spPr bwMode="auto">
          <a:xfrm>
            <a:off x="4745038" y="7659688"/>
            <a:ext cx="757237"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a:solidFill>
                  <a:srgbClr val="800080"/>
                </a:solidFill>
                <a:latin typeface="Helvetica" charset="0"/>
                <a:ea typeface="ＭＳ Ｐゴシック" charset="0"/>
                <a:cs typeface="Helvetica" charset="0"/>
                <a:sym typeface="Helvetica" charset="0"/>
              </a:rPr>
              <a:t>AS40</a:t>
            </a:r>
          </a:p>
        </p:txBody>
      </p:sp>
      <p:sp>
        <p:nvSpPr>
          <p:cNvPr id="81973" name="Line 53"/>
          <p:cNvSpPr>
            <a:spLocks noChangeShapeType="1"/>
          </p:cNvSpPr>
          <p:nvPr/>
        </p:nvSpPr>
        <p:spPr bwMode="auto">
          <a:xfrm>
            <a:off x="2714625" y="4660900"/>
            <a:ext cx="1689100" cy="2357438"/>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81974" name="Line 54"/>
          <p:cNvSpPr>
            <a:spLocks noChangeShapeType="1"/>
          </p:cNvSpPr>
          <p:nvPr/>
        </p:nvSpPr>
        <p:spPr bwMode="auto">
          <a:xfrm flipH="1">
            <a:off x="4400550" y="4598988"/>
            <a:ext cx="2393950" cy="2419350"/>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81975" name="Line 55"/>
          <p:cNvSpPr>
            <a:spLocks noChangeShapeType="1"/>
          </p:cNvSpPr>
          <p:nvPr/>
        </p:nvSpPr>
        <p:spPr bwMode="auto">
          <a:xfrm>
            <a:off x="3073400" y="4913313"/>
            <a:ext cx="1255713" cy="1820862"/>
          </a:xfrm>
          <a:prstGeom prst="line">
            <a:avLst/>
          </a:prstGeom>
          <a:noFill/>
          <a:ln w="12700">
            <a:solidFill>
              <a:srgbClr val="FF0000"/>
            </a:solidFill>
            <a:prstDash val="solid"/>
            <a:round/>
            <a:headEnd type="triangl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grpSp>
        <p:nvGrpSpPr>
          <p:cNvPr id="81976" name="Group 56"/>
          <p:cNvGrpSpPr>
            <a:grpSpLocks/>
          </p:cNvGrpSpPr>
          <p:nvPr/>
        </p:nvGrpSpPr>
        <p:grpSpPr bwMode="auto">
          <a:xfrm>
            <a:off x="3590925" y="5475288"/>
            <a:ext cx="801688" cy="393700"/>
            <a:chOff x="0" y="0"/>
            <a:chExt cx="504" cy="248"/>
          </a:xfrm>
        </p:grpSpPr>
        <p:sp>
          <p:nvSpPr>
            <p:cNvPr id="81977" name="Rectangle 57"/>
            <p:cNvSpPr>
              <a:spLocks/>
            </p:cNvSpPr>
            <p:nvPr/>
          </p:nvSpPr>
          <p:spPr bwMode="auto">
            <a:xfrm>
              <a:off x="0" y="0"/>
              <a:ext cx="504" cy="248"/>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81978" name="Rectangle 58"/>
            <p:cNvSpPr>
              <a:spLocks/>
            </p:cNvSpPr>
            <p:nvPr/>
          </p:nvSpPr>
          <p:spPr bwMode="auto">
            <a:xfrm>
              <a:off x="0" y="0"/>
              <a:ext cx="424" cy="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b="1">
                  <a:solidFill>
                    <a:srgbClr val="FF0000"/>
                  </a:solidFill>
                  <a:latin typeface="Helvetica" charset="0"/>
                  <a:ea typeface="ＭＳ Ｐゴシック" charset="0"/>
                  <a:cs typeface="Helvetica" charset="0"/>
                  <a:sym typeface="Helvetica" charset="0"/>
                </a:rPr>
                <a:t>BGP</a:t>
              </a:r>
            </a:p>
          </p:txBody>
        </p:sp>
      </p:grpSp>
      <p:grpSp>
        <p:nvGrpSpPr>
          <p:cNvPr id="81979" name="Group 59"/>
          <p:cNvGrpSpPr>
            <a:grpSpLocks/>
          </p:cNvGrpSpPr>
          <p:nvPr/>
        </p:nvGrpSpPr>
        <p:grpSpPr bwMode="auto">
          <a:xfrm>
            <a:off x="4860925" y="5267325"/>
            <a:ext cx="801688" cy="393700"/>
            <a:chOff x="0" y="0"/>
            <a:chExt cx="504" cy="248"/>
          </a:xfrm>
        </p:grpSpPr>
        <p:sp>
          <p:nvSpPr>
            <p:cNvPr id="81980" name="Rectangle 60"/>
            <p:cNvSpPr>
              <a:spLocks/>
            </p:cNvSpPr>
            <p:nvPr/>
          </p:nvSpPr>
          <p:spPr bwMode="auto">
            <a:xfrm>
              <a:off x="0" y="0"/>
              <a:ext cx="504" cy="248"/>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81981" name="Rectangle 61"/>
            <p:cNvSpPr>
              <a:spLocks/>
            </p:cNvSpPr>
            <p:nvPr/>
          </p:nvSpPr>
          <p:spPr bwMode="auto">
            <a:xfrm>
              <a:off x="0" y="0"/>
              <a:ext cx="424" cy="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b="1">
                  <a:solidFill>
                    <a:srgbClr val="FF0000"/>
                  </a:solidFill>
                  <a:latin typeface="Helvetica" charset="0"/>
                  <a:ea typeface="ＭＳ Ｐゴシック" charset="0"/>
                  <a:cs typeface="Helvetica" charset="0"/>
                  <a:sym typeface="Helvetica" charset="0"/>
                </a:rPr>
                <a:t>BGP</a:t>
              </a:r>
            </a:p>
          </p:txBody>
        </p:sp>
      </p:grpSp>
      <p:sp>
        <p:nvSpPr>
          <p:cNvPr id="81982" name="Line 62"/>
          <p:cNvSpPr>
            <a:spLocks noChangeShapeType="1"/>
          </p:cNvSpPr>
          <p:nvPr/>
        </p:nvSpPr>
        <p:spPr bwMode="auto">
          <a:xfrm flipH="1">
            <a:off x="4414838" y="4703763"/>
            <a:ext cx="2038350" cy="2117725"/>
          </a:xfrm>
          <a:prstGeom prst="line">
            <a:avLst/>
          </a:prstGeom>
          <a:noFill/>
          <a:ln w="12700">
            <a:solidFill>
              <a:srgbClr val="FF0000"/>
            </a:solidFill>
            <a:prstDash val="solid"/>
            <a:round/>
            <a:headEnd type="triangl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grpSp>
        <p:nvGrpSpPr>
          <p:cNvPr id="81983" name="Group 63"/>
          <p:cNvGrpSpPr>
            <a:grpSpLocks/>
          </p:cNvGrpSpPr>
          <p:nvPr/>
        </p:nvGrpSpPr>
        <p:grpSpPr bwMode="auto">
          <a:xfrm>
            <a:off x="3198813" y="2389188"/>
            <a:ext cx="3206750" cy="1206500"/>
            <a:chOff x="0" y="0"/>
            <a:chExt cx="2020" cy="760"/>
          </a:xfrm>
        </p:grpSpPr>
        <p:grpSp>
          <p:nvGrpSpPr>
            <p:cNvPr id="81984" name="Group 64"/>
            <p:cNvGrpSpPr>
              <a:grpSpLocks/>
            </p:cNvGrpSpPr>
            <p:nvPr/>
          </p:nvGrpSpPr>
          <p:grpSpPr bwMode="auto">
            <a:xfrm>
              <a:off x="0" y="0"/>
              <a:ext cx="1776" cy="760"/>
              <a:chOff x="0" y="0"/>
              <a:chExt cx="1776" cy="760"/>
            </a:xfrm>
          </p:grpSpPr>
          <p:sp>
            <p:nvSpPr>
              <p:cNvPr id="81985" name="AutoShape 65"/>
              <p:cNvSpPr>
                <a:spLocks/>
              </p:cNvSpPr>
              <p:nvPr/>
            </p:nvSpPr>
            <p:spPr bwMode="auto">
              <a:xfrm>
                <a:off x="0" y="0"/>
                <a:ext cx="1776" cy="760"/>
              </a:xfrm>
              <a:prstGeom prst="roundRect">
                <a:avLst>
                  <a:gd name="adj" fmla="val 130"/>
                </a:avLst>
              </a:prstGeom>
              <a:solidFill>
                <a:schemeClr val="accent1"/>
              </a:solidFill>
              <a:ln w="25400">
                <a:solidFill>
                  <a:schemeClr val="tx1"/>
                </a:solidFill>
                <a:prstDash val="solid"/>
                <a:round/>
                <a:headEnd type="none" w="med" len="med"/>
                <a:tailEnd type="none" w="med" len="med"/>
              </a:ln>
            </p:spPr>
            <p:txBody>
              <a:bodyPr lIns="0" tIns="0" rIns="0" bIns="0"/>
              <a:lstStyle/>
              <a:p>
                <a:endParaRPr lang="en-GB"/>
              </a:p>
            </p:txBody>
          </p:sp>
          <p:sp>
            <p:nvSpPr>
              <p:cNvPr id="81986" name="Rectangle 66"/>
              <p:cNvSpPr>
                <a:spLocks/>
              </p:cNvSpPr>
              <p:nvPr/>
            </p:nvSpPr>
            <p:spPr bwMode="auto">
              <a:xfrm>
                <a:off x="0" y="40"/>
                <a:ext cx="1776" cy="6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39800" algn="l"/>
                    <a:tab pos="1866900" algn="l"/>
                    <a:tab pos="2806700" algn="l"/>
                    <a:tab pos="3721100" algn="l"/>
                    <a:tab pos="939800" algn="l"/>
                    <a:tab pos="1866900" algn="l"/>
                    <a:tab pos="2806700" algn="l"/>
                    <a:tab pos="3721100" algn="l"/>
                    <a:tab pos="939800" algn="l"/>
                    <a:tab pos="1866900" algn="l"/>
                    <a:tab pos="2806700" algn="l"/>
                    <a:tab pos="3721100" algn="l"/>
                    <a:tab pos="939800" algn="l"/>
                    <a:tab pos="1866900" algn="l"/>
                    <a:tab pos="2806700" algn="l"/>
                    <a:tab pos="3721100" algn="l"/>
                  </a:tabLst>
                </a:pPr>
                <a:r>
                  <a:rPr lang="en-US" sz="2000" u="sng">
                    <a:solidFill>
                      <a:schemeClr val="tx1"/>
                    </a:solidFill>
                    <a:latin typeface="Helvetica" charset="0"/>
                    <a:ea typeface="ＭＳ Ｐゴシック" charset="0"/>
                    <a:cs typeface="Helvetica" charset="0"/>
                    <a:sym typeface="Helvetica" charset="0"/>
                  </a:rPr>
                  <a:t>UPDATE</a:t>
                </a:r>
              </a:p>
              <a:p>
                <a:pPr>
                  <a:lnSpc>
                    <a:spcPct val="84000"/>
                  </a:lnSpc>
                  <a:buClr>
                    <a:srgbClr val="000000"/>
                  </a:buClr>
                  <a:buSzPct val="44000"/>
                  <a:buFont typeface="Helvetica" charset="0"/>
                  <a:buChar char="l"/>
                  <a:tabLst>
                    <a:tab pos="939800" algn="l"/>
                    <a:tab pos="1866900" algn="l"/>
                    <a:tab pos="2806700" algn="l"/>
                    <a:tab pos="3721100" algn="l"/>
                    <a:tab pos="939800" algn="l"/>
                    <a:tab pos="1866900" algn="l"/>
                    <a:tab pos="2806700" algn="l"/>
                    <a:tab pos="3721100" algn="l"/>
                    <a:tab pos="939800" algn="l"/>
                    <a:tab pos="1866900" algn="l"/>
                    <a:tab pos="2806700" algn="l"/>
                    <a:tab pos="3721100" algn="l"/>
                    <a:tab pos="939800" algn="l"/>
                    <a:tab pos="1866900" algn="l"/>
                    <a:tab pos="2806700" algn="l"/>
                    <a:tab pos="3721100" algn="l"/>
                  </a:tabLst>
                </a:pPr>
                <a:r>
                  <a:rPr lang="en-US" sz="2000">
                    <a:solidFill>
                      <a:schemeClr val="tx1"/>
                    </a:solidFill>
                    <a:latin typeface="Helvetica" charset="0"/>
                    <a:ea typeface="ＭＳ Ｐゴシック" charset="0"/>
                    <a:cs typeface="Helvetica" charset="0"/>
                    <a:sym typeface="Helvetica" charset="0"/>
                  </a:rPr>
                  <a:t>prefix: 2001:db8:12/48, </a:t>
                </a:r>
              </a:p>
              <a:p>
                <a:pPr>
                  <a:lnSpc>
                    <a:spcPct val="84000"/>
                  </a:lnSpc>
                  <a:buClr>
                    <a:srgbClr val="000000"/>
                  </a:buClr>
                  <a:buSzPct val="44000"/>
                  <a:buFont typeface="Helvetica" charset="0"/>
                  <a:buChar char="l"/>
                  <a:tabLst>
                    <a:tab pos="939800" algn="l"/>
                    <a:tab pos="1866900" algn="l"/>
                    <a:tab pos="2806700" algn="l"/>
                    <a:tab pos="3721100" algn="l"/>
                    <a:tab pos="939800" algn="l"/>
                    <a:tab pos="1866900" algn="l"/>
                    <a:tab pos="2806700" algn="l"/>
                    <a:tab pos="3721100" algn="l"/>
                    <a:tab pos="939800" algn="l"/>
                    <a:tab pos="1866900" algn="l"/>
                    <a:tab pos="2806700" algn="l"/>
                    <a:tab pos="3721100" algn="l"/>
                    <a:tab pos="939800" algn="l"/>
                    <a:tab pos="1866900" algn="l"/>
                    <a:tab pos="2806700" algn="l"/>
                    <a:tab pos="3721100" algn="l"/>
                  </a:tabLst>
                </a:pPr>
                <a:r>
                  <a:rPr lang="en-US" sz="2000">
                    <a:solidFill>
                      <a:schemeClr val="tx1"/>
                    </a:solidFill>
                    <a:latin typeface="Helvetica" charset="0"/>
                    <a:ea typeface="ＭＳ Ｐゴシック" charset="0"/>
                    <a:cs typeface="Helvetica" charset="0"/>
                    <a:sym typeface="Helvetica" charset="0"/>
                  </a:rPr>
                  <a:t>NextHop:R1</a:t>
                </a:r>
              </a:p>
              <a:p>
                <a:pPr>
                  <a:lnSpc>
                    <a:spcPct val="84000"/>
                  </a:lnSpc>
                  <a:buClr>
                    <a:srgbClr val="000000"/>
                  </a:buClr>
                  <a:buSzPct val="44000"/>
                  <a:buFont typeface="Helvetica" charset="0"/>
                  <a:buChar char="l"/>
                  <a:tabLst>
                    <a:tab pos="939800" algn="l"/>
                    <a:tab pos="1866900" algn="l"/>
                    <a:tab pos="2806700" algn="l"/>
                    <a:tab pos="3721100" algn="l"/>
                    <a:tab pos="939800" algn="l"/>
                    <a:tab pos="1866900" algn="l"/>
                    <a:tab pos="2806700" algn="l"/>
                    <a:tab pos="3721100" algn="l"/>
                    <a:tab pos="939800" algn="l"/>
                    <a:tab pos="1866900" algn="l"/>
                    <a:tab pos="2806700" algn="l"/>
                    <a:tab pos="3721100" algn="l"/>
                    <a:tab pos="939800" algn="l"/>
                    <a:tab pos="1866900" algn="l"/>
                    <a:tab pos="2806700" algn="l"/>
                    <a:tab pos="3721100" algn="l"/>
                  </a:tabLst>
                </a:pPr>
                <a:r>
                  <a:rPr lang="en-US" sz="2000">
                    <a:solidFill>
                      <a:schemeClr val="tx1"/>
                    </a:solidFill>
                    <a:latin typeface="Helvetica" charset="0"/>
                    <a:ea typeface="ＭＳ Ｐゴシック" charset="0"/>
                    <a:cs typeface="Helvetica" charset="0"/>
                    <a:sym typeface="Helvetica" charset="0"/>
                  </a:rPr>
                  <a:t>ASPath: </a:t>
                </a:r>
                <a:r>
                  <a:rPr lang="en-US" sz="2000">
                    <a:solidFill>
                      <a:srgbClr val="0000FF"/>
                    </a:solidFill>
                    <a:latin typeface="Helvetica" charset="0"/>
                    <a:ea typeface="ＭＳ Ｐゴシック" charset="0"/>
                    <a:cs typeface="Helvetica" charset="0"/>
                    <a:sym typeface="Helvetica" charset="0"/>
                  </a:rPr>
                  <a:t>AS10</a:t>
                </a:r>
              </a:p>
            </p:txBody>
          </p:sp>
        </p:grpSp>
        <p:sp>
          <p:nvSpPr>
            <p:cNvPr id="81987" name="Line 67"/>
            <p:cNvSpPr>
              <a:spLocks noChangeShapeType="1"/>
            </p:cNvSpPr>
            <p:nvPr/>
          </p:nvSpPr>
          <p:spPr bwMode="auto">
            <a:xfrm>
              <a:off x="1794" y="385"/>
              <a:ext cx="226" cy="2"/>
            </a:xfrm>
            <a:prstGeom prst="line">
              <a:avLst/>
            </a:prstGeom>
            <a:noFill/>
            <a:ln w="38100">
              <a:solidFill>
                <a:schemeClr val="tx1"/>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grpSp>
      <p:grpSp>
        <p:nvGrpSpPr>
          <p:cNvPr id="81988" name="Group 68"/>
          <p:cNvGrpSpPr>
            <a:grpSpLocks/>
          </p:cNvGrpSpPr>
          <p:nvPr/>
        </p:nvGrpSpPr>
        <p:grpSpPr bwMode="auto">
          <a:xfrm>
            <a:off x="644525" y="5764213"/>
            <a:ext cx="3119438" cy="1206500"/>
            <a:chOff x="0" y="0"/>
            <a:chExt cx="1964" cy="760"/>
          </a:xfrm>
        </p:grpSpPr>
        <p:grpSp>
          <p:nvGrpSpPr>
            <p:cNvPr id="81989" name="Group 69"/>
            <p:cNvGrpSpPr>
              <a:grpSpLocks/>
            </p:cNvGrpSpPr>
            <p:nvPr/>
          </p:nvGrpSpPr>
          <p:grpSpPr bwMode="auto">
            <a:xfrm>
              <a:off x="0" y="0"/>
              <a:ext cx="1776" cy="760"/>
              <a:chOff x="0" y="0"/>
              <a:chExt cx="1776" cy="760"/>
            </a:xfrm>
          </p:grpSpPr>
          <p:sp>
            <p:nvSpPr>
              <p:cNvPr id="81990" name="AutoShape 70"/>
              <p:cNvSpPr>
                <a:spLocks/>
              </p:cNvSpPr>
              <p:nvPr/>
            </p:nvSpPr>
            <p:spPr bwMode="auto">
              <a:xfrm>
                <a:off x="0" y="0"/>
                <a:ext cx="1776" cy="760"/>
              </a:xfrm>
              <a:prstGeom prst="roundRect">
                <a:avLst>
                  <a:gd name="adj" fmla="val 130"/>
                </a:avLst>
              </a:prstGeom>
              <a:solidFill>
                <a:schemeClr val="accent1"/>
              </a:solidFill>
              <a:ln w="25400">
                <a:solidFill>
                  <a:schemeClr val="tx1"/>
                </a:solidFill>
                <a:prstDash val="solid"/>
                <a:round/>
                <a:headEnd type="none" w="med" len="med"/>
                <a:tailEnd type="none" w="med" len="med"/>
              </a:ln>
            </p:spPr>
            <p:txBody>
              <a:bodyPr lIns="0" tIns="0" rIns="0" bIns="0"/>
              <a:lstStyle/>
              <a:p>
                <a:endParaRPr lang="en-GB"/>
              </a:p>
            </p:txBody>
          </p:sp>
          <p:sp>
            <p:nvSpPr>
              <p:cNvPr id="81991" name="Rectangle 71"/>
              <p:cNvSpPr>
                <a:spLocks/>
              </p:cNvSpPr>
              <p:nvPr/>
            </p:nvSpPr>
            <p:spPr bwMode="auto">
              <a:xfrm>
                <a:off x="0" y="40"/>
                <a:ext cx="1776" cy="6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39800" algn="l"/>
                    <a:tab pos="1866900" algn="l"/>
                    <a:tab pos="2806700" algn="l"/>
                    <a:tab pos="3721100" algn="l"/>
                    <a:tab pos="939800" algn="l"/>
                    <a:tab pos="1866900" algn="l"/>
                    <a:tab pos="2806700" algn="l"/>
                    <a:tab pos="3721100" algn="l"/>
                    <a:tab pos="939800" algn="l"/>
                    <a:tab pos="1866900" algn="l"/>
                    <a:tab pos="2806700" algn="l"/>
                    <a:tab pos="3721100" algn="l"/>
                    <a:tab pos="939800" algn="l"/>
                    <a:tab pos="1866900" algn="l"/>
                    <a:tab pos="2806700" algn="l"/>
                    <a:tab pos="3721100" algn="l"/>
                  </a:tabLst>
                </a:pPr>
                <a:r>
                  <a:rPr lang="en-US" sz="2000" u="sng">
                    <a:solidFill>
                      <a:schemeClr val="tx1"/>
                    </a:solidFill>
                    <a:latin typeface="Helvetica" charset="0"/>
                    <a:ea typeface="ＭＳ Ｐゴシック" charset="0"/>
                    <a:cs typeface="Helvetica" charset="0"/>
                    <a:sym typeface="Helvetica" charset="0"/>
                  </a:rPr>
                  <a:t>UPDATE</a:t>
                </a:r>
              </a:p>
              <a:p>
                <a:pPr>
                  <a:lnSpc>
                    <a:spcPct val="84000"/>
                  </a:lnSpc>
                  <a:buClr>
                    <a:srgbClr val="000000"/>
                  </a:buClr>
                  <a:buSzPct val="44000"/>
                  <a:buFont typeface="Helvetica" charset="0"/>
                  <a:buChar char="l"/>
                  <a:tabLst>
                    <a:tab pos="939800" algn="l"/>
                    <a:tab pos="1866900" algn="l"/>
                    <a:tab pos="2806700" algn="l"/>
                    <a:tab pos="3721100" algn="l"/>
                    <a:tab pos="939800" algn="l"/>
                    <a:tab pos="1866900" algn="l"/>
                    <a:tab pos="2806700" algn="l"/>
                    <a:tab pos="3721100" algn="l"/>
                    <a:tab pos="939800" algn="l"/>
                    <a:tab pos="1866900" algn="l"/>
                    <a:tab pos="2806700" algn="l"/>
                    <a:tab pos="3721100" algn="l"/>
                    <a:tab pos="939800" algn="l"/>
                    <a:tab pos="1866900" algn="l"/>
                    <a:tab pos="2806700" algn="l"/>
                    <a:tab pos="3721100" algn="l"/>
                  </a:tabLst>
                </a:pPr>
                <a:r>
                  <a:rPr lang="en-US" sz="2000">
                    <a:solidFill>
                      <a:schemeClr val="tx1"/>
                    </a:solidFill>
                    <a:latin typeface="Helvetica" charset="0"/>
                    <a:ea typeface="ＭＳ Ｐゴシック" charset="0"/>
                    <a:cs typeface="Helvetica" charset="0"/>
                    <a:sym typeface="Helvetica" charset="0"/>
                  </a:rPr>
                  <a:t>prefix: 2001:db8:12/48, </a:t>
                </a:r>
              </a:p>
              <a:p>
                <a:pPr>
                  <a:lnSpc>
                    <a:spcPct val="84000"/>
                  </a:lnSpc>
                  <a:buClr>
                    <a:srgbClr val="000000"/>
                  </a:buClr>
                  <a:buSzPct val="44000"/>
                  <a:buFont typeface="Helvetica" charset="0"/>
                  <a:buChar char="l"/>
                  <a:tabLst>
                    <a:tab pos="939800" algn="l"/>
                    <a:tab pos="1866900" algn="l"/>
                    <a:tab pos="2806700" algn="l"/>
                    <a:tab pos="3721100" algn="l"/>
                    <a:tab pos="939800" algn="l"/>
                    <a:tab pos="1866900" algn="l"/>
                    <a:tab pos="2806700" algn="l"/>
                    <a:tab pos="3721100" algn="l"/>
                    <a:tab pos="939800" algn="l"/>
                    <a:tab pos="1866900" algn="l"/>
                    <a:tab pos="2806700" algn="l"/>
                    <a:tab pos="3721100" algn="l"/>
                    <a:tab pos="939800" algn="l"/>
                    <a:tab pos="1866900" algn="l"/>
                    <a:tab pos="2806700" algn="l"/>
                    <a:tab pos="3721100" algn="l"/>
                  </a:tabLst>
                </a:pPr>
                <a:r>
                  <a:rPr lang="en-US" sz="2000">
                    <a:solidFill>
                      <a:schemeClr val="tx1"/>
                    </a:solidFill>
                    <a:latin typeface="Helvetica" charset="0"/>
                    <a:ea typeface="ＭＳ Ｐゴシック" charset="0"/>
                    <a:cs typeface="Helvetica" charset="0"/>
                    <a:sym typeface="Helvetica" charset="0"/>
                  </a:rPr>
                  <a:t>NextHop:R1</a:t>
                </a:r>
              </a:p>
              <a:p>
                <a:pPr>
                  <a:lnSpc>
                    <a:spcPct val="84000"/>
                  </a:lnSpc>
                  <a:buClr>
                    <a:srgbClr val="000000"/>
                  </a:buClr>
                  <a:buSzPct val="44000"/>
                  <a:buFont typeface="Helvetica" charset="0"/>
                  <a:buChar char="l"/>
                  <a:tabLst>
                    <a:tab pos="939800" algn="l"/>
                    <a:tab pos="1866900" algn="l"/>
                    <a:tab pos="2806700" algn="l"/>
                    <a:tab pos="3721100" algn="l"/>
                    <a:tab pos="939800" algn="l"/>
                    <a:tab pos="1866900" algn="l"/>
                    <a:tab pos="2806700" algn="l"/>
                    <a:tab pos="3721100" algn="l"/>
                    <a:tab pos="939800" algn="l"/>
                    <a:tab pos="1866900" algn="l"/>
                    <a:tab pos="2806700" algn="l"/>
                    <a:tab pos="3721100" algn="l"/>
                    <a:tab pos="939800" algn="l"/>
                    <a:tab pos="1866900" algn="l"/>
                    <a:tab pos="2806700" algn="l"/>
                    <a:tab pos="3721100" algn="l"/>
                  </a:tabLst>
                </a:pPr>
                <a:r>
                  <a:rPr lang="en-US" sz="2000">
                    <a:solidFill>
                      <a:schemeClr val="tx1"/>
                    </a:solidFill>
                    <a:latin typeface="Helvetica" charset="0"/>
                    <a:ea typeface="ＭＳ Ｐゴシック" charset="0"/>
                    <a:cs typeface="Helvetica" charset="0"/>
                    <a:sym typeface="Helvetica" charset="0"/>
                  </a:rPr>
                  <a:t>ASPath: </a:t>
                </a:r>
                <a:r>
                  <a:rPr lang="en-US" sz="2000">
                    <a:solidFill>
                      <a:srgbClr val="0000FF"/>
                    </a:solidFill>
                    <a:latin typeface="Helvetica" charset="0"/>
                    <a:ea typeface="ＭＳ Ｐゴシック" charset="0"/>
                    <a:cs typeface="Helvetica" charset="0"/>
                    <a:sym typeface="Helvetica" charset="0"/>
                  </a:rPr>
                  <a:t>AS10</a:t>
                </a:r>
              </a:p>
            </p:txBody>
          </p:sp>
        </p:grpSp>
        <p:sp>
          <p:nvSpPr>
            <p:cNvPr id="81992" name="Line 72"/>
            <p:cNvSpPr>
              <a:spLocks noChangeShapeType="1"/>
            </p:cNvSpPr>
            <p:nvPr/>
          </p:nvSpPr>
          <p:spPr bwMode="auto">
            <a:xfrm>
              <a:off x="1785" y="272"/>
              <a:ext cx="179" cy="197"/>
            </a:xfrm>
            <a:prstGeom prst="line">
              <a:avLst/>
            </a:prstGeom>
            <a:noFill/>
            <a:ln w="38100">
              <a:solidFill>
                <a:schemeClr val="tx1"/>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grpSp>
      <p:grpSp>
        <p:nvGrpSpPr>
          <p:cNvPr id="81993" name="Group 73"/>
          <p:cNvGrpSpPr>
            <a:grpSpLocks/>
          </p:cNvGrpSpPr>
          <p:nvPr/>
        </p:nvGrpSpPr>
        <p:grpSpPr bwMode="auto">
          <a:xfrm>
            <a:off x="5991225" y="5149850"/>
            <a:ext cx="2820988" cy="1797050"/>
            <a:chOff x="0" y="0"/>
            <a:chExt cx="1776" cy="1131"/>
          </a:xfrm>
        </p:grpSpPr>
        <p:grpSp>
          <p:nvGrpSpPr>
            <p:cNvPr id="81994" name="Group 74"/>
            <p:cNvGrpSpPr>
              <a:grpSpLocks/>
            </p:cNvGrpSpPr>
            <p:nvPr/>
          </p:nvGrpSpPr>
          <p:grpSpPr bwMode="auto">
            <a:xfrm>
              <a:off x="0" y="371"/>
              <a:ext cx="1776" cy="760"/>
              <a:chOff x="0" y="0"/>
              <a:chExt cx="1776" cy="760"/>
            </a:xfrm>
          </p:grpSpPr>
          <p:sp>
            <p:nvSpPr>
              <p:cNvPr id="81995" name="AutoShape 75"/>
              <p:cNvSpPr>
                <a:spLocks/>
              </p:cNvSpPr>
              <p:nvPr/>
            </p:nvSpPr>
            <p:spPr bwMode="auto">
              <a:xfrm>
                <a:off x="0" y="0"/>
                <a:ext cx="1776" cy="760"/>
              </a:xfrm>
              <a:prstGeom prst="roundRect">
                <a:avLst>
                  <a:gd name="adj" fmla="val 130"/>
                </a:avLst>
              </a:prstGeom>
              <a:solidFill>
                <a:schemeClr val="accent1"/>
              </a:solidFill>
              <a:ln w="25400">
                <a:solidFill>
                  <a:schemeClr val="tx1"/>
                </a:solidFill>
                <a:prstDash val="solid"/>
                <a:round/>
                <a:headEnd type="none" w="med" len="med"/>
                <a:tailEnd type="none" w="med" len="med"/>
              </a:ln>
            </p:spPr>
            <p:txBody>
              <a:bodyPr lIns="0" tIns="0" rIns="0" bIns="0"/>
              <a:lstStyle/>
              <a:p>
                <a:endParaRPr lang="en-GB"/>
              </a:p>
            </p:txBody>
          </p:sp>
          <p:sp>
            <p:nvSpPr>
              <p:cNvPr id="81996" name="Rectangle 76"/>
              <p:cNvSpPr>
                <a:spLocks/>
              </p:cNvSpPr>
              <p:nvPr/>
            </p:nvSpPr>
            <p:spPr bwMode="auto">
              <a:xfrm>
                <a:off x="0" y="36"/>
                <a:ext cx="1776" cy="6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39800" algn="l"/>
                    <a:tab pos="1866900" algn="l"/>
                    <a:tab pos="2806700" algn="l"/>
                    <a:tab pos="3721100" algn="l"/>
                    <a:tab pos="939800" algn="l"/>
                    <a:tab pos="1866900" algn="l"/>
                    <a:tab pos="2806700" algn="l"/>
                    <a:tab pos="3721100" algn="l"/>
                    <a:tab pos="939800" algn="l"/>
                    <a:tab pos="1866900" algn="l"/>
                    <a:tab pos="2806700" algn="l"/>
                    <a:tab pos="3721100" algn="l"/>
                    <a:tab pos="939800" algn="l"/>
                    <a:tab pos="1866900" algn="l"/>
                    <a:tab pos="2806700" algn="l"/>
                    <a:tab pos="3721100" algn="l"/>
                  </a:tabLst>
                </a:pPr>
                <a:r>
                  <a:rPr lang="en-US" sz="2000" u="sng">
                    <a:solidFill>
                      <a:schemeClr val="tx1"/>
                    </a:solidFill>
                    <a:latin typeface="Helvetica" charset="0"/>
                    <a:ea typeface="ＭＳ Ｐゴシック" charset="0"/>
                    <a:cs typeface="Helvetica" charset="0"/>
                    <a:sym typeface="Helvetica" charset="0"/>
                  </a:rPr>
                  <a:t>UPDATE</a:t>
                </a:r>
              </a:p>
              <a:p>
                <a:pPr>
                  <a:lnSpc>
                    <a:spcPct val="84000"/>
                  </a:lnSpc>
                  <a:buClr>
                    <a:srgbClr val="000000"/>
                  </a:buClr>
                  <a:buSzPct val="44000"/>
                  <a:buFont typeface="Helvetica" charset="0"/>
                  <a:buChar char="l"/>
                  <a:tabLst>
                    <a:tab pos="939800" algn="l"/>
                    <a:tab pos="1866900" algn="l"/>
                    <a:tab pos="2806700" algn="l"/>
                    <a:tab pos="3721100" algn="l"/>
                    <a:tab pos="939800" algn="l"/>
                    <a:tab pos="1866900" algn="l"/>
                    <a:tab pos="2806700" algn="l"/>
                    <a:tab pos="3721100" algn="l"/>
                    <a:tab pos="939800" algn="l"/>
                    <a:tab pos="1866900" algn="l"/>
                    <a:tab pos="2806700" algn="l"/>
                    <a:tab pos="3721100" algn="l"/>
                    <a:tab pos="939800" algn="l"/>
                    <a:tab pos="1866900" algn="l"/>
                    <a:tab pos="2806700" algn="l"/>
                    <a:tab pos="3721100" algn="l"/>
                  </a:tabLst>
                </a:pPr>
                <a:r>
                  <a:rPr lang="en-US" sz="2000">
                    <a:solidFill>
                      <a:schemeClr val="tx1"/>
                    </a:solidFill>
                    <a:latin typeface="Helvetica" charset="0"/>
                    <a:ea typeface="ＭＳ Ｐゴシック" charset="0"/>
                    <a:cs typeface="Helvetica" charset="0"/>
                    <a:sym typeface="Helvetica" charset="0"/>
                  </a:rPr>
                  <a:t>prefix: 2001:db8:12/48, </a:t>
                </a:r>
              </a:p>
              <a:p>
                <a:pPr>
                  <a:lnSpc>
                    <a:spcPct val="84000"/>
                  </a:lnSpc>
                  <a:buClr>
                    <a:srgbClr val="000000"/>
                  </a:buClr>
                  <a:buSzPct val="44000"/>
                  <a:buFont typeface="Helvetica" charset="0"/>
                  <a:buChar char="l"/>
                  <a:tabLst>
                    <a:tab pos="939800" algn="l"/>
                    <a:tab pos="1866900" algn="l"/>
                    <a:tab pos="2806700" algn="l"/>
                    <a:tab pos="3721100" algn="l"/>
                    <a:tab pos="939800" algn="l"/>
                    <a:tab pos="1866900" algn="l"/>
                    <a:tab pos="2806700" algn="l"/>
                    <a:tab pos="3721100" algn="l"/>
                    <a:tab pos="939800" algn="l"/>
                    <a:tab pos="1866900" algn="l"/>
                    <a:tab pos="2806700" algn="l"/>
                    <a:tab pos="3721100" algn="l"/>
                    <a:tab pos="939800" algn="l"/>
                    <a:tab pos="1866900" algn="l"/>
                    <a:tab pos="2806700" algn="l"/>
                    <a:tab pos="3721100" algn="l"/>
                  </a:tabLst>
                </a:pPr>
                <a:r>
                  <a:rPr lang="en-US" sz="2000">
                    <a:solidFill>
                      <a:schemeClr val="tx1"/>
                    </a:solidFill>
                    <a:latin typeface="Helvetica" charset="0"/>
                    <a:ea typeface="ＭＳ Ｐゴシック" charset="0"/>
                    <a:cs typeface="Helvetica" charset="0"/>
                    <a:sym typeface="Helvetica" charset="0"/>
                  </a:rPr>
                  <a:t>NextHop:R4</a:t>
                </a:r>
              </a:p>
              <a:p>
                <a:pPr>
                  <a:lnSpc>
                    <a:spcPct val="84000"/>
                  </a:lnSpc>
                  <a:buClr>
                    <a:srgbClr val="000000"/>
                  </a:buClr>
                  <a:buSzPct val="44000"/>
                  <a:buFont typeface="Helvetica" charset="0"/>
                  <a:buChar char="l"/>
                  <a:tabLst>
                    <a:tab pos="939800" algn="l"/>
                    <a:tab pos="1866900" algn="l"/>
                    <a:tab pos="2806700" algn="l"/>
                    <a:tab pos="3721100" algn="l"/>
                    <a:tab pos="939800" algn="l"/>
                    <a:tab pos="1866900" algn="l"/>
                    <a:tab pos="2806700" algn="l"/>
                    <a:tab pos="3721100" algn="l"/>
                    <a:tab pos="939800" algn="l"/>
                    <a:tab pos="1866900" algn="l"/>
                    <a:tab pos="2806700" algn="l"/>
                    <a:tab pos="3721100" algn="l"/>
                    <a:tab pos="939800" algn="l"/>
                    <a:tab pos="1866900" algn="l"/>
                    <a:tab pos="2806700" algn="l"/>
                    <a:tab pos="3721100" algn="l"/>
                  </a:tabLst>
                </a:pPr>
                <a:r>
                  <a:rPr lang="en-US" sz="2000">
                    <a:solidFill>
                      <a:schemeClr val="tx1"/>
                    </a:solidFill>
                    <a:latin typeface="Helvetica" charset="0"/>
                    <a:ea typeface="ＭＳ Ｐゴシック" charset="0"/>
                    <a:cs typeface="Helvetica" charset="0"/>
                    <a:sym typeface="Helvetica" charset="0"/>
                  </a:rPr>
                  <a:t>ASPath: </a:t>
                </a:r>
                <a:r>
                  <a:rPr lang="en-US" sz="2000">
                    <a:solidFill>
                      <a:srgbClr val="800080"/>
                    </a:solidFill>
                    <a:latin typeface="Helvetica" charset="0"/>
                    <a:ea typeface="ＭＳ Ｐゴシック" charset="0"/>
                    <a:cs typeface="Helvetica" charset="0"/>
                    <a:sym typeface="Helvetica" charset="0"/>
                  </a:rPr>
                  <a:t>AS40</a:t>
                </a:r>
                <a:r>
                  <a:rPr lang="en-US" sz="2000">
                    <a:solidFill>
                      <a:schemeClr val="tx1"/>
                    </a:solidFill>
                    <a:latin typeface="Helvetica" charset="0"/>
                    <a:ea typeface="ＭＳ Ｐゴシック" charset="0"/>
                    <a:cs typeface="Helvetica" charset="0"/>
                    <a:sym typeface="Helvetica" charset="0"/>
                  </a:rPr>
                  <a:t>:</a:t>
                </a:r>
                <a:r>
                  <a:rPr lang="en-US" sz="2000">
                    <a:solidFill>
                      <a:srgbClr val="0000FF"/>
                    </a:solidFill>
                    <a:latin typeface="Helvetica" charset="0"/>
                    <a:ea typeface="ＭＳ Ｐゴシック" charset="0"/>
                    <a:cs typeface="Helvetica" charset="0"/>
                    <a:sym typeface="Helvetica" charset="0"/>
                  </a:rPr>
                  <a:t>AS10</a:t>
                </a:r>
              </a:p>
            </p:txBody>
          </p:sp>
        </p:grpSp>
        <p:sp>
          <p:nvSpPr>
            <p:cNvPr id="81997" name="Line 77"/>
            <p:cNvSpPr>
              <a:spLocks noChangeShapeType="1"/>
            </p:cNvSpPr>
            <p:nvPr/>
          </p:nvSpPr>
          <p:spPr bwMode="auto">
            <a:xfrm rot="10800000" flipH="1">
              <a:off x="298" y="0"/>
              <a:ext cx="310" cy="368"/>
            </a:xfrm>
            <a:prstGeom prst="line">
              <a:avLst/>
            </a:prstGeom>
            <a:noFill/>
            <a:ln w="38100">
              <a:solidFill>
                <a:schemeClr val="tx1"/>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grpSp>
      <p:grpSp>
        <p:nvGrpSpPr>
          <p:cNvPr id="81998" name="Group 78"/>
          <p:cNvGrpSpPr>
            <a:grpSpLocks/>
          </p:cNvGrpSpPr>
          <p:nvPr/>
        </p:nvGrpSpPr>
        <p:grpSpPr bwMode="auto">
          <a:xfrm>
            <a:off x="7007225" y="2284413"/>
            <a:ext cx="3235325" cy="1206500"/>
            <a:chOff x="0" y="0"/>
            <a:chExt cx="2038" cy="760"/>
          </a:xfrm>
        </p:grpSpPr>
        <p:grpSp>
          <p:nvGrpSpPr>
            <p:cNvPr id="81999" name="Group 79"/>
            <p:cNvGrpSpPr>
              <a:grpSpLocks/>
            </p:cNvGrpSpPr>
            <p:nvPr/>
          </p:nvGrpSpPr>
          <p:grpSpPr bwMode="auto">
            <a:xfrm>
              <a:off x="0" y="0"/>
              <a:ext cx="1776" cy="760"/>
              <a:chOff x="0" y="0"/>
              <a:chExt cx="1776" cy="760"/>
            </a:xfrm>
          </p:grpSpPr>
          <p:sp>
            <p:nvSpPr>
              <p:cNvPr id="82000" name="AutoShape 80"/>
              <p:cNvSpPr>
                <a:spLocks/>
              </p:cNvSpPr>
              <p:nvPr/>
            </p:nvSpPr>
            <p:spPr bwMode="auto">
              <a:xfrm>
                <a:off x="0" y="0"/>
                <a:ext cx="1776" cy="760"/>
              </a:xfrm>
              <a:prstGeom prst="roundRect">
                <a:avLst>
                  <a:gd name="adj" fmla="val 130"/>
                </a:avLst>
              </a:prstGeom>
              <a:solidFill>
                <a:schemeClr val="accent1"/>
              </a:solidFill>
              <a:ln w="25400">
                <a:solidFill>
                  <a:schemeClr val="tx1"/>
                </a:solidFill>
                <a:prstDash val="solid"/>
                <a:round/>
                <a:headEnd type="none" w="med" len="med"/>
                <a:tailEnd type="none" w="med" len="med"/>
              </a:ln>
            </p:spPr>
            <p:txBody>
              <a:bodyPr lIns="0" tIns="0" rIns="0" bIns="0"/>
              <a:lstStyle/>
              <a:p>
                <a:endParaRPr lang="en-GB"/>
              </a:p>
            </p:txBody>
          </p:sp>
          <p:sp>
            <p:nvSpPr>
              <p:cNvPr id="82001" name="Rectangle 81"/>
              <p:cNvSpPr>
                <a:spLocks/>
              </p:cNvSpPr>
              <p:nvPr/>
            </p:nvSpPr>
            <p:spPr bwMode="auto">
              <a:xfrm>
                <a:off x="0" y="36"/>
                <a:ext cx="1776" cy="6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39800" algn="l"/>
                    <a:tab pos="1866900" algn="l"/>
                    <a:tab pos="2806700" algn="l"/>
                    <a:tab pos="3721100" algn="l"/>
                    <a:tab pos="939800" algn="l"/>
                    <a:tab pos="1866900" algn="l"/>
                    <a:tab pos="2806700" algn="l"/>
                    <a:tab pos="3721100" algn="l"/>
                    <a:tab pos="939800" algn="l"/>
                    <a:tab pos="1866900" algn="l"/>
                    <a:tab pos="2806700" algn="l"/>
                    <a:tab pos="3721100" algn="l"/>
                    <a:tab pos="939800" algn="l"/>
                    <a:tab pos="1866900" algn="l"/>
                    <a:tab pos="2806700" algn="l"/>
                    <a:tab pos="3721100" algn="l"/>
                  </a:tabLst>
                </a:pPr>
                <a:r>
                  <a:rPr lang="en-US" sz="2000" u="sng">
                    <a:solidFill>
                      <a:schemeClr val="tx1"/>
                    </a:solidFill>
                    <a:latin typeface="Helvetica" charset="0"/>
                    <a:ea typeface="ＭＳ Ｐゴシック" charset="0"/>
                    <a:cs typeface="Helvetica" charset="0"/>
                    <a:sym typeface="Helvetica" charset="0"/>
                  </a:rPr>
                  <a:t>UPDATE</a:t>
                </a:r>
              </a:p>
              <a:p>
                <a:pPr>
                  <a:lnSpc>
                    <a:spcPct val="84000"/>
                  </a:lnSpc>
                  <a:buClr>
                    <a:srgbClr val="000000"/>
                  </a:buClr>
                  <a:buSzPct val="44000"/>
                  <a:buFont typeface="Helvetica" charset="0"/>
                  <a:buChar char="l"/>
                  <a:tabLst>
                    <a:tab pos="939800" algn="l"/>
                    <a:tab pos="1866900" algn="l"/>
                    <a:tab pos="2806700" algn="l"/>
                    <a:tab pos="3721100" algn="l"/>
                    <a:tab pos="939800" algn="l"/>
                    <a:tab pos="1866900" algn="l"/>
                    <a:tab pos="2806700" algn="l"/>
                    <a:tab pos="3721100" algn="l"/>
                    <a:tab pos="939800" algn="l"/>
                    <a:tab pos="1866900" algn="l"/>
                    <a:tab pos="2806700" algn="l"/>
                    <a:tab pos="3721100" algn="l"/>
                    <a:tab pos="939800" algn="l"/>
                    <a:tab pos="1866900" algn="l"/>
                    <a:tab pos="2806700" algn="l"/>
                    <a:tab pos="3721100" algn="l"/>
                  </a:tabLst>
                </a:pPr>
                <a:r>
                  <a:rPr lang="en-US" sz="2000">
                    <a:solidFill>
                      <a:schemeClr val="tx1"/>
                    </a:solidFill>
                    <a:latin typeface="Helvetica" charset="0"/>
                    <a:ea typeface="ＭＳ Ｐゴシック" charset="0"/>
                    <a:cs typeface="Helvetica" charset="0"/>
                    <a:sym typeface="Helvetica" charset="0"/>
                  </a:rPr>
                  <a:t>prefix: 2001:db8:12/48, </a:t>
                </a:r>
              </a:p>
              <a:p>
                <a:pPr>
                  <a:lnSpc>
                    <a:spcPct val="84000"/>
                  </a:lnSpc>
                  <a:buClr>
                    <a:srgbClr val="000000"/>
                  </a:buClr>
                  <a:buSzPct val="44000"/>
                  <a:buFont typeface="Helvetica" charset="0"/>
                  <a:buChar char="l"/>
                  <a:tabLst>
                    <a:tab pos="939800" algn="l"/>
                    <a:tab pos="1866900" algn="l"/>
                    <a:tab pos="2806700" algn="l"/>
                    <a:tab pos="3721100" algn="l"/>
                    <a:tab pos="939800" algn="l"/>
                    <a:tab pos="1866900" algn="l"/>
                    <a:tab pos="2806700" algn="l"/>
                    <a:tab pos="3721100" algn="l"/>
                    <a:tab pos="939800" algn="l"/>
                    <a:tab pos="1866900" algn="l"/>
                    <a:tab pos="2806700" algn="l"/>
                    <a:tab pos="3721100" algn="l"/>
                    <a:tab pos="939800" algn="l"/>
                    <a:tab pos="1866900" algn="l"/>
                    <a:tab pos="2806700" algn="l"/>
                    <a:tab pos="3721100" algn="l"/>
                  </a:tabLst>
                </a:pPr>
                <a:r>
                  <a:rPr lang="en-US" sz="2000">
                    <a:solidFill>
                      <a:schemeClr val="tx1"/>
                    </a:solidFill>
                    <a:latin typeface="Helvetica" charset="0"/>
                    <a:ea typeface="ＭＳ Ｐゴシック" charset="0"/>
                    <a:cs typeface="Helvetica" charset="0"/>
                    <a:sym typeface="Helvetica" charset="0"/>
                  </a:rPr>
                  <a:t>NextHop:R2</a:t>
                </a:r>
              </a:p>
              <a:p>
                <a:pPr>
                  <a:lnSpc>
                    <a:spcPct val="84000"/>
                  </a:lnSpc>
                  <a:buClr>
                    <a:srgbClr val="000000"/>
                  </a:buClr>
                  <a:buSzPct val="44000"/>
                  <a:buFont typeface="Helvetica" charset="0"/>
                  <a:buChar char="l"/>
                  <a:tabLst>
                    <a:tab pos="939800" algn="l"/>
                    <a:tab pos="1866900" algn="l"/>
                    <a:tab pos="2806700" algn="l"/>
                    <a:tab pos="3721100" algn="l"/>
                    <a:tab pos="939800" algn="l"/>
                    <a:tab pos="1866900" algn="l"/>
                    <a:tab pos="2806700" algn="l"/>
                    <a:tab pos="3721100" algn="l"/>
                    <a:tab pos="939800" algn="l"/>
                    <a:tab pos="1866900" algn="l"/>
                    <a:tab pos="2806700" algn="l"/>
                    <a:tab pos="3721100" algn="l"/>
                    <a:tab pos="939800" algn="l"/>
                    <a:tab pos="1866900" algn="l"/>
                    <a:tab pos="2806700" algn="l"/>
                    <a:tab pos="3721100" algn="l"/>
                  </a:tabLst>
                </a:pPr>
                <a:r>
                  <a:rPr lang="en-US" sz="2000">
                    <a:solidFill>
                      <a:schemeClr val="tx1"/>
                    </a:solidFill>
                    <a:latin typeface="Helvetica" charset="0"/>
                    <a:ea typeface="ＭＳ Ｐゴシック" charset="0"/>
                    <a:cs typeface="Helvetica" charset="0"/>
                    <a:sym typeface="Helvetica" charset="0"/>
                  </a:rPr>
                  <a:t>ASPath: </a:t>
                </a:r>
                <a:r>
                  <a:rPr lang="en-US" sz="2000">
                    <a:solidFill>
                      <a:srgbClr val="FF0000"/>
                    </a:solidFill>
                    <a:latin typeface="Helvetica" charset="0"/>
                    <a:ea typeface="ＭＳ Ｐゴシック" charset="0"/>
                    <a:cs typeface="Helvetica" charset="0"/>
                    <a:sym typeface="Helvetica" charset="0"/>
                  </a:rPr>
                  <a:t>AS20</a:t>
                </a:r>
                <a:r>
                  <a:rPr lang="en-US" sz="2000">
                    <a:solidFill>
                      <a:schemeClr val="tx1"/>
                    </a:solidFill>
                    <a:latin typeface="Helvetica" charset="0"/>
                    <a:ea typeface="ＭＳ Ｐゴシック" charset="0"/>
                    <a:cs typeface="Helvetica" charset="0"/>
                    <a:sym typeface="Helvetica" charset="0"/>
                  </a:rPr>
                  <a:t>:</a:t>
                </a:r>
                <a:r>
                  <a:rPr lang="en-US" sz="2000">
                    <a:solidFill>
                      <a:srgbClr val="0000FF"/>
                    </a:solidFill>
                    <a:latin typeface="Helvetica" charset="0"/>
                    <a:ea typeface="ＭＳ Ｐゴシック" charset="0"/>
                    <a:cs typeface="Helvetica" charset="0"/>
                    <a:sym typeface="Helvetica" charset="0"/>
                  </a:rPr>
                  <a:t>AS10</a:t>
                </a:r>
              </a:p>
            </p:txBody>
          </p:sp>
        </p:grpSp>
        <p:sp>
          <p:nvSpPr>
            <p:cNvPr id="82002" name="Line 82"/>
            <p:cNvSpPr>
              <a:spLocks noChangeShapeType="1"/>
            </p:cNvSpPr>
            <p:nvPr/>
          </p:nvSpPr>
          <p:spPr bwMode="auto">
            <a:xfrm>
              <a:off x="1775" y="472"/>
              <a:ext cx="263" cy="9"/>
            </a:xfrm>
            <a:prstGeom prst="line">
              <a:avLst/>
            </a:prstGeom>
            <a:noFill/>
            <a:ln w="38100">
              <a:solidFill>
                <a:schemeClr val="tx1"/>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grpSp>
      <p:sp>
        <p:nvSpPr>
          <p:cNvPr id="82003" name="Rectangle 83"/>
          <p:cNvSpPr>
            <a:spLocks/>
          </p:cNvSpPr>
          <p:nvPr/>
        </p:nvSpPr>
        <p:spPr bwMode="auto">
          <a:xfrm>
            <a:off x="978074" y="8199084"/>
            <a:ext cx="9977090" cy="4801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marL="930275" lvl="1" indent="-571500">
              <a:lnSpc>
                <a:spcPct val="84000"/>
              </a:lnSpc>
              <a:buClr>
                <a:srgbClr val="000000"/>
              </a:buClr>
              <a:buSzPct val="75000"/>
              <a:buFont typeface="Arial"/>
              <a:buChar char="•"/>
              <a:tabLst>
                <a:tab pos="939800" algn="l"/>
                <a:tab pos="1866900" algn="l"/>
                <a:tab pos="2806700" algn="l"/>
                <a:tab pos="3733800" algn="l"/>
                <a:tab pos="4673600" algn="l"/>
                <a:tab pos="5600700" algn="l"/>
                <a:tab pos="6540500" algn="l"/>
                <a:tab pos="7467600" algn="l"/>
                <a:tab pos="8407400" algn="l"/>
                <a:tab pos="9334500" algn="l"/>
                <a:tab pos="10274300" algn="l"/>
                <a:tab pos="11137900" algn="l"/>
              </a:tabLst>
            </a:pPr>
            <a:r>
              <a:rPr lang="en-US" sz="3600">
                <a:solidFill>
                  <a:schemeClr val="tx1"/>
                </a:solidFill>
                <a:latin typeface="Helvetica" charset="0"/>
                <a:ea typeface="ＭＳ Ｐゴシック" charset="0"/>
                <a:cs typeface="Helvetica" charset="0"/>
                <a:sym typeface="Helvetica" charset="0"/>
              </a:rPr>
              <a:t>What happens if link </a:t>
            </a:r>
            <a:r>
              <a:rPr lang="en-US" sz="3600">
                <a:solidFill>
                  <a:srgbClr val="0000FF"/>
                </a:solidFill>
                <a:latin typeface="Helvetica" charset="0"/>
                <a:ea typeface="ＭＳ Ｐゴシック" charset="0"/>
                <a:cs typeface="Helvetica" charset="0"/>
                <a:sym typeface="Helvetica" charset="0"/>
              </a:rPr>
              <a:t>AS10</a:t>
            </a:r>
            <a:r>
              <a:rPr lang="en-US" sz="3600">
                <a:solidFill>
                  <a:schemeClr val="tx1"/>
                </a:solidFill>
                <a:latin typeface="Helvetica" charset="0"/>
                <a:ea typeface="ＭＳ Ｐゴシック" charset="0"/>
                <a:cs typeface="Helvetica" charset="0"/>
                <a:sym typeface="Helvetica" charset="0"/>
              </a:rPr>
              <a:t>-</a:t>
            </a:r>
            <a:r>
              <a:rPr lang="en-US" sz="3600">
                <a:solidFill>
                  <a:srgbClr val="FF0000"/>
                </a:solidFill>
                <a:latin typeface="Helvetica" charset="0"/>
                <a:ea typeface="ＭＳ Ｐゴシック" charset="0"/>
                <a:cs typeface="Helvetica" charset="0"/>
                <a:sym typeface="Helvetica" charset="0"/>
              </a:rPr>
              <a:t>AS20</a:t>
            </a:r>
            <a:r>
              <a:rPr lang="en-US" sz="3600">
                <a:solidFill>
                  <a:schemeClr val="tx1"/>
                </a:solidFill>
                <a:latin typeface="Helvetica" charset="0"/>
                <a:ea typeface="ＭＳ Ｐゴシック" charset="0"/>
                <a:cs typeface="Helvetica" charset="0"/>
                <a:sym typeface="Helvetica" charset="0"/>
              </a:rPr>
              <a:t> goes down ?</a:t>
            </a:r>
          </a:p>
        </p:txBody>
      </p:sp>
      <p:sp>
        <p:nvSpPr>
          <p:cNvPr id="85" name="Rectangle 83"/>
          <p:cNvSpPr>
            <a:spLocks/>
          </p:cNvSpPr>
          <p:nvPr/>
        </p:nvSpPr>
        <p:spPr bwMode="auto">
          <a:xfrm>
            <a:off x="957784" y="8909248"/>
            <a:ext cx="9977090" cy="4801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marL="930275" lvl="1" indent="-571500">
              <a:lnSpc>
                <a:spcPct val="84000"/>
              </a:lnSpc>
              <a:buClr>
                <a:srgbClr val="000000"/>
              </a:buClr>
              <a:buSzPct val="75000"/>
              <a:buFont typeface="Arial"/>
              <a:buChar char="•"/>
              <a:tabLst>
                <a:tab pos="939800" algn="l"/>
                <a:tab pos="1866900" algn="l"/>
                <a:tab pos="2806700" algn="l"/>
                <a:tab pos="3733800" algn="l"/>
                <a:tab pos="4673600" algn="l"/>
                <a:tab pos="5600700" algn="l"/>
                <a:tab pos="6540500" algn="l"/>
                <a:tab pos="7467600" algn="l"/>
                <a:tab pos="8407400" algn="l"/>
                <a:tab pos="9334500" algn="l"/>
                <a:tab pos="10274300" algn="l"/>
                <a:tab pos="11137900" algn="l"/>
              </a:tabLst>
            </a:pPr>
            <a:r>
              <a:rPr lang="en-US" sz="3600">
                <a:solidFill>
                  <a:schemeClr val="tx1"/>
                </a:solidFill>
                <a:latin typeface="Helvetica" charset="0"/>
                <a:ea typeface="ＭＳ Ｐゴシック" charset="0"/>
                <a:cs typeface="Helvetica" charset="0"/>
                <a:sym typeface="Helvetica" charset="0"/>
              </a:rPr>
              <a:t>What happens if link </a:t>
            </a:r>
            <a:r>
              <a:rPr lang="en-US" sz="3600">
                <a:solidFill>
                  <a:srgbClr val="0000FF"/>
                </a:solidFill>
                <a:latin typeface="Helvetica" charset="0"/>
                <a:ea typeface="ＭＳ Ｐゴシック" charset="0"/>
                <a:cs typeface="Helvetica" charset="0"/>
                <a:sym typeface="Helvetica" charset="0"/>
              </a:rPr>
              <a:t>AS10</a:t>
            </a:r>
            <a:r>
              <a:rPr lang="en-US" sz="3600">
                <a:solidFill>
                  <a:schemeClr val="tx1"/>
                </a:solidFill>
                <a:latin typeface="Helvetica" charset="0"/>
                <a:ea typeface="ＭＳ Ｐゴシック" charset="0"/>
                <a:cs typeface="Helvetica" charset="0"/>
                <a:sym typeface="Helvetica" charset="0"/>
              </a:rPr>
              <a:t>-</a:t>
            </a:r>
            <a:r>
              <a:rPr lang="en-US" sz="3600">
                <a:solidFill>
                  <a:srgbClr val="660066"/>
                </a:solidFill>
                <a:latin typeface="Helvetica" charset="0"/>
                <a:ea typeface="ＭＳ Ｐゴシック" charset="0"/>
                <a:cs typeface="Helvetica" charset="0"/>
                <a:sym typeface="Helvetica" charset="0"/>
              </a:rPr>
              <a:t>AS40</a:t>
            </a:r>
            <a:r>
              <a:rPr lang="en-US" sz="3600">
                <a:solidFill>
                  <a:schemeClr val="tx1"/>
                </a:solidFill>
                <a:latin typeface="Helvetica" charset="0"/>
                <a:ea typeface="ＭＳ Ｐゴシック" charset="0"/>
                <a:cs typeface="Helvetica" charset="0"/>
                <a:sym typeface="Helvetica" charset="0"/>
              </a:rPr>
              <a:t> goes down ?</a:t>
            </a:r>
          </a:p>
        </p:txBody>
      </p:sp>
      <p:pic>
        <p:nvPicPr>
          <p:cNvPr id="86" name="Picture 2">
            <a:extLst>
              <a:ext uri="{FF2B5EF4-FFF2-40B4-BE49-F238E27FC236}">
                <a16:creationId xmlns:a16="http://schemas.microsoft.com/office/drawing/2014/main" id="{30FFA518-44B8-C145-980D-204DE45292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58477">
            <a:off x="43546" y="7291081"/>
            <a:ext cx="2120733" cy="11343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819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8198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8199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8199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8200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03" grpId="0" autoUpdateAnimBg="0"/>
      <p:bldP spid="85"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xfrm>
            <a:off x="1022350" y="0"/>
            <a:ext cx="11150600" cy="2336800"/>
          </a:xfrm>
          <a:ln/>
        </p:spPr>
        <p:txBody>
          <a:bodyPr/>
          <a:lstStyle/>
          <a:p>
            <a:pPr>
              <a:lnSpc>
                <a:spcPct val="84000"/>
              </a:lnSpc>
              <a:tabLst>
                <a:tab pos="939800" algn="l"/>
                <a:tab pos="1866900" algn="l"/>
                <a:tab pos="2806700" algn="l"/>
                <a:tab pos="3733800" algn="l"/>
                <a:tab pos="4673600" algn="l"/>
                <a:tab pos="5600700" algn="l"/>
                <a:tab pos="6540500" algn="l"/>
                <a:tab pos="7467600" algn="l"/>
                <a:tab pos="8407400" algn="l"/>
                <a:tab pos="9334500" algn="l"/>
                <a:tab pos="10274300" algn="l"/>
                <a:tab pos="11137900" algn="l"/>
              </a:tabLst>
            </a:pPr>
            <a:r>
              <a:rPr lang="en-US"/>
              <a:t>How to prefer some routes over others ?</a:t>
            </a:r>
          </a:p>
        </p:txBody>
      </p:sp>
      <p:grpSp>
        <p:nvGrpSpPr>
          <p:cNvPr id="28674" name="Group 2"/>
          <p:cNvGrpSpPr>
            <a:grpSpLocks/>
          </p:cNvGrpSpPr>
          <p:nvPr/>
        </p:nvGrpSpPr>
        <p:grpSpPr bwMode="auto">
          <a:xfrm>
            <a:off x="5521325" y="5853113"/>
            <a:ext cx="803275" cy="571500"/>
            <a:chOff x="0" y="0"/>
            <a:chExt cx="505" cy="359"/>
          </a:xfrm>
        </p:grpSpPr>
        <p:sp>
          <p:nvSpPr>
            <p:cNvPr id="28675" name="AutoShape 3"/>
            <p:cNvSpPr>
              <a:spLocks/>
            </p:cNvSpPr>
            <p:nvPr/>
          </p:nvSpPr>
          <p:spPr bwMode="auto">
            <a:xfrm>
              <a:off x="0" y="125"/>
              <a:ext cx="341" cy="233"/>
            </a:xfrm>
            <a:prstGeom prst="roundRect">
              <a:avLst>
                <a:gd name="adj" fmla="val 431"/>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28676" name="Line 4"/>
            <p:cNvSpPr>
              <a:spLocks noChangeShapeType="1"/>
            </p:cNvSpPr>
            <p:nvPr/>
          </p:nvSpPr>
          <p:spPr bwMode="auto">
            <a:xfrm rot="10800000" flipH="1">
              <a:off x="0" y="0"/>
              <a:ext cx="162"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28677" name="Line 5"/>
            <p:cNvSpPr>
              <a:spLocks noChangeShapeType="1"/>
            </p:cNvSpPr>
            <p:nvPr/>
          </p:nvSpPr>
          <p:spPr bwMode="auto">
            <a:xfrm rot="10800000" flipH="1">
              <a:off x="340" y="0"/>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28678" name="Line 6"/>
            <p:cNvSpPr>
              <a:spLocks noChangeShapeType="1"/>
            </p:cNvSpPr>
            <p:nvPr/>
          </p:nvSpPr>
          <p:spPr bwMode="auto">
            <a:xfrm rot="10800000" flipH="1">
              <a:off x="340" y="233"/>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28679" name="Line 7"/>
            <p:cNvSpPr>
              <a:spLocks noChangeShapeType="1"/>
            </p:cNvSpPr>
            <p:nvPr/>
          </p:nvSpPr>
          <p:spPr bwMode="auto">
            <a:xfrm>
              <a:off x="162" y="1"/>
              <a:ext cx="342" cy="1"/>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28680" name="Line 8"/>
            <p:cNvSpPr>
              <a:spLocks noChangeShapeType="1"/>
            </p:cNvSpPr>
            <p:nvPr/>
          </p:nvSpPr>
          <p:spPr bwMode="auto">
            <a:xfrm>
              <a:off x="504" y="1"/>
              <a:ext cx="1" cy="233"/>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28681" name="Rectangle 9"/>
            <p:cNvSpPr>
              <a:spLocks/>
            </p:cNvSpPr>
            <p:nvPr/>
          </p:nvSpPr>
          <p:spPr bwMode="auto">
            <a:xfrm>
              <a:off x="64" y="127"/>
              <a:ext cx="282" cy="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200">
                  <a:solidFill>
                    <a:schemeClr val="tx1"/>
                  </a:solidFill>
                  <a:latin typeface="Helvetica" charset="0"/>
                  <a:ea typeface="ＭＳ Ｐゴシック" charset="0"/>
                  <a:cs typeface="Helvetica" charset="0"/>
                  <a:sym typeface="Helvetica" charset="0"/>
                </a:rPr>
                <a:t> R1</a:t>
              </a:r>
            </a:p>
          </p:txBody>
        </p:sp>
      </p:grpSp>
      <p:sp>
        <p:nvSpPr>
          <p:cNvPr id="28682" name="Oval 10"/>
          <p:cNvSpPr>
            <a:spLocks/>
          </p:cNvSpPr>
          <p:nvPr/>
        </p:nvSpPr>
        <p:spPr bwMode="auto">
          <a:xfrm>
            <a:off x="3567113" y="5591175"/>
            <a:ext cx="5124450" cy="1368425"/>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28683" name="AutoShape 11"/>
          <p:cNvSpPr>
            <a:spLocks/>
          </p:cNvSpPr>
          <p:nvPr/>
        </p:nvSpPr>
        <p:spPr bwMode="auto">
          <a:xfrm>
            <a:off x="3517900" y="3895725"/>
            <a:ext cx="6176963" cy="1220788"/>
          </a:xfrm>
          <a:custGeom>
            <a:avLst/>
            <a:gdLst/>
            <a:ahLst/>
            <a:cxnLst/>
            <a:rect l="0" t="0" r="r" b="b"/>
            <a:pathLst>
              <a:path w="21600" h="21104">
                <a:moveTo>
                  <a:pt x="0" y="1196"/>
                </a:moveTo>
                <a:cubicBezTo>
                  <a:pt x="617" y="4541"/>
                  <a:pt x="1521" y="5681"/>
                  <a:pt x="2299" y="7775"/>
                </a:cubicBezTo>
                <a:cubicBezTo>
                  <a:pt x="3424" y="10808"/>
                  <a:pt x="4703" y="12028"/>
                  <a:pt x="5929" y="13753"/>
                </a:cubicBezTo>
                <a:cubicBezTo>
                  <a:pt x="6998" y="15253"/>
                  <a:pt x="8089" y="16304"/>
                  <a:pt x="9196" y="17347"/>
                </a:cubicBezTo>
                <a:cubicBezTo>
                  <a:pt x="10214" y="18310"/>
                  <a:pt x="11227" y="18567"/>
                  <a:pt x="12222" y="19738"/>
                </a:cubicBezTo>
                <a:cubicBezTo>
                  <a:pt x="13109" y="20782"/>
                  <a:pt x="13982" y="20188"/>
                  <a:pt x="14883" y="20934"/>
                </a:cubicBezTo>
                <a:cubicBezTo>
                  <a:pt x="15689" y="21600"/>
                  <a:pt x="16499" y="20164"/>
                  <a:pt x="17304" y="19137"/>
                </a:cubicBezTo>
                <a:cubicBezTo>
                  <a:pt x="18174" y="18029"/>
                  <a:pt x="18872" y="15333"/>
                  <a:pt x="19603" y="12862"/>
                </a:cubicBezTo>
                <a:cubicBezTo>
                  <a:pt x="20425" y="10086"/>
                  <a:pt x="21108" y="6716"/>
                  <a:pt x="21478" y="2391"/>
                </a:cubicBezTo>
                <a:lnTo>
                  <a:pt x="21600" y="0"/>
                </a:lnTo>
              </a:path>
            </a:pathLst>
          </a:custGeom>
          <a:noFill/>
          <a:ln w="25400">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grpSp>
        <p:nvGrpSpPr>
          <p:cNvPr id="28684" name="Group 12"/>
          <p:cNvGrpSpPr>
            <a:grpSpLocks/>
          </p:cNvGrpSpPr>
          <p:nvPr/>
        </p:nvGrpSpPr>
        <p:grpSpPr bwMode="auto">
          <a:xfrm>
            <a:off x="4899025" y="4000500"/>
            <a:ext cx="803275" cy="571500"/>
            <a:chOff x="0" y="0"/>
            <a:chExt cx="505" cy="359"/>
          </a:xfrm>
        </p:grpSpPr>
        <p:sp>
          <p:nvSpPr>
            <p:cNvPr id="28685" name="AutoShape 13"/>
            <p:cNvSpPr>
              <a:spLocks/>
            </p:cNvSpPr>
            <p:nvPr/>
          </p:nvSpPr>
          <p:spPr bwMode="auto">
            <a:xfrm>
              <a:off x="0" y="125"/>
              <a:ext cx="341" cy="233"/>
            </a:xfrm>
            <a:prstGeom prst="roundRect">
              <a:avLst>
                <a:gd name="adj" fmla="val 431"/>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28686" name="Line 14"/>
            <p:cNvSpPr>
              <a:spLocks noChangeShapeType="1"/>
            </p:cNvSpPr>
            <p:nvPr/>
          </p:nvSpPr>
          <p:spPr bwMode="auto">
            <a:xfrm rot="10800000" flipH="1">
              <a:off x="0" y="0"/>
              <a:ext cx="162"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28687" name="Line 15"/>
            <p:cNvSpPr>
              <a:spLocks noChangeShapeType="1"/>
            </p:cNvSpPr>
            <p:nvPr/>
          </p:nvSpPr>
          <p:spPr bwMode="auto">
            <a:xfrm rot="10800000" flipH="1">
              <a:off x="340" y="0"/>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28688" name="Line 16"/>
            <p:cNvSpPr>
              <a:spLocks noChangeShapeType="1"/>
            </p:cNvSpPr>
            <p:nvPr/>
          </p:nvSpPr>
          <p:spPr bwMode="auto">
            <a:xfrm rot="10800000" flipH="1">
              <a:off x="340" y="233"/>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28689" name="Line 17"/>
            <p:cNvSpPr>
              <a:spLocks noChangeShapeType="1"/>
            </p:cNvSpPr>
            <p:nvPr/>
          </p:nvSpPr>
          <p:spPr bwMode="auto">
            <a:xfrm>
              <a:off x="162" y="1"/>
              <a:ext cx="342" cy="1"/>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28690" name="Line 18"/>
            <p:cNvSpPr>
              <a:spLocks noChangeShapeType="1"/>
            </p:cNvSpPr>
            <p:nvPr/>
          </p:nvSpPr>
          <p:spPr bwMode="auto">
            <a:xfrm>
              <a:off x="504" y="1"/>
              <a:ext cx="1" cy="233"/>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28691" name="Rectangle 19"/>
            <p:cNvSpPr>
              <a:spLocks/>
            </p:cNvSpPr>
            <p:nvPr/>
          </p:nvSpPr>
          <p:spPr bwMode="auto">
            <a:xfrm>
              <a:off x="80" y="127"/>
              <a:ext cx="253" cy="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200">
                  <a:solidFill>
                    <a:schemeClr val="tx1"/>
                  </a:solidFill>
                  <a:latin typeface="Helvetica" charset="0"/>
                  <a:ea typeface="ＭＳ Ｐゴシック" charset="0"/>
                  <a:cs typeface="Helvetica" charset="0"/>
                  <a:sym typeface="Helvetica" charset="0"/>
                </a:rPr>
                <a:t>RA</a:t>
              </a:r>
            </a:p>
          </p:txBody>
        </p:sp>
      </p:grpSp>
      <p:grpSp>
        <p:nvGrpSpPr>
          <p:cNvPr id="28692" name="Group 20"/>
          <p:cNvGrpSpPr>
            <a:grpSpLocks/>
          </p:cNvGrpSpPr>
          <p:nvPr/>
        </p:nvGrpSpPr>
        <p:grpSpPr bwMode="auto">
          <a:xfrm>
            <a:off x="7615238" y="4070350"/>
            <a:ext cx="801687" cy="571500"/>
            <a:chOff x="0" y="0"/>
            <a:chExt cx="505" cy="359"/>
          </a:xfrm>
        </p:grpSpPr>
        <p:sp>
          <p:nvSpPr>
            <p:cNvPr id="28693" name="AutoShape 21"/>
            <p:cNvSpPr>
              <a:spLocks/>
            </p:cNvSpPr>
            <p:nvPr/>
          </p:nvSpPr>
          <p:spPr bwMode="auto">
            <a:xfrm>
              <a:off x="0" y="125"/>
              <a:ext cx="341" cy="233"/>
            </a:xfrm>
            <a:prstGeom prst="roundRect">
              <a:avLst>
                <a:gd name="adj" fmla="val 431"/>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28694" name="Line 22"/>
            <p:cNvSpPr>
              <a:spLocks noChangeShapeType="1"/>
            </p:cNvSpPr>
            <p:nvPr/>
          </p:nvSpPr>
          <p:spPr bwMode="auto">
            <a:xfrm rot="10800000" flipH="1">
              <a:off x="0" y="0"/>
              <a:ext cx="162"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28695" name="Line 23"/>
            <p:cNvSpPr>
              <a:spLocks noChangeShapeType="1"/>
            </p:cNvSpPr>
            <p:nvPr/>
          </p:nvSpPr>
          <p:spPr bwMode="auto">
            <a:xfrm rot="10800000" flipH="1">
              <a:off x="341" y="0"/>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28696" name="Line 24"/>
            <p:cNvSpPr>
              <a:spLocks noChangeShapeType="1"/>
            </p:cNvSpPr>
            <p:nvPr/>
          </p:nvSpPr>
          <p:spPr bwMode="auto">
            <a:xfrm rot="10800000" flipH="1">
              <a:off x="341" y="233"/>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28697" name="Line 25"/>
            <p:cNvSpPr>
              <a:spLocks noChangeShapeType="1"/>
            </p:cNvSpPr>
            <p:nvPr/>
          </p:nvSpPr>
          <p:spPr bwMode="auto">
            <a:xfrm>
              <a:off x="163" y="1"/>
              <a:ext cx="342" cy="1"/>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28698" name="Line 26"/>
            <p:cNvSpPr>
              <a:spLocks noChangeShapeType="1"/>
            </p:cNvSpPr>
            <p:nvPr/>
          </p:nvSpPr>
          <p:spPr bwMode="auto">
            <a:xfrm>
              <a:off x="504" y="1"/>
              <a:ext cx="1" cy="233"/>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28699" name="Rectangle 27"/>
            <p:cNvSpPr>
              <a:spLocks/>
            </p:cNvSpPr>
            <p:nvPr/>
          </p:nvSpPr>
          <p:spPr bwMode="auto">
            <a:xfrm>
              <a:off x="81" y="127"/>
              <a:ext cx="253" cy="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200">
                  <a:solidFill>
                    <a:schemeClr val="tx1"/>
                  </a:solidFill>
                  <a:latin typeface="Helvetica" charset="0"/>
                  <a:ea typeface="ＭＳ Ｐゴシック" charset="0"/>
                  <a:cs typeface="Helvetica" charset="0"/>
                  <a:sym typeface="Helvetica" charset="0"/>
                </a:rPr>
                <a:t>RB</a:t>
              </a:r>
            </a:p>
          </p:txBody>
        </p:sp>
      </p:grpSp>
      <p:sp>
        <p:nvSpPr>
          <p:cNvPr id="28700" name="Line 28"/>
          <p:cNvSpPr>
            <a:spLocks noChangeShapeType="1"/>
          </p:cNvSpPr>
          <p:nvPr/>
        </p:nvSpPr>
        <p:spPr bwMode="auto">
          <a:xfrm rot="10800000">
            <a:off x="5175250" y="4567238"/>
            <a:ext cx="712788" cy="1406525"/>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28701" name="Line 29"/>
          <p:cNvSpPr>
            <a:spLocks noChangeShapeType="1"/>
          </p:cNvSpPr>
          <p:nvPr/>
        </p:nvSpPr>
        <p:spPr bwMode="auto">
          <a:xfrm rot="10800000" flipH="1">
            <a:off x="6248400" y="4638675"/>
            <a:ext cx="1643063" cy="1370013"/>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28702" name="Rectangle 30"/>
          <p:cNvSpPr>
            <a:spLocks/>
          </p:cNvSpPr>
          <p:nvPr/>
        </p:nvSpPr>
        <p:spPr bwMode="auto">
          <a:xfrm>
            <a:off x="3636963" y="5175250"/>
            <a:ext cx="176371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54200" algn="l"/>
              </a:tabLst>
            </a:pPr>
            <a:r>
              <a:rPr lang="en-US" sz="2000">
                <a:solidFill>
                  <a:schemeClr val="tx1"/>
                </a:solidFill>
                <a:latin typeface="Helvetica" charset="0"/>
                <a:ea typeface="ＭＳ Ｐゴシック" charset="0"/>
                <a:cs typeface="Helvetica" charset="0"/>
                <a:sym typeface="Helvetica" charset="0"/>
              </a:rPr>
              <a:t>Backup: 2Mbps</a:t>
            </a:r>
          </a:p>
        </p:txBody>
      </p:sp>
      <p:sp>
        <p:nvSpPr>
          <p:cNvPr id="28703" name="Rectangle 31"/>
          <p:cNvSpPr>
            <a:spLocks/>
          </p:cNvSpPr>
          <p:nvPr/>
        </p:nvSpPr>
        <p:spPr bwMode="auto">
          <a:xfrm>
            <a:off x="7219950" y="5349875"/>
            <a:ext cx="1931988"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66900" algn="l"/>
                <a:tab pos="2781300" algn="l"/>
              </a:tabLst>
            </a:pPr>
            <a:r>
              <a:rPr lang="en-US" sz="2000">
                <a:solidFill>
                  <a:srgbClr val="FF0000"/>
                </a:solidFill>
                <a:latin typeface="Helvetica" charset="0"/>
                <a:ea typeface="ＭＳ Ｐゴシック" charset="0"/>
                <a:cs typeface="Helvetica" charset="0"/>
                <a:sym typeface="Helvetica" charset="0"/>
              </a:rPr>
              <a:t>Primary: 34Mbps</a:t>
            </a:r>
          </a:p>
        </p:txBody>
      </p:sp>
      <p:sp>
        <p:nvSpPr>
          <p:cNvPr id="28704" name="Rectangle 32"/>
          <p:cNvSpPr>
            <a:spLocks/>
          </p:cNvSpPr>
          <p:nvPr/>
        </p:nvSpPr>
        <p:spPr bwMode="auto">
          <a:xfrm>
            <a:off x="5651500" y="6457950"/>
            <a:ext cx="58737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a:solidFill>
                  <a:schemeClr val="tx1"/>
                </a:solidFill>
                <a:latin typeface="Helvetica" charset="0"/>
                <a:ea typeface="ＭＳ Ｐゴシック" charset="0"/>
                <a:cs typeface="Helvetica" charset="0"/>
                <a:sym typeface="Helvetica" charset="0"/>
              </a:rPr>
              <a:t>AS1</a:t>
            </a:r>
          </a:p>
        </p:txBody>
      </p:sp>
      <p:sp>
        <p:nvSpPr>
          <p:cNvPr id="28705" name="Rectangle 33"/>
          <p:cNvSpPr>
            <a:spLocks/>
          </p:cNvSpPr>
          <p:nvPr/>
        </p:nvSpPr>
        <p:spPr bwMode="auto">
          <a:xfrm>
            <a:off x="6286500" y="4397375"/>
            <a:ext cx="58737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a:solidFill>
                  <a:schemeClr val="tx1"/>
                </a:solidFill>
                <a:latin typeface="Helvetica" charset="0"/>
                <a:ea typeface="ＭＳ Ｐゴシック" charset="0"/>
                <a:cs typeface="Helvetica" charset="0"/>
                <a:sym typeface="Helvetica" charset="0"/>
              </a:rPr>
              <a:t>AS2</a:t>
            </a:r>
          </a:p>
        </p:txBody>
      </p:sp>
    </p:spTree>
    <p:extLst>
      <p:ext uri="{BB962C8B-B14F-4D97-AF65-F5344CB8AC3E}">
        <p14:creationId xmlns:p14="http://schemas.microsoft.com/office/powerpoint/2010/main" val="259869442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a:extLst>
              <a:ext uri="{FF2B5EF4-FFF2-40B4-BE49-F238E27FC236}">
                <a16:creationId xmlns:a16="http://schemas.microsoft.com/office/drawing/2014/main" id="{4F3007EE-F711-4BA2-BF5A-E1BB79AEF42E}"/>
              </a:ext>
            </a:extLst>
          </p:cNvPr>
          <p:cNvSpPr>
            <a:spLocks noGrp="1" noChangeArrowheads="1"/>
          </p:cNvSpPr>
          <p:nvPr>
            <p:ph type="title"/>
          </p:nvPr>
        </p:nvSpPr>
        <p:spPr>
          <a:xfrm>
            <a:off x="2476634" y="375138"/>
            <a:ext cx="9698694" cy="1586003"/>
          </a:xfrm>
        </p:spPr>
        <p:txBody>
          <a:bodyPr/>
          <a:lstStyle/>
          <a:p>
            <a:pPr>
              <a:lnSpc>
                <a:spcPct val="84000"/>
              </a:lnSpc>
              <a:tabLst>
                <a:tab pos="908795" algn="l"/>
                <a:tab pos="1805309" algn="l"/>
                <a:tab pos="2714102" algn="l"/>
                <a:tab pos="3610616" algn="l"/>
                <a:tab pos="4519411" algn="l"/>
                <a:tab pos="5415925" algn="l"/>
                <a:tab pos="6324719" algn="l"/>
                <a:tab pos="7221232" algn="l"/>
                <a:tab pos="8080904" algn="l"/>
              </a:tabLst>
              <a:defRPr/>
            </a:pPr>
            <a:r>
              <a:rPr lang="en-US">
                <a:sym typeface="Gill Sans" charset="0"/>
              </a:rPr>
              <a:t>Split horizon (2)</a:t>
            </a:r>
          </a:p>
        </p:txBody>
      </p:sp>
      <p:sp>
        <p:nvSpPr>
          <p:cNvPr id="44034" name="Rectangle 2">
            <a:extLst>
              <a:ext uri="{FF2B5EF4-FFF2-40B4-BE49-F238E27FC236}">
                <a16:creationId xmlns:a16="http://schemas.microsoft.com/office/drawing/2014/main" id="{7147DFE6-3114-40DD-B7D3-B18CD16F724D}"/>
              </a:ext>
            </a:extLst>
          </p:cNvPr>
          <p:cNvSpPr>
            <a:spLocks noGrp="1" noChangeArrowheads="1"/>
          </p:cNvSpPr>
          <p:nvPr>
            <p:ph type="body" idx="1"/>
          </p:nvPr>
        </p:nvSpPr>
        <p:spPr>
          <a:xfrm>
            <a:off x="914922" y="2054925"/>
            <a:ext cx="11112435" cy="775286"/>
          </a:xfrm>
        </p:spPr>
        <p:txBody>
          <a:bodyPr/>
          <a:lstStyle/>
          <a:p>
            <a:pPr marL="346939" lvl="1">
              <a:lnSpc>
                <a:spcPct val="84000"/>
              </a:lnSpc>
              <a:spcBef>
                <a:spcPts val="2321"/>
              </a:spcBef>
              <a:buClr>
                <a:srgbClr val="000000"/>
              </a:buClr>
              <a:buSzPct val="75000"/>
              <a:tabLst>
                <a:tab pos="908795" algn="l"/>
                <a:tab pos="1805309" algn="l"/>
                <a:tab pos="2714102" algn="l"/>
                <a:tab pos="3610616" algn="l"/>
                <a:tab pos="4519411" algn="l"/>
                <a:tab pos="5415925" algn="l"/>
                <a:tab pos="6324719" algn="l"/>
                <a:tab pos="7221232" algn="l"/>
                <a:tab pos="8130027" algn="l"/>
                <a:tab pos="9026541" algn="l"/>
                <a:tab pos="9935335" algn="l"/>
                <a:tab pos="10770444" algn="l"/>
              </a:tabLst>
              <a:defRPr/>
            </a:pPr>
            <a:r>
              <a:rPr lang="en-US">
                <a:sym typeface="Gill Sans" charset="0"/>
              </a:rPr>
              <a:t>D can also send its distance vector</a:t>
            </a:r>
          </a:p>
        </p:txBody>
      </p:sp>
      <p:sp>
        <p:nvSpPr>
          <p:cNvPr id="44035" name="Rectangle 3">
            <a:extLst>
              <a:ext uri="{FF2B5EF4-FFF2-40B4-BE49-F238E27FC236}">
                <a16:creationId xmlns:a16="http://schemas.microsoft.com/office/drawing/2014/main" id="{C571992C-6A01-42E1-AE55-C615F3234B5B}"/>
              </a:ext>
            </a:extLst>
          </p:cNvPr>
          <p:cNvSpPr>
            <a:spLocks/>
          </p:cNvSpPr>
          <p:nvPr/>
        </p:nvSpPr>
        <p:spPr bwMode="auto">
          <a:xfrm>
            <a:off x="10395504" y="4729538"/>
            <a:ext cx="246862" cy="413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algn="l" eaLnBrk="1" hangingPunct="1">
              <a:lnSpc>
                <a:spcPct val="93000"/>
              </a:lnSpc>
            </a:pPr>
            <a:r>
              <a:rPr lang="en-US" altLang="fr-FR" sz="2888">
                <a:solidFill>
                  <a:schemeClr val="tx1"/>
                </a:solidFill>
                <a:latin typeface="Times New Roman" panose="02020603050405020304" pitchFamily="18" charset="0"/>
                <a:ea typeface="ＭＳ Ｐゴシック" panose="020B0600070205080204" pitchFamily="34" charset="-128"/>
                <a:sym typeface="Times New Roman" panose="02020603050405020304" pitchFamily="18" charset="0"/>
              </a:rPr>
              <a:t>C</a:t>
            </a:r>
          </a:p>
        </p:txBody>
      </p:sp>
      <p:sp>
        <p:nvSpPr>
          <p:cNvPr id="44036" name="Rectangle 4">
            <a:extLst>
              <a:ext uri="{FF2B5EF4-FFF2-40B4-BE49-F238E27FC236}">
                <a16:creationId xmlns:a16="http://schemas.microsoft.com/office/drawing/2014/main" id="{24CAA1AF-C1A3-48AD-9530-3F7C95238E68}"/>
              </a:ext>
            </a:extLst>
          </p:cNvPr>
          <p:cNvSpPr>
            <a:spLocks/>
          </p:cNvSpPr>
          <p:nvPr/>
        </p:nvSpPr>
        <p:spPr bwMode="auto">
          <a:xfrm>
            <a:off x="4026486" y="6284279"/>
            <a:ext cx="267702" cy="413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algn="l" eaLnBrk="1" hangingPunct="1">
              <a:lnSpc>
                <a:spcPct val="93000"/>
              </a:lnSpc>
            </a:pPr>
            <a:r>
              <a:rPr lang="en-US" altLang="fr-FR" sz="2888">
                <a:solidFill>
                  <a:schemeClr val="tx1"/>
                </a:solidFill>
                <a:latin typeface="Times New Roman" panose="02020603050405020304" pitchFamily="18" charset="0"/>
                <a:ea typeface="ＭＳ Ｐゴシック" panose="020B0600070205080204" pitchFamily="34" charset="-128"/>
                <a:sym typeface="Times New Roman" panose="02020603050405020304" pitchFamily="18" charset="0"/>
              </a:rPr>
              <a:t>D</a:t>
            </a:r>
          </a:p>
        </p:txBody>
      </p:sp>
      <p:sp>
        <p:nvSpPr>
          <p:cNvPr id="44037" name="Rectangle 5">
            <a:extLst>
              <a:ext uri="{FF2B5EF4-FFF2-40B4-BE49-F238E27FC236}">
                <a16:creationId xmlns:a16="http://schemas.microsoft.com/office/drawing/2014/main" id="{5645695F-80E2-48EA-A4AB-1FAD3F06AAC3}"/>
              </a:ext>
            </a:extLst>
          </p:cNvPr>
          <p:cNvSpPr>
            <a:spLocks/>
          </p:cNvSpPr>
          <p:nvPr/>
        </p:nvSpPr>
        <p:spPr bwMode="auto">
          <a:xfrm>
            <a:off x="7298527" y="6372853"/>
            <a:ext cx="226024" cy="413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algn="l" eaLnBrk="1" hangingPunct="1">
              <a:lnSpc>
                <a:spcPct val="93000"/>
              </a:lnSpc>
            </a:pPr>
            <a:r>
              <a:rPr lang="en-US" altLang="fr-FR" sz="2888">
                <a:solidFill>
                  <a:schemeClr val="tx1"/>
                </a:solidFill>
                <a:latin typeface="Times New Roman" panose="02020603050405020304" pitchFamily="18" charset="0"/>
                <a:ea typeface="ＭＳ Ｐゴシック" panose="020B0600070205080204" pitchFamily="34" charset="-128"/>
                <a:sym typeface="Times New Roman" panose="02020603050405020304" pitchFamily="18" charset="0"/>
              </a:rPr>
              <a:t>E</a:t>
            </a:r>
          </a:p>
        </p:txBody>
      </p:sp>
      <p:sp>
        <p:nvSpPr>
          <p:cNvPr id="44038" name="Line 6">
            <a:extLst>
              <a:ext uri="{FF2B5EF4-FFF2-40B4-BE49-F238E27FC236}">
                <a16:creationId xmlns:a16="http://schemas.microsoft.com/office/drawing/2014/main" id="{9084E876-28F4-436E-9C10-9C598D580CD6}"/>
              </a:ext>
            </a:extLst>
          </p:cNvPr>
          <p:cNvSpPr>
            <a:spLocks noChangeShapeType="1"/>
          </p:cNvSpPr>
          <p:nvPr/>
        </p:nvSpPr>
        <p:spPr bwMode="auto">
          <a:xfrm>
            <a:off x="4159869" y="5147734"/>
            <a:ext cx="0" cy="104621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sp>
        <p:nvSpPr>
          <p:cNvPr id="44039" name="Line 7">
            <a:extLst>
              <a:ext uri="{FF2B5EF4-FFF2-40B4-BE49-F238E27FC236}">
                <a16:creationId xmlns:a16="http://schemas.microsoft.com/office/drawing/2014/main" id="{CA288911-2379-4928-A6C2-5F4BBBCF5759}"/>
              </a:ext>
            </a:extLst>
          </p:cNvPr>
          <p:cNvSpPr>
            <a:spLocks noChangeShapeType="1"/>
          </p:cNvSpPr>
          <p:nvPr/>
        </p:nvSpPr>
        <p:spPr bwMode="auto">
          <a:xfrm>
            <a:off x="4424550" y="6437794"/>
            <a:ext cx="2873977" cy="7085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sp>
        <p:nvSpPr>
          <p:cNvPr id="44040" name="Line 8">
            <a:extLst>
              <a:ext uri="{FF2B5EF4-FFF2-40B4-BE49-F238E27FC236}">
                <a16:creationId xmlns:a16="http://schemas.microsoft.com/office/drawing/2014/main" id="{CBA93D5C-5D00-4C8E-90E7-B1324CEB0A02}"/>
              </a:ext>
            </a:extLst>
          </p:cNvPr>
          <p:cNvSpPr>
            <a:spLocks noChangeShapeType="1"/>
          </p:cNvSpPr>
          <p:nvPr/>
        </p:nvSpPr>
        <p:spPr bwMode="auto">
          <a:xfrm>
            <a:off x="4366196" y="4916399"/>
            <a:ext cx="2896903" cy="208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sp>
        <p:nvSpPr>
          <p:cNvPr id="44041" name="Line 9">
            <a:extLst>
              <a:ext uri="{FF2B5EF4-FFF2-40B4-BE49-F238E27FC236}">
                <a16:creationId xmlns:a16="http://schemas.microsoft.com/office/drawing/2014/main" id="{60AF851A-1AE2-4C71-9B4E-3830D9C88FB2}"/>
              </a:ext>
            </a:extLst>
          </p:cNvPr>
          <p:cNvSpPr>
            <a:spLocks noChangeShapeType="1"/>
          </p:cNvSpPr>
          <p:nvPr/>
        </p:nvSpPr>
        <p:spPr bwMode="auto">
          <a:xfrm>
            <a:off x="7400650" y="5131060"/>
            <a:ext cx="2083" cy="115042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sp>
        <p:nvSpPr>
          <p:cNvPr id="44042" name="Line 10">
            <a:extLst>
              <a:ext uri="{FF2B5EF4-FFF2-40B4-BE49-F238E27FC236}">
                <a16:creationId xmlns:a16="http://schemas.microsoft.com/office/drawing/2014/main" id="{C5AA291D-AD09-4A75-BBB8-85998E703A72}"/>
              </a:ext>
            </a:extLst>
          </p:cNvPr>
          <p:cNvSpPr>
            <a:spLocks noChangeShapeType="1"/>
          </p:cNvSpPr>
          <p:nvPr/>
        </p:nvSpPr>
        <p:spPr bwMode="auto">
          <a:xfrm rot="10800000" flipH="1">
            <a:off x="7665329" y="5145650"/>
            <a:ext cx="2728091" cy="140051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sp>
        <p:nvSpPr>
          <p:cNvPr id="44043" name="Line 11">
            <a:extLst>
              <a:ext uri="{FF2B5EF4-FFF2-40B4-BE49-F238E27FC236}">
                <a16:creationId xmlns:a16="http://schemas.microsoft.com/office/drawing/2014/main" id="{B80F3773-7132-4939-96BA-B842518B0B19}"/>
              </a:ext>
            </a:extLst>
          </p:cNvPr>
          <p:cNvSpPr>
            <a:spLocks noChangeShapeType="1"/>
          </p:cNvSpPr>
          <p:nvPr/>
        </p:nvSpPr>
        <p:spPr bwMode="auto">
          <a:xfrm rot="10800000" flipH="1">
            <a:off x="7531948" y="4914314"/>
            <a:ext cx="2730174" cy="1875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grpSp>
        <p:nvGrpSpPr>
          <p:cNvPr id="44044" name="Group 12">
            <a:extLst>
              <a:ext uri="{FF2B5EF4-FFF2-40B4-BE49-F238E27FC236}">
                <a16:creationId xmlns:a16="http://schemas.microsoft.com/office/drawing/2014/main" id="{724E33A1-4B01-46D6-8860-0FF3BCA61A20}"/>
              </a:ext>
            </a:extLst>
          </p:cNvPr>
          <p:cNvGrpSpPr>
            <a:grpSpLocks/>
          </p:cNvGrpSpPr>
          <p:nvPr/>
        </p:nvGrpSpPr>
        <p:grpSpPr bwMode="auto">
          <a:xfrm>
            <a:off x="789876" y="2757269"/>
            <a:ext cx="1917374" cy="1633936"/>
            <a:chOff x="0" y="0"/>
            <a:chExt cx="1208" cy="1115"/>
          </a:xfrm>
        </p:grpSpPr>
        <p:sp>
          <p:nvSpPr>
            <p:cNvPr id="44119" name="AutoShape 13">
              <a:extLst>
                <a:ext uri="{FF2B5EF4-FFF2-40B4-BE49-F238E27FC236}">
                  <a16:creationId xmlns:a16="http://schemas.microsoft.com/office/drawing/2014/main" id="{282700D4-FF93-45C4-BA9D-425FF3B58633}"/>
                </a:ext>
              </a:extLst>
            </p:cNvPr>
            <p:cNvSpPr>
              <a:spLocks/>
            </p:cNvSpPr>
            <p:nvPr/>
          </p:nvSpPr>
          <p:spPr bwMode="auto">
            <a:xfrm>
              <a:off x="0" y="0"/>
              <a:ext cx="1208" cy="1115"/>
            </a:xfrm>
            <a:prstGeom prst="roundRect">
              <a:avLst>
                <a:gd name="adj" fmla="val 88"/>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44120" name="Rectangle 14">
              <a:extLst>
                <a:ext uri="{FF2B5EF4-FFF2-40B4-BE49-F238E27FC236}">
                  <a16:creationId xmlns:a16="http://schemas.microsoft.com/office/drawing/2014/main" id="{2DC26229-153A-4811-AB2E-9FFA6D0EF3CC}"/>
                </a:ext>
              </a:extLst>
            </p:cNvPr>
            <p:cNvSpPr>
              <a:spLocks/>
            </p:cNvSpPr>
            <p:nvPr/>
          </p:nvSpPr>
          <p:spPr bwMode="auto">
            <a:xfrm>
              <a:off x="0" y="84"/>
              <a:ext cx="1208" cy="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1707" b="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Routing table</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 : 0 [ Local ]</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D : 1 [South]</a:t>
              </a:r>
            </a:p>
            <a:p>
              <a:pPr eaLnBrk="1" hangingPunct="1">
                <a:lnSpc>
                  <a:spcPct val="84000"/>
                </a:lnSpc>
              </a:pPr>
              <a:r>
                <a:rPr lang="en-US" altLang="fr-FR" sz="1707" i="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E : </a:t>
              </a:r>
              <a:r>
                <a:rPr lang="en-US" altLang="fr-FR" sz="1707">
                  <a:solidFill>
                    <a:schemeClr val="tx1"/>
                  </a:solidFill>
                  <a:latin typeface="Symbol" panose="05050102010706020507" pitchFamily="18" charset="2"/>
                  <a:ea typeface="ＭＳ Ｐゴシック" panose="020B0600070205080204" pitchFamily="34" charset="-128"/>
                  <a:sym typeface="Symbol" panose="05050102010706020507" pitchFamily="18" charset="2"/>
                </a:rPr>
                <a:t>∞</a:t>
              </a:r>
            </a:p>
            <a:p>
              <a:pPr eaLnBrk="1" hangingPunct="1">
                <a:lnSpc>
                  <a:spcPct val="84000"/>
                </a:lnSpc>
              </a:pPr>
              <a:r>
                <a:rPr lang="en-US" altLang="fr-FR" sz="1707" i="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C : </a:t>
              </a:r>
              <a:r>
                <a:rPr lang="en-US" altLang="fr-FR" sz="1707">
                  <a:solidFill>
                    <a:schemeClr val="tx1"/>
                  </a:solidFill>
                  <a:latin typeface="Symbol" panose="05050102010706020507" pitchFamily="18" charset="2"/>
                  <a:ea typeface="ＭＳ Ｐゴシック" panose="020B0600070205080204" pitchFamily="34" charset="-128"/>
                  <a:sym typeface="Symbol" panose="05050102010706020507" pitchFamily="18" charset="2"/>
                </a:rPr>
                <a:t>∞</a:t>
              </a:r>
            </a:p>
            <a:p>
              <a:pPr eaLnBrk="1" hangingPunct="1">
                <a:lnSpc>
                  <a:spcPct val="84000"/>
                </a:lnSpc>
              </a:pPr>
              <a:r>
                <a:rPr lang="en-US" altLang="fr-FR" sz="1707" i="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 : </a:t>
              </a:r>
              <a:r>
                <a:rPr lang="en-US" altLang="fr-FR" sz="1707">
                  <a:solidFill>
                    <a:schemeClr val="tx1"/>
                  </a:solidFill>
                  <a:latin typeface="Symbol" panose="05050102010706020507" pitchFamily="18" charset="2"/>
                  <a:ea typeface="ＭＳ Ｐゴシック" panose="020B0600070205080204" pitchFamily="34" charset="-128"/>
                  <a:sym typeface="Symbol" panose="05050102010706020507" pitchFamily="18" charset="2"/>
                </a:rPr>
                <a:t>∞</a:t>
              </a:r>
            </a:p>
          </p:txBody>
        </p:sp>
      </p:grpSp>
      <p:grpSp>
        <p:nvGrpSpPr>
          <p:cNvPr id="44045" name="Group 15">
            <a:extLst>
              <a:ext uri="{FF2B5EF4-FFF2-40B4-BE49-F238E27FC236}">
                <a16:creationId xmlns:a16="http://schemas.microsoft.com/office/drawing/2014/main" id="{2B6408B2-F005-4488-9F72-1487E2F38E03}"/>
              </a:ext>
            </a:extLst>
          </p:cNvPr>
          <p:cNvGrpSpPr>
            <a:grpSpLocks/>
          </p:cNvGrpSpPr>
          <p:nvPr/>
        </p:nvGrpSpPr>
        <p:grpSpPr bwMode="auto">
          <a:xfrm>
            <a:off x="3720125" y="4607952"/>
            <a:ext cx="1021210" cy="558539"/>
            <a:chOff x="0" y="0"/>
            <a:chExt cx="643" cy="381"/>
          </a:xfrm>
        </p:grpSpPr>
        <p:sp>
          <p:nvSpPr>
            <p:cNvPr id="44110" name="AutoShape 16">
              <a:extLst>
                <a:ext uri="{FF2B5EF4-FFF2-40B4-BE49-F238E27FC236}">
                  <a16:creationId xmlns:a16="http://schemas.microsoft.com/office/drawing/2014/main" id="{74140540-DD98-42F8-957E-1D330E610B11}"/>
                </a:ext>
              </a:extLst>
            </p:cNvPr>
            <p:cNvSpPr>
              <a:spLocks/>
            </p:cNvSpPr>
            <p:nvPr/>
          </p:nvSpPr>
          <p:spPr bwMode="auto">
            <a:xfrm>
              <a:off x="0" y="133"/>
              <a:ext cx="434" cy="246"/>
            </a:xfrm>
            <a:prstGeom prst="roundRect">
              <a:avLst>
                <a:gd name="adj" fmla="val 403"/>
              </a:avLst>
            </a:prstGeom>
            <a:solidFill>
              <a:schemeClr val="bg1"/>
            </a:solidFill>
            <a:ln w="25400">
              <a:solidFill>
                <a:schemeClr val="tx1"/>
              </a:solidFill>
              <a:round/>
              <a:headEnd/>
              <a:tailEnd/>
            </a:ln>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44111" name="Line 17">
              <a:extLst>
                <a:ext uri="{FF2B5EF4-FFF2-40B4-BE49-F238E27FC236}">
                  <a16:creationId xmlns:a16="http://schemas.microsoft.com/office/drawing/2014/main" id="{37DF4E7C-DB95-4A3A-A398-83DF7CB8B4ED}"/>
                </a:ext>
              </a:extLst>
            </p:cNvPr>
            <p:cNvSpPr>
              <a:spLocks noChangeShapeType="1"/>
            </p:cNvSpPr>
            <p:nvPr/>
          </p:nvSpPr>
          <p:spPr bwMode="auto">
            <a:xfrm rot="10800000" flipH="1">
              <a:off x="0" y="0"/>
              <a:ext cx="207" cy="13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44112" name="Line 18">
              <a:extLst>
                <a:ext uri="{FF2B5EF4-FFF2-40B4-BE49-F238E27FC236}">
                  <a16:creationId xmlns:a16="http://schemas.microsoft.com/office/drawing/2014/main" id="{F7A6728E-5B52-4DB2-8749-7601C6279A2C}"/>
                </a:ext>
              </a:extLst>
            </p:cNvPr>
            <p:cNvSpPr>
              <a:spLocks noChangeShapeType="1"/>
            </p:cNvSpPr>
            <p:nvPr/>
          </p:nvSpPr>
          <p:spPr bwMode="auto">
            <a:xfrm rot="10800000" flipH="1">
              <a:off x="434" y="0"/>
              <a:ext cx="208" cy="13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44113" name="Line 19">
              <a:extLst>
                <a:ext uri="{FF2B5EF4-FFF2-40B4-BE49-F238E27FC236}">
                  <a16:creationId xmlns:a16="http://schemas.microsoft.com/office/drawing/2014/main" id="{73EB0817-3336-48B9-856B-91ABE592E834}"/>
                </a:ext>
              </a:extLst>
            </p:cNvPr>
            <p:cNvSpPr>
              <a:spLocks noChangeShapeType="1"/>
            </p:cNvSpPr>
            <p:nvPr/>
          </p:nvSpPr>
          <p:spPr bwMode="auto">
            <a:xfrm rot="10800000" flipH="1">
              <a:off x="434" y="248"/>
              <a:ext cx="208" cy="13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44114" name="Line 20">
              <a:extLst>
                <a:ext uri="{FF2B5EF4-FFF2-40B4-BE49-F238E27FC236}">
                  <a16:creationId xmlns:a16="http://schemas.microsoft.com/office/drawing/2014/main" id="{9141D89A-1B74-4FC0-B90E-FB6F5F18AA8F}"/>
                </a:ext>
              </a:extLst>
            </p:cNvPr>
            <p:cNvSpPr>
              <a:spLocks noChangeShapeType="1"/>
            </p:cNvSpPr>
            <p:nvPr/>
          </p:nvSpPr>
          <p:spPr bwMode="auto">
            <a:xfrm>
              <a:off x="207" y="3"/>
              <a:ext cx="435"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sp>
          <p:nvSpPr>
            <p:cNvPr id="44115" name="Line 21">
              <a:extLst>
                <a:ext uri="{FF2B5EF4-FFF2-40B4-BE49-F238E27FC236}">
                  <a16:creationId xmlns:a16="http://schemas.microsoft.com/office/drawing/2014/main" id="{682D7DC9-08D7-45B8-9997-18EB6F0115AD}"/>
                </a:ext>
              </a:extLst>
            </p:cNvPr>
            <p:cNvSpPr>
              <a:spLocks noChangeShapeType="1"/>
            </p:cNvSpPr>
            <p:nvPr/>
          </p:nvSpPr>
          <p:spPr bwMode="auto">
            <a:xfrm>
              <a:off x="642" y="3"/>
              <a:ext cx="1" cy="24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sz="5514"/>
            </a:p>
          </p:txBody>
        </p:sp>
        <p:grpSp>
          <p:nvGrpSpPr>
            <p:cNvPr id="44116" name="Group 22">
              <a:extLst>
                <a:ext uri="{FF2B5EF4-FFF2-40B4-BE49-F238E27FC236}">
                  <a16:creationId xmlns:a16="http://schemas.microsoft.com/office/drawing/2014/main" id="{817C8EA6-B0E4-492E-9B81-B4A58FD83EE3}"/>
                </a:ext>
              </a:extLst>
            </p:cNvPr>
            <p:cNvGrpSpPr>
              <a:grpSpLocks/>
            </p:cNvGrpSpPr>
            <p:nvPr/>
          </p:nvGrpSpPr>
          <p:grpSpPr bwMode="auto">
            <a:xfrm>
              <a:off x="77" y="135"/>
              <a:ext cx="169" cy="216"/>
              <a:chOff x="0" y="0"/>
              <a:chExt cx="169" cy="216"/>
            </a:xfrm>
          </p:grpSpPr>
          <p:sp>
            <p:nvSpPr>
              <p:cNvPr id="44117" name="Rectangle 23">
                <a:extLst>
                  <a:ext uri="{FF2B5EF4-FFF2-40B4-BE49-F238E27FC236}">
                    <a16:creationId xmlns:a16="http://schemas.microsoft.com/office/drawing/2014/main" id="{875FBFB6-31FF-41E1-97D7-25841670E693}"/>
                  </a:ext>
                </a:extLst>
              </p:cNvPr>
              <p:cNvSpPr>
                <a:spLocks/>
              </p:cNvSpPr>
              <p:nvPr/>
            </p:nvSpPr>
            <p:spPr bwMode="auto">
              <a:xfrm>
                <a:off x="0" y="0"/>
                <a:ext cx="169" cy="216"/>
              </a:xfrm>
              <a:prstGeom prst="rect">
                <a:avLst/>
              </a:prstGeom>
              <a:solidFill>
                <a:schemeClr val="accent1"/>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44118" name="Rectangle 24">
                <a:extLst>
                  <a:ext uri="{FF2B5EF4-FFF2-40B4-BE49-F238E27FC236}">
                    <a16:creationId xmlns:a16="http://schemas.microsoft.com/office/drawing/2014/main" id="{5641BA47-AA29-441F-933A-D2806D99FCB2}"/>
                  </a:ext>
                </a:extLst>
              </p:cNvPr>
              <p:cNvSpPr>
                <a:spLocks/>
              </p:cNvSpPr>
              <p:nvPr/>
            </p:nvSpPr>
            <p:spPr bwMode="auto">
              <a:xfrm>
                <a:off x="7" y="9"/>
                <a:ext cx="153" cy="190"/>
              </a:xfrm>
              <a:prstGeom prst="rect">
                <a:avLst/>
              </a:pr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100">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 </a:t>
                </a:r>
                <a:r>
                  <a:rPr lang="en-US" altLang="fr-FR" sz="1969">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a:t>
                </a:r>
              </a:p>
            </p:txBody>
          </p:sp>
        </p:grpSp>
      </p:grpSp>
      <p:grpSp>
        <p:nvGrpSpPr>
          <p:cNvPr id="44046" name="Group 25">
            <a:extLst>
              <a:ext uri="{FF2B5EF4-FFF2-40B4-BE49-F238E27FC236}">
                <a16:creationId xmlns:a16="http://schemas.microsoft.com/office/drawing/2014/main" id="{08C61452-3D3E-42DD-94F5-C41CB5EFB8EA}"/>
              </a:ext>
            </a:extLst>
          </p:cNvPr>
          <p:cNvGrpSpPr>
            <a:grpSpLocks/>
          </p:cNvGrpSpPr>
          <p:nvPr/>
        </p:nvGrpSpPr>
        <p:grpSpPr bwMode="auto">
          <a:xfrm>
            <a:off x="6896297" y="4651718"/>
            <a:ext cx="1021210" cy="556456"/>
            <a:chOff x="0" y="0"/>
            <a:chExt cx="644" cy="379"/>
          </a:xfrm>
          <a:solidFill>
            <a:schemeClr val="bg1"/>
          </a:solidFill>
        </p:grpSpPr>
        <p:sp>
          <p:nvSpPr>
            <p:cNvPr id="44101" name="AutoShape 26">
              <a:extLst>
                <a:ext uri="{FF2B5EF4-FFF2-40B4-BE49-F238E27FC236}">
                  <a16:creationId xmlns:a16="http://schemas.microsoft.com/office/drawing/2014/main" id="{406BA426-D466-4946-A1E6-0DD77BB5B75D}"/>
                </a:ext>
              </a:extLst>
            </p:cNvPr>
            <p:cNvSpPr>
              <a:spLocks/>
            </p:cNvSpPr>
            <p:nvPr/>
          </p:nvSpPr>
          <p:spPr bwMode="auto">
            <a:xfrm>
              <a:off x="0" y="131"/>
              <a:ext cx="434" cy="246"/>
            </a:xfrm>
            <a:prstGeom prst="roundRect">
              <a:avLst>
                <a:gd name="adj" fmla="val 403"/>
              </a:avLst>
            </a:prstGeom>
            <a:grpFill/>
            <a:ln w="25400">
              <a:solidFill>
                <a:schemeClr val="tx1"/>
              </a:solidFill>
              <a:round/>
              <a:headEnd/>
              <a:tailEnd/>
            </a:ln>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44102" name="Line 27">
              <a:extLst>
                <a:ext uri="{FF2B5EF4-FFF2-40B4-BE49-F238E27FC236}">
                  <a16:creationId xmlns:a16="http://schemas.microsoft.com/office/drawing/2014/main" id="{26EC5252-E653-45C7-B82F-067785489C47}"/>
                </a:ext>
              </a:extLst>
            </p:cNvPr>
            <p:cNvSpPr>
              <a:spLocks noChangeShapeType="1"/>
            </p:cNvSpPr>
            <p:nvPr/>
          </p:nvSpPr>
          <p:spPr bwMode="auto">
            <a:xfrm rot="10800000" flipH="1">
              <a:off x="0" y="0"/>
              <a:ext cx="207" cy="132"/>
            </a:xfrm>
            <a:prstGeom prst="line">
              <a:avLst/>
            </a:prstGeom>
            <a:grpFill/>
            <a:ln w="38100">
              <a:solidFill>
                <a:schemeClr val="tx1"/>
              </a:solidFill>
              <a:round/>
              <a:headEnd/>
              <a:tailEnd/>
            </a:ln>
          </p:spPr>
          <p:txBody>
            <a:bodyPr/>
            <a:lstStyle/>
            <a:p>
              <a:endParaRPr lang="fr-FR" sz="5514"/>
            </a:p>
          </p:txBody>
        </p:sp>
        <p:sp>
          <p:nvSpPr>
            <p:cNvPr id="44103" name="Line 28">
              <a:extLst>
                <a:ext uri="{FF2B5EF4-FFF2-40B4-BE49-F238E27FC236}">
                  <a16:creationId xmlns:a16="http://schemas.microsoft.com/office/drawing/2014/main" id="{19DF5AB7-C203-4AA9-8FF3-BC1E24DB4194}"/>
                </a:ext>
              </a:extLst>
            </p:cNvPr>
            <p:cNvSpPr>
              <a:spLocks noChangeShapeType="1"/>
            </p:cNvSpPr>
            <p:nvPr/>
          </p:nvSpPr>
          <p:spPr bwMode="auto">
            <a:xfrm rot="10800000" flipH="1">
              <a:off x="435" y="0"/>
              <a:ext cx="208" cy="132"/>
            </a:xfrm>
            <a:prstGeom prst="line">
              <a:avLst/>
            </a:prstGeom>
            <a:grpFill/>
            <a:ln w="38100">
              <a:solidFill>
                <a:schemeClr val="tx1"/>
              </a:solidFill>
              <a:round/>
              <a:headEnd/>
              <a:tailEnd/>
            </a:ln>
          </p:spPr>
          <p:txBody>
            <a:bodyPr/>
            <a:lstStyle/>
            <a:p>
              <a:endParaRPr lang="fr-FR" sz="5514"/>
            </a:p>
          </p:txBody>
        </p:sp>
        <p:sp>
          <p:nvSpPr>
            <p:cNvPr id="44104" name="Line 29">
              <a:extLst>
                <a:ext uri="{FF2B5EF4-FFF2-40B4-BE49-F238E27FC236}">
                  <a16:creationId xmlns:a16="http://schemas.microsoft.com/office/drawing/2014/main" id="{38272331-76F9-4B7F-BD11-DB606099C069}"/>
                </a:ext>
              </a:extLst>
            </p:cNvPr>
            <p:cNvSpPr>
              <a:spLocks noChangeShapeType="1"/>
            </p:cNvSpPr>
            <p:nvPr/>
          </p:nvSpPr>
          <p:spPr bwMode="auto">
            <a:xfrm rot="10800000" flipH="1">
              <a:off x="435" y="246"/>
              <a:ext cx="208" cy="133"/>
            </a:xfrm>
            <a:prstGeom prst="line">
              <a:avLst/>
            </a:prstGeom>
            <a:grpFill/>
            <a:ln w="38100">
              <a:solidFill>
                <a:schemeClr val="tx1"/>
              </a:solidFill>
              <a:round/>
              <a:headEnd/>
              <a:tailEnd/>
            </a:ln>
          </p:spPr>
          <p:txBody>
            <a:bodyPr/>
            <a:lstStyle/>
            <a:p>
              <a:endParaRPr lang="fr-FR" sz="5514"/>
            </a:p>
          </p:txBody>
        </p:sp>
        <p:sp>
          <p:nvSpPr>
            <p:cNvPr id="44105" name="Line 30">
              <a:extLst>
                <a:ext uri="{FF2B5EF4-FFF2-40B4-BE49-F238E27FC236}">
                  <a16:creationId xmlns:a16="http://schemas.microsoft.com/office/drawing/2014/main" id="{5A04B64F-114C-4806-8D1E-C4D144E13AF0}"/>
                </a:ext>
              </a:extLst>
            </p:cNvPr>
            <p:cNvSpPr>
              <a:spLocks noChangeShapeType="1"/>
            </p:cNvSpPr>
            <p:nvPr/>
          </p:nvSpPr>
          <p:spPr bwMode="auto">
            <a:xfrm>
              <a:off x="208" y="0"/>
              <a:ext cx="435" cy="1"/>
            </a:xfrm>
            <a:prstGeom prst="line">
              <a:avLst/>
            </a:prstGeom>
            <a:grpFill/>
            <a:ln w="38100">
              <a:solidFill>
                <a:schemeClr val="tx1"/>
              </a:solidFill>
              <a:round/>
              <a:headEnd/>
              <a:tailEnd/>
            </a:ln>
          </p:spPr>
          <p:txBody>
            <a:bodyPr/>
            <a:lstStyle/>
            <a:p>
              <a:endParaRPr lang="fr-FR" sz="5514"/>
            </a:p>
          </p:txBody>
        </p:sp>
        <p:sp>
          <p:nvSpPr>
            <p:cNvPr id="44106" name="Line 31">
              <a:extLst>
                <a:ext uri="{FF2B5EF4-FFF2-40B4-BE49-F238E27FC236}">
                  <a16:creationId xmlns:a16="http://schemas.microsoft.com/office/drawing/2014/main" id="{95DCA621-A203-4C76-9083-7BD1594D1F6E}"/>
                </a:ext>
              </a:extLst>
            </p:cNvPr>
            <p:cNvSpPr>
              <a:spLocks noChangeShapeType="1"/>
            </p:cNvSpPr>
            <p:nvPr/>
          </p:nvSpPr>
          <p:spPr bwMode="auto">
            <a:xfrm>
              <a:off x="643" y="0"/>
              <a:ext cx="1" cy="246"/>
            </a:xfrm>
            <a:prstGeom prst="line">
              <a:avLst/>
            </a:prstGeom>
            <a:grpFill/>
            <a:ln w="38100">
              <a:solidFill>
                <a:schemeClr val="tx1"/>
              </a:solidFill>
              <a:round/>
              <a:headEnd/>
              <a:tailEnd/>
            </a:ln>
          </p:spPr>
          <p:txBody>
            <a:bodyPr/>
            <a:lstStyle/>
            <a:p>
              <a:endParaRPr lang="fr-FR" sz="5514"/>
            </a:p>
          </p:txBody>
        </p:sp>
        <p:grpSp>
          <p:nvGrpSpPr>
            <p:cNvPr id="44107" name="Group 32">
              <a:extLst>
                <a:ext uri="{FF2B5EF4-FFF2-40B4-BE49-F238E27FC236}">
                  <a16:creationId xmlns:a16="http://schemas.microsoft.com/office/drawing/2014/main" id="{25A5A369-D062-4F25-A979-3C90DC3880DA}"/>
                </a:ext>
              </a:extLst>
            </p:cNvPr>
            <p:cNvGrpSpPr>
              <a:grpSpLocks/>
            </p:cNvGrpSpPr>
            <p:nvPr/>
          </p:nvGrpSpPr>
          <p:grpSpPr bwMode="auto">
            <a:xfrm>
              <a:off x="78" y="134"/>
              <a:ext cx="169" cy="216"/>
              <a:chOff x="0" y="0"/>
              <a:chExt cx="169" cy="216"/>
            </a:xfrm>
            <a:grpFill/>
          </p:grpSpPr>
          <p:sp>
            <p:nvSpPr>
              <p:cNvPr id="44108" name="Rectangle 33">
                <a:extLst>
                  <a:ext uri="{FF2B5EF4-FFF2-40B4-BE49-F238E27FC236}">
                    <a16:creationId xmlns:a16="http://schemas.microsoft.com/office/drawing/2014/main" id="{8B87DD63-1B5C-41C1-BE68-43DA30C69459}"/>
                  </a:ext>
                </a:extLst>
              </p:cNvPr>
              <p:cNvSpPr>
                <a:spLocks/>
              </p:cNvSpPr>
              <p:nvPr/>
            </p:nvSpPr>
            <p:spPr bwMode="auto">
              <a:xfrm>
                <a:off x="0" y="0"/>
                <a:ext cx="169" cy="216"/>
              </a:xfrm>
              <a:prstGeom prst="rect">
                <a:avLst/>
              </a:prstGeom>
              <a:grp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44109" name="Rectangle 34">
                <a:extLst>
                  <a:ext uri="{FF2B5EF4-FFF2-40B4-BE49-F238E27FC236}">
                    <a16:creationId xmlns:a16="http://schemas.microsoft.com/office/drawing/2014/main" id="{882A73DD-9A73-4C63-8272-7ECDF830E08B}"/>
                  </a:ext>
                </a:extLst>
              </p:cNvPr>
              <p:cNvSpPr>
                <a:spLocks/>
              </p:cNvSpPr>
              <p:nvPr/>
            </p:nvSpPr>
            <p:spPr bwMode="auto">
              <a:xfrm>
                <a:off x="7" y="9"/>
                <a:ext cx="154" cy="189"/>
              </a:xfrm>
              <a:prstGeom prst="rect">
                <a:avLst/>
              </a:prstGeom>
              <a:grpFill/>
              <a:ln>
                <a:noFill/>
              </a:ln>
              <a:extLs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100">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 </a:t>
                </a:r>
                <a:r>
                  <a:rPr lang="en-US" altLang="fr-FR" sz="1969">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a:t>
                </a:r>
              </a:p>
            </p:txBody>
          </p:sp>
        </p:grpSp>
      </p:grpSp>
      <p:grpSp>
        <p:nvGrpSpPr>
          <p:cNvPr id="44047" name="Group 35">
            <a:extLst>
              <a:ext uri="{FF2B5EF4-FFF2-40B4-BE49-F238E27FC236}">
                <a16:creationId xmlns:a16="http://schemas.microsoft.com/office/drawing/2014/main" id="{48F4617B-EDF0-4BA6-AEE3-4D6A2F82687F}"/>
              </a:ext>
            </a:extLst>
          </p:cNvPr>
          <p:cNvGrpSpPr>
            <a:grpSpLocks/>
          </p:cNvGrpSpPr>
          <p:nvPr/>
        </p:nvGrpSpPr>
        <p:grpSpPr bwMode="auto">
          <a:xfrm>
            <a:off x="10028701" y="4599615"/>
            <a:ext cx="1019127" cy="556455"/>
            <a:chOff x="0" y="0"/>
            <a:chExt cx="642" cy="379"/>
          </a:xfrm>
          <a:solidFill>
            <a:schemeClr val="bg1"/>
          </a:solidFill>
        </p:grpSpPr>
        <p:sp>
          <p:nvSpPr>
            <p:cNvPr id="44092" name="AutoShape 36">
              <a:extLst>
                <a:ext uri="{FF2B5EF4-FFF2-40B4-BE49-F238E27FC236}">
                  <a16:creationId xmlns:a16="http://schemas.microsoft.com/office/drawing/2014/main" id="{0ADCC17F-373E-42C0-95A7-3017A1548812}"/>
                </a:ext>
              </a:extLst>
            </p:cNvPr>
            <p:cNvSpPr>
              <a:spLocks/>
            </p:cNvSpPr>
            <p:nvPr/>
          </p:nvSpPr>
          <p:spPr bwMode="auto">
            <a:xfrm>
              <a:off x="0" y="131"/>
              <a:ext cx="434" cy="246"/>
            </a:xfrm>
            <a:prstGeom prst="roundRect">
              <a:avLst>
                <a:gd name="adj" fmla="val 403"/>
              </a:avLst>
            </a:prstGeom>
            <a:grpFill/>
            <a:ln w="25400">
              <a:solidFill>
                <a:schemeClr val="tx1"/>
              </a:solidFill>
              <a:round/>
              <a:headEnd/>
              <a:tailEnd/>
            </a:ln>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44093" name="Line 37">
              <a:extLst>
                <a:ext uri="{FF2B5EF4-FFF2-40B4-BE49-F238E27FC236}">
                  <a16:creationId xmlns:a16="http://schemas.microsoft.com/office/drawing/2014/main" id="{85524952-AC00-4764-90C3-E4945E2B9289}"/>
                </a:ext>
              </a:extLst>
            </p:cNvPr>
            <p:cNvSpPr>
              <a:spLocks noChangeShapeType="1"/>
            </p:cNvSpPr>
            <p:nvPr/>
          </p:nvSpPr>
          <p:spPr bwMode="auto">
            <a:xfrm rot="10800000" flipH="1">
              <a:off x="0" y="0"/>
              <a:ext cx="207" cy="132"/>
            </a:xfrm>
            <a:prstGeom prst="line">
              <a:avLst/>
            </a:prstGeom>
            <a:grpFill/>
            <a:ln w="38100">
              <a:solidFill>
                <a:schemeClr val="tx1"/>
              </a:solidFill>
              <a:round/>
              <a:headEnd/>
              <a:tailEnd/>
            </a:ln>
          </p:spPr>
          <p:txBody>
            <a:bodyPr/>
            <a:lstStyle/>
            <a:p>
              <a:endParaRPr lang="fr-FR" sz="5514"/>
            </a:p>
          </p:txBody>
        </p:sp>
        <p:sp>
          <p:nvSpPr>
            <p:cNvPr id="44094" name="Line 38">
              <a:extLst>
                <a:ext uri="{FF2B5EF4-FFF2-40B4-BE49-F238E27FC236}">
                  <a16:creationId xmlns:a16="http://schemas.microsoft.com/office/drawing/2014/main" id="{B6F34CA8-C3DE-4EFE-ACA7-0A125CEF9FE4}"/>
                </a:ext>
              </a:extLst>
            </p:cNvPr>
            <p:cNvSpPr>
              <a:spLocks noChangeShapeType="1"/>
            </p:cNvSpPr>
            <p:nvPr/>
          </p:nvSpPr>
          <p:spPr bwMode="auto">
            <a:xfrm rot="10800000" flipH="1">
              <a:off x="433" y="0"/>
              <a:ext cx="208" cy="132"/>
            </a:xfrm>
            <a:prstGeom prst="line">
              <a:avLst/>
            </a:prstGeom>
            <a:grpFill/>
            <a:ln w="38100">
              <a:solidFill>
                <a:schemeClr val="tx1"/>
              </a:solidFill>
              <a:round/>
              <a:headEnd/>
              <a:tailEnd/>
            </a:ln>
          </p:spPr>
          <p:txBody>
            <a:bodyPr/>
            <a:lstStyle/>
            <a:p>
              <a:endParaRPr lang="fr-FR" sz="5514"/>
            </a:p>
          </p:txBody>
        </p:sp>
        <p:sp>
          <p:nvSpPr>
            <p:cNvPr id="44095" name="Line 39">
              <a:extLst>
                <a:ext uri="{FF2B5EF4-FFF2-40B4-BE49-F238E27FC236}">
                  <a16:creationId xmlns:a16="http://schemas.microsoft.com/office/drawing/2014/main" id="{71E4D676-87EB-4068-8336-EA090A061727}"/>
                </a:ext>
              </a:extLst>
            </p:cNvPr>
            <p:cNvSpPr>
              <a:spLocks noChangeShapeType="1"/>
            </p:cNvSpPr>
            <p:nvPr/>
          </p:nvSpPr>
          <p:spPr bwMode="auto">
            <a:xfrm rot="10800000" flipH="1">
              <a:off x="433" y="246"/>
              <a:ext cx="208" cy="133"/>
            </a:xfrm>
            <a:prstGeom prst="line">
              <a:avLst/>
            </a:prstGeom>
            <a:grpFill/>
            <a:ln w="38100">
              <a:solidFill>
                <a:schemeClr val="tx1"/>
              </a:solidFill>
              <a:round/>
              <a:headEnd/>
              <a:tailEnd/>
            </a:ln>
          </p:spPr>
          <p:txBody>
            <a:bodyPr/>
            <a:lstStyle/>
            <a:p>
              <a:endParaRPr lang="fr-FR" sz="5514"/>
            </a:p>
          </p:txBody>
        </p:sp>
        <p:sp>
          <p:nvSpPr>
            <p:cNvPr id="44096" name="Line 40">
              <a:extLst>
                <a:ext uri="{FF2B5EF4-FFF2-40B4-BE49-F238E27FC236}">
                  <a16:creationId xmlns:a16="http://schemas.microsoft.com/office/drawing/2014/main" id="{16659953-0D61-4E99-86B0-CFBFF8F19CF0}"/>
                </a:ext>
              </a:extLst>
            </p:cNvPr>
            <p:cNvSpPr>
              <a:spLocks noChangeShapeType="1"/>
            </p:cNvSpPr>
            <p:nvPr/>
          </p:nvSpPr>
          <p:spPr bwMode="auto">
            <a:xfrm>
              <a:off x="206" y="1"/>
              <a:ext cx="435" cy="1"/>
            </a:xfrm>
            <a:prstGeom prst="line">
              <a:avLst/>
            </a:prstGeom>
            <a:grpFill/>
            <a:ln w="38100">
              <a:solidFill>
                <a:schemeClr val="tx1"/>
              </a:solidFill>
              <a:round/>
              <a:headEnd/>
              <a:tailEnd/>
            </a:ln>
          </p:spPr>
          <p:txBody>
            <a:bodyPr/>
            <a:lstStyle/>
            <a:p>
              <a:endParaRPr lang="fr-FR" sz="5514"/>
            </a:p>
          </p:txBody>
        </p:sp>
        <p:sp>
          <p:nvSpPr>
            <p:cNvPr id="44097" name="Line 41">
              <a:extLst>
                <a:ext uri="{FF2B5EF4-FFF2-40B4-BE49-F238E27FC236}">
                  <a16:creationId xmlns:a16="http://schemas.microsoft.com/office/drawing/2014/main" id="{D32C1E08-C9EA-4E40-9952-2B9B60B6116F}"/>
                </a:ext>
              </a:extLst>
            </p:cNvPr>
            <p:cNvSpPr>
              <a:spLocks noChangeShapeType="1"/>
            </p:cNvSpPr>
            <p:nvPr/>
          </p:nvSpPr>
          <p:spPr bwMode="auto">
            <a:xfrm>
              <a:off x="641" y="1"/>
              <a:ext cx="1" cy="246"/>
            </a:xfrm>
            <a:prstGeom prst="line">
              <a:avLst/>
            </a:prstGeom>
            <a:grpFill/>
            <a:ln w="38100">
              <a:solidFill>
                <a:schemeClr val="tx1"/>
              </a:solidFill>
              <a:round/>
              <a:headEnd/>
              <a:tailEnd/>
            </a:ln>
          </p:spPr>
          <p:txBody>
            <a:bodyPr/>
            <a:lstStyle/>
            <a:p>
              <a:endParaRPr lang="fr-FR" sz="5514"/>
            </a:p>
          </p:txBody>
        </p:sp>
        <p:grpSp>
          <p:nvGrpSpPr>
            <p:cNvPr id="44098" name="Group 42">
              <a:extLst>
                <a:ext uri="{FF2B5EF4-FFF2-40B4-BE49-F238E27FC236}">
                  <a16:creationId xmlns:a16="http://schemas.microsoft.com/office/drawing/2014/main" id="{55663DB7-EE8D-43C4-96D2-860349685923}"/>
                </a:ext>
              </a:extLst>
            </p:cNvPr>
            <p:cNvGrpSpPr>
              <a:grpSpLocks/>
            </p:cNvGrpSpPr>
            <p:nvPr/>
          </p:nvGrpSpPr>
          <p:grpSpPr bwMode="auto">
            <a:xfrm>
              <a:off x="77" y="134"/>
              <a:ext cx="179" cy="216"/>
              <a:chOff x="0" y="0"/>
              <a:chExt cx="179" cy="216"/>
            </a:xfrm>
            <a:grpFill/>
          </p:grpSpPr>
          <p:sp>
            <p:nvSpPr>
              <p:cNvPr id="44099" name="Rectangle 43">
                <a:extLst>
                  <a:ext uri="{FF2B5EF4-FFF2-40B4-BE49-F238E27FC236}">
                    <a16:creationId xmlns:a16="http://schemas.microsoft.com/office/drawing/2014/main" id="{2A63FAF0-D2D6-479A-9856-03B0E681187E}"/>
                  </a:ext>
                </a:extLst>
              </p:cNvPr>
              <p:cNvSpPr>
                <a:spLocks/>
              </p:cNvSpPr>
              <p:nvPr/>
            </p:nvSpPr>
            <p:spPr bwMode="auto">
              <a:xfrm>
                <a:off x="0" y="0"/>
                <a:ext cx="179" cy="216"/>
              </a:xfrm>
              <a:prstGeom prst="rect">
                <a:avLst/>
              </a:prstGeom>
              <a:grp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44100" name="Rectangle 44">
                <a:extLst>
                  <a:ext uri="{FF2B5EF4-FFF2-40B4-BE49-F238E27FC236}">
                    <a16:creationId xmlns:a16="http://schemas.microsoft.com/office/drawing/2014/main" id="{6ABF17AC-4E81-487C-8474-28E1AC75F22D}"/>
                  </a:ext>
                </a:extLst>
              </p:cNvPr>
              <p:cNvSpPr>
                <a:spLocks/>
              </p:cNvSpPr>
              <p:nvPr/>
            </p:nvSpPr>
            <p:spPr bwMode="auto">
              <a:xfrm>
                <a:off x="7" y="9"/>
                <a:ext cx="163" cy="189"/>
              </a:xfrm>
              <a:prstGeom prst="rect">
                <a:avLst/>
              </a:prstGeom>
              <a:grpFill/>
              <a:ln>
                <a:noFill/>
              </a:ln>
              <a:extLs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100">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 </a:t>
                </a:r>
                <a:r>
                  <a:rPr lang="en-US" altLang="fr-FR" sz="1969">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C</a:t>
                </a:r>
              </a:p>
            </p:txBody>
          </p:sp>
        </p:grpSp>
      </p:grpSp>
      <p:grpSp>
        <p:nvGrpSpPr>
          <p:cNvPr id="44048" name="Group 45">
            <a:extLst>
              <a:ext uri="{FF2B5EF4-FFF2-40B4-BE49-F238E27FC236}">
                <a16:creationId xmlns:a16="http://schemas.microsoft.com/office/drawing/2014/main" id="{3936D53D-D1D7-4492-8B66-99DF96566FA2}"/>
              </a:ext>
            </a:extLst>
          </p:cNvPr>
          <p:cNvGrpSpPr>
            <a:grpSpLocks/>
          </p:cNvGrpSpPr>
          <p:nvPr/>
        </p:nvGrpSpPr>
        <p:grpSpPr bwMode="auto">
          <a:xfrm>
            <a:off x="3749301" y="6191870"/>
            <a:ext cx="1017042" cy="558539"/>
            <a:chOff x="0" y="0"/>
            <a:chExt cx="641" cy="379"/>
          </a:xfrm>
          <a:solidFill>
            <a:schemeClr val="bg1"/>
          </a:solidFill>
        </p:grpSpPr>
        <p:sp>
          <p:nvSpPr>
            <p:cNvPr id="44083" name="AutoShape 46">
              <a:extLst>
                <a:ext uri="{FF2B5EF4-FFF2-40B4-BE49-F238E27FC236}">
                  <a16:creationId xmlns:a16="http://schemas.microsoft.com/office/drawing/2014/main" id="{C8E491E3-8305-4F74-BCDA-2743A688095E}"/>
                </a:ext>
              </a:extLst>
            </p:cNvPr>
            <p:cNvSpPr>
              <a:spLocks/>
            </p:cNvSpPr>
            <p:nvPr/>
          </p:nvSpPr>
          <p:spPr bwMode="auto">
            <a:xfrm>
              <a:off x="0" y="131"/>
              <a:ext cx="434" cy="246"/>
            </a:xfrm>
            <a:prstGeom prst="roundRect">
              <a:avLst>
                <a:gd name="adj" fmla="val 403"/>
              </a:avLst>
            </a:prstGeom>
            <a:grpFill/>
            <a:ln w="25400">
              <a:solidFill>
                <a:schemeClr val="tx1"/>
              </a:solidFill>
              <a:round/>
              <a:headEnd/>
              <a:tailEnd/>
            </a:ln>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44084" name="Line 47">
              <a:extLst>
                <a:ext uri="{FF2B5EF4-FFF2-40B4-BE49-F238E27FC236}">
                  <a16:creationId xmlns:a16="http://schemas.microsoft.com/office/drawing/2014/main" id="{225EDFE7-838C-45E9-9945-210FC6182D36}"/>
                </a:ext>
              </a:extLst>
            </p:cNvPr>
            <p:cNvSpPr>
              <a:spLocks noChangeShapeType="1"/>
            </p:cNvSpPr>
            <p:nvPr/>
          </p:nvSpPr>
          <p:spPr bwMode="auto">
            <a:xfrm rot="10800000" flipH="1">
              <a:off x="0" y="0"/>
              <a:ext cx="207" cy="132"/>
            </a:xfrm>
            <a:prstGeom prst="line">
              <a:avLst/>
            </a:prstGeom>
            <a:grpFill/>
            <a:ln w="38100">
              <a:solidFill>
                <a:schemeClr val="tx1"/>
              </a:solidFill>
              <a:round/>
              <a:headEnd/>
              <a:tailEnd/>
            </a:ln>
          </p:spPr>
          <p:txBody>
            <a:bodyPr/>
            <a:lstStyle/>
            <a:p>
              <a:endParaRPr lang="fr-FR" sz="5514"/>
            </a:p>
          </p:txBody>
        </p:sp>
        <p:sp>
          <p:nvSpPr>
            <p:cNvPr id="44085" name="Line 48">
              <a:extLst>
                <a:ext uri="{FF2B5EF4-FFF2-40B4-BE49-F238E27FC236}">
                  <a16:creationId xmlns:a16="http://schemas.microsoft.com/office/drawing/2014/main" id="{6A693679-81CF-46C0-BEC3-D8F65DEACD5F}"/>
                </a:ext>
              </a:extLst>
            </p:cNvPr>
            <p:cNvSpPr>
              <a:spLocks noChangeShapeType="1"/>
            </p:cNvSpPr>
            <p:nvPr/>
          </p:nvSpPr>
          <p:spPr bwMode="auto">
            <a:xfrm rot="10800000" flipH="1">
              <a:off x="433" y="0"/>
              <a:ext cx="208" cy="132"/>
            </a:xfrm>
            <a:prstGeom prst="line">
              <a:avLst/>
            </a:prstGeom>
            <a:grpFill/>
            <a:ln w="38100">
              <a:solidFill>
                <a:schemeClr val="tx1"/>
              </a:solidFill>
              <a:round/>
              <a:headEnd/>
              <a:tailEnd/>
            </a:ln>
          </p:spPr>
          <p:txBody>
            <a:bodyPr/>
            <a:lstStyle/>
            <a:p>
              <a:endParaRPr lang="fr-FR" sz="5514"/>
            </a:p>
          </p:txBody>
        </p:sp>
        <p:sp>
          <p:nvSpPr>
            <p:cNvPr id="44086" name="Line 49">
              <a:extLst>
                <a:ext uri="{FF2B5EF4-FFF2-40B4-BE49-F238E27FC236}">
                  <a16:creationId xmlns:a16="http://schemas.microsoft.com/office/drawing/2014/main" id="{F98C48A7-94C6-42D1-82D8-340143874AA7}"/>
                </a:ext>
              </a:extLst>
            </p:cNvPr>
            <p:cNvSpPr>
              <a:spLocks noChangeShapeType="1"/>
            </p:cNvSpPr>
            <p:nvPr/>
          </p:nvSpPr>
          <p:spPr bwMode="auto">
            <a:xfrm rot="10800000" flipH="1">
              <a:off x="433" y="246"/>
              <a:ext cx="208" cy="133"/>
            </a:xfrm>
            <a:prstGeom prst="line">
              <a:avLst/>
            </a:prstGeom>
            <a:grpFill/>
            <a:ln w="38100">
              <a:solidFill>
                <a:schemeClr val="tx1"/>
              </a:solidFill>
              <a:round/>
              <a:headEnd/>
              <a:tailEnd/>
            </a:ln>
          </p:spPr>
          <p:txBody>
            <a:bodyPr/>
            <a:lstStyle/>
            <a:p>
              <a:endParaRPr lang="fr-FR" sz="5514"/>
            </a:p>
          </p:txBody>
        </p:sp>
        <p:sp>
          <p:nvSpPr>
            <p:cNvPr id="44087" name="Line 50">
              <a:extLst>
                <a:ext uri="{FF2B5EF4-FFF2-40B4-BE49-F238E27FC236}">
                  <a16:creationId xmlns:a16="http://schemas.microsoft.com/office/drawing/2014/main" id="{B7C8739F-B5B1-447E-A8FF-F0AE5ED6D371}"/>
                </a:ext>
              </a:extLst>
            </p:cNvPr>
            <p:cNvSpPr>
              <a:spLocks noChangeShapeType="1"/>
            </p:cNvSpPr>
            <p:nvPr/>
          </p:nvSpPr>
          <p:spPr bwMode="auto">
            <a:xfrm>
              <a:off x="205" y="1"/>
              <a:ext cx="435" cy="1"/>
            </a:xfrm>
            <a:prstGeom prst="line">
              <a:avLst/>
            </a:prstGeom>
            <a:grpFill/>
            <a:ln w="38100">
              <a:solidFill>
                <a:schemeClr val="tx1"/>
              </a:solidFill>
              <a:round/>
              <a:headEnd/>
              <a:tailEnd/>
            </a:ln>
          </p:spPr>
          <p:txBody>
            <a:bodyPr/>
            <a:lstStyle/>
            <a:p>
              <a:endParaRPr lang="fr-FR" sz="5514"/>
            </a:p>
          </p:txBody>
        </p:sp>
        <p:sp>
          <p:nvSpPr>
            <p:cNvPr id="44088" name="Line 51">
              <a:extLst>
                <a:ext uri="{FF2B5EF4-FFF2-40B4-BE49-F238E27FC236}">
                  <a16:creationId xmlns:a16="http://schemas.microsoft.com/office/drawing/2014/main" id="{9933F263-407E-453F-BC26-B91342E07148}"/>
                </a:ext>
              </a:extLst>
            </p:cNvPr>
            <p:cNvSpPr>
              <a:spLocks noChangeShapeType="1"/>
            </p:cNvSpPr>
            <p:nvPr/>
          </p:nvSpPr>
          <p:spPr bwMode="auto">
            <a:xfrm>
              <a:off x="637" y="1"/>
              <a:ext cx="2" cy="246"/>
            </a:xfrm>
            <a:prstGeom prst="line">
              <a:avLst/>
            </a:prstGeom>
            <a:grpFill/>
            <a:ln w="38100">
              <a:solidFill>
                <a:schemeClr val="tx1"/>
              </a:solidFill>
              <a:round/>
              <a:headEnd/>
              <a:tailEnd/>
            </a:ln>
          </p:spPr>
          <p:txBody>
            <a:bodyPr/>
            <a:lstStyle/>
            <a:p>
              <a:endParaRPr lang="fr-FR" sz="5514"/>
            </a:p>
          </p:txBody>
        </p:sp>
        <p:grpSp>
          <p:nvGrpSpPr>
            <p:cNvPr id="44089" name="Group 52">
              <a:extLst>
                <a:ext uri="{FF2B5EF4-FFF2-40B4-BE49-F238E27FC236}">
                  <a16:creationId xmlns:a16="http://schemas.microsoft.com/office/drawing/2014/main" id="{10878217-3ACD-48BB-B437-332B4BD83DAF}"/>
                </a:ext>
              </a:extLst>
            </p:cNvPr>
            <p:cNvGrpSpPr>
              <a:grpSpLocks/>
            </p:cNvGrpSpPr>
            <p:nvPr/>
          </p:nvGrpSpPr>
          <p:grpSpPr bwMode="auto">
            <a:xfrm>
              <a:off x="76" y="135"/>
              <a:ext cx="173" cy="216"/>
              <a:chOff x="0" y="0"/>
              <a:chExt cx="172" cy="216"/>
            </a:xfrm>
            <a:grpFill/>
          </p:grpSpPr>
          <p:sp>
            <p:nvSpPr>
              <p:cNvPr id="44090" name="Rectangle 53">
                <a:extLst>
                  <a:ext uri="{FF2B5EF4-FFF2-40B4-BE49-F238E27FC236}">
                    <a16:creationId xmlns:a16="http://schemas.microsoft.com/office/drawing/2014/main" id="{4A4C699F-AA64-47B2-A01A-2A18C611ED82}"/>
                  </a:ext>
                </a:extLst>
              </p:cNvPr>
              <p:cNvSpPr>
                <a:spLocks/>
              </p:cNvSpPr>
              <p:nvPr/>
            </p:nvSpPr>
            <p:spPr bwMode="auto">
              <a:xfrm>
                <a:off x="0" y="0"/>
                <a:ext cx="172" cy="216"/>
              </a:xfrm>
              <a:prstGeom prst="rect">
                <a:avLst/>
              </a:prstGeom>
              <a:grp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44091" name="Rectangle 54">
                <a:extLst>
                  <a:ext uri="{FF2B5EF4-FFF2-40B4-BE49-F238E27FC236}">
                    <a16:creationId xmlns:a16="http://schemas.microsoft.com/office/drawing/2014/main" id="{DFA75818-76E9-414C-B884-0C0CF7B3C026}"/>
                  </a:ext>
                </a:extLst>
              </p:cNvPr>
              <p:cNvSpPr>
                <a:spLocks/>
              </p:cNvSpPr>
              <p:nvPr/>
            </p:nvSpPr>
            <p:spPr bwMode="auto">
              <a:xfrm>
                <a:off x="4" y="11"/>
                <a:ext cx="162" cy="189"/>
              </a:xfrm>
              <a:prstGeom prst="rect">
                <a:avLst/>
              </a:prstGeom>
              <a:grpFill/>
              <a:ln>
                <a:noFill/>
              </a:ln>
              <a:extLs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100">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 </a:t>
                </a:r>
                <a:r>
                  <a:rPr lang="en-US" altLang="fr-FR" sz="1969">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D</a:t>
                </a:r>
              </a:p>
            </p:txBody>
          </p:sp>
        </p:grpSp>
      </p:grpSp>
      <p:grpSp>
        <p:nvGrpSpPr>
          <p:cNvPr id="44049" name="Group 55">
            <a:extLst>
              <a:ext uri="{FF2B5EF4-FFF2-40B4-BE49-F238E27FC236}">
                <a16:creationId xmlns:a16="http://schemas.microsoft.com/office/drawing/2014/main" id="{E0FBB341-7EF2-426E-A8DB-65F3E7F3C896}"/>
              </a:ext>
            </a:extLst>
          </p:cNvPr>
          <p:cNvGrpSpPr>
            <a:grpSpLocks/>
          </p:cNvGrpSpPr>
          <p:nvPr/>
        </p:nvGrpSpPr>
        <p:grpSpPr bwMode="auto">
          <a:xfrm>
            <a:off x="6956734" y="6191870"/>
            <a:ext cx="1019127" cy="558539"/>
            <a:chOff x="0" y="0"/>
            <a:chExt cx="642" cy="379"/>
          </a:xfrm>
          <a:solidFill>
            <a:schemeClr val="bg1"/>
          </a:solidFill>
        </p:grpSpPr>
        <p:sp>
          <p:nvSpPr>
            <p:cNvPr id="44074" name="AutoShape 56">
              <a:extLst>
                <a:ext uri="{FF2B5EF4-FFF2-40B4-BE49-F238E27FC236}">
                  <a16:creationId xmlns:a16="http://schemas.microsoft.com/office/drawing/2014/main" id="{E41069DE-547F-4CF0-989C-C03E84258D2E}"/>
                </a:ext>
              </a:extLst>
            </p:cNvPr>
            <p:cNvSpPr>
              <a:spLocks/>
            </p:cNvSpPr>
            <p:nvPr/>
          </p:nvSpPr>
          <p:spPr bwMode="auto">
            <a:xfrm>
              <a:off x="0" y="131"/>
              <a:ext cx="434" cy="246"/>
            </a:xfrm>
            <a:prstGeom prst="roundRect">
              <a:avLst>
                <a:gd name="adj" fmla="val 403"/>
              </a:avLst>
            </a:prstGeom>
            <a:grpFill/>
            <a:ln w="25400">
              <a:solidFill>
                <a:schemeClr val="tx1"/>
              </a:solidFill>
              <a:round/>
              <a:headEnd/>
              <a:tailEnd/>
            </a:ln>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44075" name="Line 57">
              <a:extLst>
                <a:ext uri="{FF2B5EF4-FFF2-40B4-BE49-F238E27FC236}">
                  <a16:creationId xmlns:a16="http://schemas.microsoft.com/office/drawing/2014/main" id="{FF9A9E25-CBBD-4DAE-990B-1A5CB69EC2ED}"/>
                </a:ext>
              </a:extLst>
            </p:cNvPr>
            <p:cNvSpPr>
              <a:spLocks noChangeShapeType="1"/>
            </p:cNvSpPr>
            <p:nvPr/>
          </p:nvSpPr>
          <p:spPr bwMode="auto">
            <a:xfrm rot="10800000" flipH="1">
              <a:off x="0" y="0"/>
              <a:ext cx="207" cy="132"/>
            </a:xfrm>
            <a:prstGeom prst="line">
              <a:avLst/>
            </a:prstGeom>
            <a:grpFill/>
            <a:ln w="38100">
              <a:solidFill>
                <a:schemeClr val="tx1"/>
              </a:solidFill>
              <a:round/>
              <a:headEnd/>
              <a:tailEnd/>
            </a:ln>
          </p:spPr>
          <p:txBody>
            <a:bodyPr/>
            <a:lstStyle/>
            <a:p>
              <a:endParaRPr lang="fr-FR" sz="5514"/>
            </a:p>
          </p:txBody>
        </p:sp>
        <p:sp>
          <p:nvSpPr>
            <p:cNvPr id="44076" name="Line 58">
              <a:extLst>
                <a:ext uri="{FF2B5EF4-FFF2-40B4-BE49-F238E27FC236}">
                  <a16:creationId xmlns:a16="http://schemas.microsoft.com/office/drawing/2014/main" id="{CE1C6C6E-8261-4487-9634-2A57BED9AF0E}"/>
                </a:ext>
              </a:extLst>
            </p:cNvPr>
            <p:cNvSpPr>
              <a:spLocks noChangeShapeType="1"/>
            </p:cNvSpPr>
            <p:nvPr/>
          </p:nvSpPr>
          <p:spPr bwMode="auto">
            <a:xfrm rot="10800000" flipH="1">
              <a:off x="433" y="0"/>
              <a:ext cx="208" cy="132"/>
            </a:xfrm>
            <a:prstGeom prst="line">
              <a:avLst/>
            </a:prstGeom>
            <a:grpFill/>
            <a:ln w="38100">
              <a:solidFill>
                <a:schemeClr val="tx1"/>
              </a:solidFill>
              <a:round/>
              <a:headEnd/>
              <a:tailEnd/>
            </a:ln>
          </p:spPr>
          <p:txBody>
            <a:bodyPr/>
            <a:lstStyle/>
            <a:p>
              <a:endParaRPr lang="fr-FR" sz="5514"/>
            </a:p>
          </p:txBody>
        </p:sp>
        <p:sp>
          <p:nvSpPr>
            <p:cNvPr id="44077" name="Line 59">
              <a:extLst>
                <a:ext uri="{FF2B5EF4-FFF2-40B4-BE49-F238E27FC236}">
                  <a16:creationId xmlns:a16="http://schemas.microsoft.com/office/drawing/2014/main" id="{1974CF93-9680-4570-BBF3-CB71804B8946}"/>
                </a:ext>
              </a:extLst>
            </p:cNvPr>
            <p:cNvSpPr>
              <a:spLocks noChangeShapeType="1"/>
            </p:cNvSpPr>
            <p:nvPr/>
          </p:nvSpPr>
          <p:spPr bwMode="auto">
            <a:xfrm rot="10800000" flipH="1">
              <a:off x="433" y="246"/>
              <a:ext cx="208" cy="133"/>
            </a:xfrm>
            <a:prstGeom prst="line">
              <a:avLst/>
            </a:prstGeom>
            <a:grpFill/>
            <a:ln w="38100">
              <a:solidFill>
                <a:schemeClr val="tx1"/>
              </a:solidFill>
              <a:round/>
              <a:headEnd/>
              <a:tailEnd/>
            </a:ln>
          </p:spPr>
          <p:txBody>
            <a:bodyPr/>
            <a:lstStyle/>
            <a:p>
              <a:endParaRPr lang="fr-FR" sz="5514"/>
            </a:p>
          </p:txBody>
        </p:sp>
        <p:sp>
          <p:nvSpPr>
            <p:cNvPr id="44078" name="Line 60">
              <a:extLst>
                <a:ext uri="{FF2B5EF4-FFF2-40B4-BE49-F238E27FC236}">
                  <a16:creationId xmlns:a16="http://schemas.microsoft.com/office/drawing/2014/main" id="{59C07F0A-BEA7-44F4-A143-F692DFD52FD6}"/>
                </a:ext>
              </a:extLst>
            </p:cNvPr>
            <p:cNvSpPr>
              <a:spLocks noChangeShapeType="1"/>
            </p:cNvSpPr>
            <p:nvPr/>
          </p:nvSpPr>
          <p:spPr bwMode="auto">
            <a:xfrm>
              <a:off x="207" y="1"/>
              <a:ext cx="435" cy="1"/>
            </a:xfrm>
            <a:prstGeom prst="line">
              <a:avLst/>
            </a:prstGeom>
            <a:grpFill/>
            <a:ln w="38100">
              <a:solidFill>
                <a:schemeClr val="tx1"/>
              </a:solidFill>
              <a:round/>
              <a:headEnd/>
              <a:tailEnd/>
            </a:ln>
          </p:spPr>
          <p:txBody>
            <a:bodyPr/>
            <a:lstStyle/>
            <a:p>
              <a:endParaRPr lang="fr-FR" sz="5514"/>
            </a:p>
          </p:txBody>
        </p:sp>
        <p:sp>
          <p:nvSpPr>
            <p:cNvPr id="44079" name="Line 61">
              <a:extLst>
                <a:ext uri="{FF2B5EF4-FFF2-40B4-BE49-F238E27FC236}">
                  <a16:creationId xmlns:a16="http://schemas.microsoft.com/office/drawing/2014/main" id="{6F416801-B438-48AE-8C2E-38DA2F62D0D0}"/>
                </a:ext>
              </a:extLst>
            </p:cNvPr>
            <p:cNvSpPr>
              <a:spLocks noChangeShapeType="1"/>
            </p:cNvSpPr>
            <p:nvPr/>
          </p:nvSpPr>
          <p:spPr bwMode="auto">
            <a:xfrm>
              <a:off x="641" y="1"/>
              <a:ext cx="1" cy="246"/>
            </a:xfrm>
            <a:prstGeom prst="line">
              <a:avLst/>
            </a:prstGeom>
            <a:grpFill/>
            <a:ln w="38100">
              <a:solidFill>
                <a:schemeClr val="tx1"/>
              </a:solidFill>
              <a:round/>
              <a:headEnd/>
              <a:tailEnd/>
            </a:ln>
          </p:spPr>
          <p:txBody>
            <a:bodyPr/>
            <a:lstStyle/>
            <a:p>
              <a:endParaRPr lang="fr-FR" sz="5514"/>
            </a:p>
          </p:txBody>
        </p:sp>
        <p:grpSp>
          <p:nvGrpSpPr>
            <p:cNvPr id="44080" name="Group 62">
              <a:extLst>
                <a:ext uri="{FF2B5EF4-FFF2-40B4-BE49-F238E27FC236}">
                  <a16:creationId xmlns:a16="http://schemas.microsoft.com/office/drawing/2014/main" id="{AF959A22-9161-44E9-B1A6-8A8B6EE8EE78}"/>
                </a:ext>
              </a:extLst>
            </p:cNvPr>
            <p:cNvGrpSpPr>
              <a:grpSpLocks/>
            </p:cNvGrpSpPr>
            <p:nvPr/>
          </p:nvGrpSpPr>
          <p:grpSpPr bwMode="auto">
            <a:xfrm>
              <a:off x="77" y="135"/>
              <a:ext cx="164" cy="216"/>
              <a:chOff x="0" y="0"/>
              <a:chExt cx="163" cy="216"/>
            </a:xfrm>
            <a:grpFill/>
          </p:grpSpPr>
          <p:sp>
            <p:nvSpPr>
              <p:cNvPr id="44081" name="Rectangle 63">
                <a:extLst>
                  <a:ext uri="{FF2B5EF4-FFF2-40B4-BE49-F238E27FC236}">
                    <a16:creationId xmlns:a16="http://schemas.microsoft.com/office/drawing/2014/main" id="{3DE2ADA2-B075-458F-92B2-DCF6E98F5472}"/>
                  </a:ext>
                </a:extLst>
              </p:cNvPr>
              <p:cNvSpPr>
                <a:spLocks/>
              </p:cNvSpPr>
              <p:nvPr/>
            </p:nvSpPr>
            <p:spPr bwMode="auto">
              <a:xfrm>
                <a:off x="0" y="0"/>
                <a:ext cx="163" cy="216"/>
              </a:xfrm>
              <a:prstGeom prst="rect">
                <a:avLst/>
              </a:prstGeom>
              <a:grp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44082" name="Rectangle 64">
                <a:extLst>
                  <a:ext uri="{FF2B5EF4-FFF2-40B4-BE49-F238E27FC236}">
                    <a16:creationId xmlns:a16="http://schemas.microsoft.com/office/drawing/2014/main" id="{784C19F3-B406-4717-B7F8-07C0853FEA98}"/>
                  </a:ext>
                </a:extLst>
              </p:cNvPr>
              <p:cNvSpPr>
                <a:spLocks/>
              </p:cNvSpPr>
              <p:nvPr/>
            </p:nvSpPr>
            <p:spPr bwMode="auto">
              <a:xfrm>
                <a:off x="5" y="11"/>
                <a:ext cx="153" cy="189"/>
              </a:xfrm>
              <a:prstGeom prst="rect">
                <a:avLst/>
              </a:prstGeom>
              <a:grpFill/>
              <a:ln>
                <a:noFill/>
              </a:ln>
              <a:extLs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100">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 </a:t>
                </a:r>
                <a:r>
                  <a:rPr lang="en-US" altLang="fr-FR" sz="1969">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E</a:t>
                </a:r>
              </a:p>
            </p:txBody>
          </p:sp>
        </p:grpSp>
      </p:grpSp>
      <p:sp>
        <p:nvSpPr>
          <p:cNvPr id="44050" name="Line 65">
            <a:extLst>
              <a:ext uri="{FF2B5EF4-FFF2-40B4-BE49-F238E27FC236}">
                <a16:creationId xmlns:a16="http://schemas.microsoft.com/office/drawing/2014/main" id="{8CD7C270-2A76-4EA7-9C7F-536667A8C67C}"/>
              </a:ext>
            </a:extLst>
          </p:cNvPr>
          <p:cNvSpPr>
            <a:spLocks noChangeShapeType="1"/>
          </p:cNvSpPr>
          <p:nvPr/>
        </p:nvSpPr>
        <p:spPr bwMode="auto">
          <a:xfrm>
            <a:off x="2728091" y="3961880"/>
            <a:ext cx="1017042" cy="81488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88425" tIns="44212" rIns="88425" bIns="44212"/>
          <a:lstStyle/>
          <a:p>
            <a:endParaRPr lang="fr-FR" sz="5514"/>
          </a:p>
        </p:txBody>
      </p:sp>
      <p:sp>
        <p:nvSpPr>
          <p:cNvPr id="44051" name="Line 66">
            <a:extLst>
              <a:ext uri="{FF2B5EF4-FFF2-40B4-BE49-F238E27FC236}">
                <a16:creationId xmlns:a16="http://schemas.microsoft.com/office/drawing/2014/main" id="{6705E6F3-6F1D-4A60-BA5E-BDFFC994299A}"/>
              </a:ext>
            </a:extLst>
          </p:cNvPr>
          <p:cNvSpPr>
            <a:spLocks noChangeShapeType="1"/>
          </p:cNvSpPr>
          <p:nvPr/>
        </p:nvSpPr>
        <p:spPr bwMode="auto">
          <a:xfrm rot="10800000">
            <a:off x="6644119" y="4153617"/>
            <a:ext cx="441830" cy="55228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88425" tIns="44212" rIns="88425" bIns="44212"/>
          <a:lstStyle/>
          <a:p>
            <a:endParaRPr lang="fr-FR" sz="5514"/>
          </a:p>
        </p:txBody>
      </p:sp>
      <p:grpSp>
        <p:nvGrpSpPr>
          <p:cNvPr id="44052" name="Group 67">
            <a:extLst>
              <a:ext uri="{FF2B5EF4-FFF2-40B4-BE49-F238E27FC236}">
                <a16:creationId xmlns:a16="http://schemas.microsoft.com/office/drawing/2014/main" id="{008CDA20-13B9-4FD3-BC30-E967A1A35401}"/>
              </a:ext>
            </a:extLst>
          </p:cNvPr>
          <p:cNvGrpSpPr>
            <a:grpSpLocks/>
          </p:cNvGrpSpPr>
          <p:nvPr/>
        </p:nvGrpSpPr>
        <p:grpSpPr bwMode="auto">
          <a:xfrm>
            <a:off x="10064132" y="2698914"/>
            <a:ext cx="1917374" cy="1596423"/>
            <a:chOff x="0" y="0"/>
            <a:chExt cx="1208" cy="1088"/>
          </a:xfrm>
        </p:grpSpPr>
        <p:sp>
          <p:nvSpPr>
            <p:cNvPr id="44072" name="AutoShape 68">
              <a:extLst>
                <a:ext uri="{FF2B5EF4-FFF2-40B4-BE49-F238E27FC236}">
                  <a16:creationId xmlns:a16="http://schemas.microsoft.com/office/drawing/2014/main" id="{1264FD7E-507C-41C0-9228-0B993942F242}"/>
                </a:ext>
              </a:extLst>
            </p:cNvPr>
            <p:cNvSpPr>
              <a:spLocks/>
            </p:cNvSpPr>
            <p:nvPr/>
          </p:nvSpPr>
          <p:spPr bwMode="auto">
            <a:xfrm>
              <a:off x="0" y="0"/>
              <a:ext cx="1208" cy="1088"/>
            </a:xfrm>
            <a:prstGeom prst="roundRect">
              <a:avLst>
                <a:gd name="adj" fmla="val 88"/>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44073" name="Rectangle 69">
              <a:extLst>
                <a:ext uri="{FF2B5EF4-FFF2-40B4-BE49-F238E27FC236}">
                  <a16:creationId xmlns:a16="http://schemas.microsoft.com/office/drawing/2014/main" id="{28E22F24-E283-4173-8F40-5281EFF0C894}"/>
                </a:ext>
              </a:extLst>
            </p:cNvPr>
            <p:cNvSpPr>
              <a:spLocks/>
            </p:cNvSpPr>
            <p:nvPr/>
          </p:nvSpPr>
          <p:spPr bwMode="auto">
            <a:xfrm>
              <a:off x="0" y="85"/>
              <a:ext cx="1208" cy="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1707" b="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Routing table</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C : 0 [Local]</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E : 1 [South-West]</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D : 2 [South-West]</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 3 [South-West]</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 : 1 [West]</a:t>
              </a:r>
            </a:p>
          </p:txBody>
        </p:sp>
      </p:grpSp>
      <p:sp>
        <p:nvSpPr>
          <p:cNvPr id="44053" name="Line 70">
            <a:extLst>
              <a:ext uri="{FF2B5EF4-FFF2-40B4-BE49-F238E27FC236}">
                <a16:creationId xmlns:a16="http://schemas.microsoft.com/office/drawing/2014/main" id="{8DD8FB5D-FE94-48F1-B472-66777D9881DB}"/>
              </a:ext>
            </a:extLst>
          </p:cNvPr>
          <p:cNvSpPr>
            <a:spLocks noChangeShapeType="1"/>
          </p:cNvSpPr>
          <p:nvPr/>
        </p:nvSpPr>
        <p:spPr bwMode="auto">
          <a:xfrm rot="10800000" flipH="1">
            <a:off x="10656017" y="4366196"/>
            <a:ext cx="39597" cy="233419"/>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88425" tIns="44212" rIns="88425" bIns="44212"/>
          <a:lstStyle/>
          <a:p>
            <a:endParaRPr lang="fr-FR" sz="5514"/>
          </a:p>
        </p:txBody>
      </p:sp>
      <p:grpSp>
        <p:nvGrpSpPr>
          <p:cNvPr id="44054" name="Group 71">
            <a:extLst>
              <a:ext uri="{FF2B5EF4-FFF2-40B4-BE49-F238E27FC236}">
                <a16:creationId xmlns:a16="http://schemas.microsoft.com/office/drawing/2014/main" id="{5013385B-10A1-45BD-B6CC-CDA4D3F9E58A}"/>
              </a:ext>
            </a:extLst>
          </p:cNvPr>
          <p:cNvGrpSpPr>
            <a:grpSpLocks/>
          </p:cNvGrpSpPr>
          <p:nvPr/>
        </p:nvGrpSpPr>
        <p:grpSpPr bwMode="auto">
          <a:xfrm>
            <a:off x="10330898" y="5376985"/>
            <a:ext cx="1919458" cy="1594339"/>
            <a:chOff x="0" y="0"/>
            <a:chExt cx="1208" cy="1088"/>
          </a:xfrm>
        </p:grpSpPr>
        <p:sp>
          <p:nvSpPr>
            <p:cNvPr id="44070" name="AutoShape 72">
              <a:extLst>
                <a:ext uri="{FF2B5EF4-FFF2-40B4-BE49-F238E27FC236}">
                  <a16:creationId xmlns:a16="http://schemas.microsoft.com/office/drawing/2014/main" id="{DF5E77C1-6572-4935-B632-5206952A2CD4}"/>
                </a:ext>
              </a:extLst>
            </p:cNvPr>
            <p:cNvSpPr>
              <a:spLocks/>
            </p:cNvSpPr>
            <p:nvPr/>
          </p:nvSpPr>
          <p:spPr bwMode="auto">
            <a:xfrm>
              <a:off x="0" y="0"/>
              <a:ext cx="1208" cy="1088"/>
            </a:xfrm>
            <a:prstGeom prst="roundRect">
              <a:avLst>
                <a:gd name="adj" fmla="val 88"/>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44071" name="Rectangle 73">
              <a:extLst>
                <a:ext uri="{FF2B5EF4-FFF2-40B4-BE49-F238E27FC236}">
                  <a16:creationId xmlns:a16="http://schemas.microsoft.com/office/drawing/2014/main" id="{FC40D9E3-E348-463C-A32E-7E0D8AC1C8C0}"/>
                </a:ext>
              </a:extLst>
            </p:cNvPr>
            <p:cNvSpPr>
              <a:spLocks/>
            </p:cNvSpPr>
            <p:nvPr/>
          </p:nvSpPr>
          <p:spPr bwMode="auto">
            <a:xfrm>
              <a:off x="0" y="82"/>
              <a:ext cx="1208" cy="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1707" b="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Routing table</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E : 0 [Local]</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D : 1 [West]</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 : 2 [West]</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C : 1 [North-East]</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 : 1 [North]</a:t>
              </a:r>
            </a:p>
          </p:txBody>
        </p:sp>
      </p:grpSp>
      <p:grpSp>
        <p:nvGrpSpPr>
          <p:cNvPr id="44055" name="Group 74">
            <a:extLst>
              <a:ext uri="{FF2B5EF4-FFF2-40B4-BE49-F238E27FC236}">
                <a16:creationId xmlns:a16="http://schemas.microsoft.com/office/drawing/2014/main" id="{7EBE4BC2-BF56-4861-A13A-F965ACCA1AEA}"/>
              </a:ext>
            </a:extLst>
          </p:cNvPr>
          <p:cNvGrpSpPr>
            <a:grpSpLocks/>
          </p:cNvGrpSpPr>
          <p:nvPr/>
        </p:nvGrpSpPr>
        <p:grpSpPr bwMode="auto">
          <a:xfrm>
            <a:off x="1135837" y="5412416"/>
            <a:ext cx="1919458" cy="1594338"/>
            <a:chOff x="0" y="0"/>
            <a:chExt cx="1208" cy="1088"/>
          </a:xfrm>
        </p:grpSpPr>
        <p:sp>
          <p:nvSpPr>
            <p:cNvPr id="44068" name="AutoShape 75">
              <a:extLst>
                <a:ext uri="{FF2B5EF4-FFF2-40B4-BE49-F238E27FC236}">
                  <a16:creationId xmlns:a16="http://schemas.microsoft.com/office/drawing/2014/main" id="{EC580B15-3791-4C00-88BB-BB37959E2A07}"/>
                </a:ext>
              </a:extLst>
            </p:cNvPr>
            <p:cNvSpPr>
              <a:spLocks/>
            </p:cNvSpPr>
            <p:nvPr/>
          </p:nvSpPr>
          <p:spPr bwMode="auto">
            <a:xfrm>
              <a:off x="0" y="0"/>
              <a:ext cx="1208" cy="1088"/>
            </a:xfrm>
            <a:prstGeom prst="roundRect">
              <a:avLst>
                <a:gd name="adj" fmla="val 88"/>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44069" name="Rectangle 76">
              <a:extLst>
                <a:ext uri="{FF2B5EF4-FFF2-40B4-BE49-F238E27FC236}">
                  <a16:creationId xmlns:a16="http://schemas.microsoft.com/office/drawing/2014/main" id="{8F12EA3E-444B-40B0-8649-D68172BF902E}"/>
                </a:ext>
              </a:extLst>
            </p:cNvPr>
            <p:cNvSpPr>
              <a:spLocks/>
            </p:cNvSpPr>
            <p:nvPr/>
          </p:nvSpPr>
          <p:spPr bwMode="auto">
            <a:xfrm>
              <a:off x="0" y="70"/>
              <a:ext cx="1208" cy="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1707" b="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Routing table</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D : 0 [Local]</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 : 1 [North]</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E : </a:t>
              </a:r>
              <a:r>
                <a:rPr lang="en-US" altLang="fr-FR" sz="1707">
                  <a:solidFill>
                    <a:schemeClr val="tx1"/>
                  </a:solidFill>
                  <a:latin typeface="Symbol" panose="05050102010706020507" pitchFamily="18" charset="2"/>
                  <a:ea typeface="ＭＳ Ｐゴシック" panose="020B0600070205080204" pitchFamily="34" charset="-128"/>
                  <a:sym typeface="Symbol" panose="05050102010706020507" pitchFamily="18" charset="2"/>
                </a:rPr>
                <a:t>∞</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C : </a:t>
              </a:r>
              <a:r>
                <a:rPr lang="en-US" altLang="fr-FR" sz="1707">
                  <a:solidFill>
                    <a:schemeClr val="tx1"/>
                  </a:solidFill>
                  <a:latin typeface="Symbol" panose="05050102010706020507" pitchFamily="18" charset="2"/>
                  <a:ea typeface="ＭＳ Ｐゴシック" panose="020B0600070205080204" pitchFamily="34" charset="-128"/>
                  <a:sym typeface="Symbol" panose="05050102010706020507" pitchFamily="18" charset="2"/>
                </a:rPr>
                <a:t>∞</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 : </a:t>
              </a:r>
              <a:r>
                <a:rPr lang="en-US" altLang="fr-FR" sz="1707">
                  <a:solidFill>
                    <a:schemeClr val="tx1"/>
                  </a:solidFill>
                  <a:latin typeface="Symbol" panose="05050102010706020507" pitchFamily="18" charset="2"/>
                  <a:ea typeface="ＭＳ Ｐゴシック" panose="020B0600070205080204" pitchFamily="34" charset="-128"/>
                  <a:sym typeface="Symbol" panose="05050102010706020507" pitchFamily="18" charset="2"/>
                </a:rPr>
                <a:t>∞</a:t>
              </a:r>
            </a:p>
          </p:txBody>
        </p:sp>
      </p:grpSp>
      <p:sp>
        <p:nvSpPr>
          <p:cNvPr id="44056" name="Line 77">
            <a:extLst>
              <a:ext uri="{FF2B5EF4-FFF2-40B4-BE49-F238E27FC236}">
                <a16:creationId xmlns:a16="http://schemas.microsoft.com/office/drawing/2014/main" id="{0CA12EEA-E401-40B7-B3F9-E1720295DC32}"/>
              </a:ext>
            </a:extLst>
          </p:cNvPr>
          <p:cNvSpPr>
            <a:spLocks noChangeShapeType="1"/>
          </p:cNvSpPr>
          <p:nvPr/>
        </p:nvSpPr>
        <p:spPr bwMode="auto">
          <a:xfrm>
            <a:off x="3055295" y="5837572"/>
            <a:ext cx="671081" cy="51477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88425" tIns="44212" rIns="88425" bIns="44212"/>
          <a:lstStyle/>
          <a:p>
            <a:endParaRPr lang="fr-FR" sz="5514"/>
          </a:p>
        </p:txBody>
      </p:sp>
      <p:sp>
        <p:nvSpPr>
          <p:cNvPr id="44057" name="Line 78">
            <a:extLst>
              <a:ext uri="{FF2B5EF4-FFF2-40B4-BE49-F238E27FC236}">
                <a16:creationId xmlns:a16="http://schemas.microsoft.com/office/drawing/2014/main" id="{235F71E6-A52F-40A3-8160-A6F4253753B5}"/>
              </a:ext>
            </a:extLst>
          </p:cNvPr>
          <p:cNvSpPr>
            <a:spLocks noChangeShapeType="1"/>
          </p:cNvSpPr>
          <p:nvPr/>
        </p:nvSpPr>
        <p:spPr bwMode="auto">
          <a:xfrm flipH="1">
            <a:off x="7775787" y="6721232"/>
            <a:ext cx="2575951" cy="416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88425" tIns="44212" rIns="88425" bIns="44212"/>
          <a:lstStyle/>
          <a:p>
            <a:endParaRPr lang="fr-FR" sz="5514"/>
          </a:p>
        </p:txBody>
      </p:sp>
      <p:grpSp>
        <p:nvGrpSpPr>
          <p:cNvPr id="44059" name="Group 80">
            <a:extLst>
              <a:ext uri="{FF2B5EF4-FFF2-40B4-BE49-F238E27FC236}">
                <a16:creationId xmlns:a16="http://schemas.microsoft.com/office/drawing/2014/main" id="{BAA37D6C-1FFD-4B29-8550-CD1A3B635BEC}"/>
              </a:ext>
            </a:extLst>
          </p:cNvPr>
          <p:cNvGrpSpPr>
            <a:grpSpLocks/>
          </p:cNvGrpSpPr>
          <p:nvPr/>
        </p:nvGrpSpPr>
        <p:grpSpPr bwMode="auto">
          <a:xfrm>
            <a:off x="4687148" y="2736428"/>
            <a:ext cx="1919458" cy="1688123"/>
            <a:chOff x="0" y="0"/>
            <a:chExt cx="1208" cy="1153"/>
          </a:xfrm>
        </p:grpSpPr>
        <p:sp>
          <p:nvSpPr>
            <p:cNvPr id="44066" name="AutoShape 81">
              <a:extLst>
                <a:ext uri="{FF2B5EF4-FFF2-40B4-BE49-F238E27FC236}">
                  <a16:creationId xmlns:a16="http://schemas.microsoft.com/office/drawing/2014/main" id="{4754140E-3BFB-4125-A138-9402C9C3DAD4}"/>
                </a:ext>
              </a:extLst>
            </p:cNvPr>
            <p:cNvSpPr>
              <a:spLocks/>
            </p:cNvSpPr>
            <p:nvPr/>
          </p:nvSpPr>
          <p:spPr bwMode="auto">
            <a:xfrm>
              <a:off x="0" y="0"/>
              <a:ext cx="1208" cy="1153"/>
            </a:xfrm>
            <a:prstGeom prst="roundRect">
              <a:avLst>
                <a:gd name="adj" fmla="val 83"/>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44067" name="Rectangle 82">
              <a:extLst>
                <a:ext uri="{FF2B5EF4-FFF2-40B4-BE49-F238E27FC236}">
                  <a16:creationId xmlns:a16="http://schemas.microsoft.com/office/drawing/2014/main" id="{37A4CAC7-2925-4814-9492-A2985B9A21A8}"/>
                </a:ext>
              </a:extLst>
            </p:cNvPr>
            <p:cNvSpPr>
              <a:spLocks/>
            </p:cNvSpPr>
            <p:nvPr/>
          </p:nvSpPr>
          <p:spPr bwMode="auto">
            <a:xfrm>
              <a:off x="0" y="117"/>
              <a:ext cx="1208" cy="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1707" b="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Routing table</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 : 0 [Local]</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 : 3 [South]</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C : 1 [East]</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E : 1 [South]</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D : 2 [South]</a:t>
              </a:r>
            </a:p>
          </p:txBody>
        </p:sp>
      </p:grpSp>
      <p:grpSp>
        <p:nvGrpSpPr>
          <p:cNvPr id="44061" name="Group 84">
            <a:extLst>
              <a:ext uri="{FF2B5EF4-FFF2-40B4-BE49-F238E27FC236}">
                <a16:creationId xmlns:a16="http://schemas.microsoft.com/office/drawing/2014/main" id="{EB8F7265-D99E-4CB4-B6F0-075144FEECD6}"/>
              </a:ext>
            </a:extLst>
          </p:cNvPr>
          <p:cNvGrpSpPr>
            <a:grpSpLocks/>
          </p:cNvGrpSpPr>
          <p:nvPr/>
        </p:nvGrpSpPr>
        <p:grpSpPr bwMode="auto">
          <a:xfrm>
            <a:off x="4437056" y="5549966"/>
            <a:ext cx="2413391" cy="320952"/>
            <a:chOff x="0" y="0"/>
            <a:chExt cx="1520" cy="218"/>
          </a:xfrm>
        </p:grpSpPr>
        <p:sp>
          <p:nvSpPr>
            <p:cNvPr id="44064" name="AutoShape 85">
              <a:extLst>
                <a:ext uri="{FF2B5EF4-FFF2-40B4-BE49-F238E27FC236}">
                  <a16:creationId xmlns:a16="http://schemas.microsoft.com/office/drawing/2014/main" id="{037DDC66-4787-4D2C-97CD-00103E922E75}"/>
                </a:ext>
              </a:extLst>
            </p:cNvPr>
            <p:cNvSpPr>
              <a:spLocks/>
            </p:cNvSpPr>
            <p:nvPr/>
          </p:nvSpPr>
          <p:spPr bwMode="auto">
            <a:xfrm>
              <a:off x="0" y="0"/>
              <a:ext cx="1520" cy="218"/>
            </a:xfrm>
            <a:prstGeom prst="roundRect">
              <a:avLst>
                <a:gd name="adj" fmla="val 458"/>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44065" name="Rectangle 86">
              <a:extLst>
                <a:ext uri="{FF2B5EF4-FFF2-40B4-BE49-F238E27FC236}">
                  <a16:creationId xmlns:a16="http://schemas.microsoft.com/office/drawing/2014/main" id="{4EB6539F-F9E2-4DCC-9D23-EA8FA9AE58CB}"/>
                </a:ext>
              </a:extLst>
            </p:cNvPr>
            <p:cNvSpPr>
              <a:spLocks/>
            </p:cNvSpPr>
            <p:nvPr/>
          </p:nvSpPr>
          <p:spPr bwMode="auto">
            <a:xfrm>
              <a:off x="0" y="12"/>
              <a:ext cx="152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D=0;B=</a:t>
              </a:r>
              <a:r>
                <a:rPr lang="en-US" altLang="fr-FR" sz="1707">
                  <a:solidFill>
                    <a:schemeClr val="tx1"/>
                  </a:solidFill>
                  <a:latin typeface="Symbol" panose="05050102010706020507" pitchFamily="18" charset="2"/>
                  <a:ea typeface="ＭＳ Ｐゴシック" panose="020B0600070205080204" pitchFamily="34" charset="-128"/>
                  <a:sym typeface="Symbol" panose="05050102010706020507" pitchFamily="18" charset="2"/>
                </a:rPr>
                <a:t>∞</a:t>
              </a: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;C=</a:t>
              </a:r>
              <a:r>
                <a:rPr lang="en-US" altLang="fr-FR" sz="1707">
                  <a:solidFill>
                    <a:schemeClr val="tx1"/>
                  </a:solidFill>
                  <a:latin typeface="Symbol" panose="05050102010706020507" pitchFamily="18" charset="2"/>
                  <a:ea typeface="ＭＳ Ｐゴシック" panose="020B0600070205080204" pitchFamily="34" charset="-128"/>
                  <a:sym typeface="Symbol" panose="05050102010706020507" pitchFamily="18" charset="2"/>
                </a:rPr>
                <a:t>∞</a:t>
              </a: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;E=</a:t>
              </a:r>
              <a:r>
                <a:rPr lang="en-US" altLang="fr-FR" sz="1707">
                  <a:solidFill>
                    <a:schemeClr val="tx1"/>
                  </a:solidFill>
                  <a:latin typeface="Symbol" panose="05050102010706020507" pitchFamily="18" charset="2"/>
                  <a:ea typeface="ＭＳ Ｐゴシック" panose="020B0600070205080204" pitchFamily="34" charset="-128"/>
                  <a:sym typeface="Symbol" panose="05050102010706020507" pitchFamily="18" charset="2"/>
                </a:rPr>
                <a:t>∞</a:t>
              </a:r>
            </a:p>
          </p:txBody>
        </p:sp>
      </p:grpSp>
      <p:sp>
        <p:nvSpPr>
          <p:cNvPr id="44062" name="Line 87">
            <a:extLst>
              <a:ext uri="{FF2B5EF4-FFF2-40B4-BE49-F238E27FC236}">
                <a16:creationId xmlns:a16="http://schemas.microsoft.com/office/drawing/2014/main" id="{18615349-DBED-4DB8-870E-07B7813CDA76}"/>
              </a:ext>
            </a:extLst>
          </p:cNvPr>
          <p:cNvSpPr>
            <a:spLocks noChangeShapeType="1"/>
          </p:cNvSpPr>
          <p:nvPr/>
        </p:nvSpPr>
        <p:spPr bwMode="auto">
          <a:xfrm rot="10800000" flipH="1">
            <a:off x="4241150" y="5193584"/>
            <a:ext cx="2083" cy="96077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88425" tIns="44212" rIns="88425" bIns="44212"/>
          <a:lstStyle/>
          <a:p>
            <a:endParaRPr lang="fr-FR" sz="5514"/>
          </a:p>
        </p:txBody>
      </p:sp>
      <p:sp>
        <p:nvSpPr>
          <p:cNvPr id="44063" name="Rectangle 88">
            <a:extLst>
              <a:ext uri="{FF2B5EF4-FFF2-40B4-BE49-F238E27FC236}">
                <a16:creationId xmlns:a16="http://schemas.microsoft.com/office/drawing/2014/main" id="{8AD49DF7-0C90-4B8D-9CF5-CAC80E5D8027}"/>
              </a:ext>
            </a:extLst>
          </p:cNvPr>
          <p:cNvSpPr>
            <a:spLocks/>
          </p:cNvSpPr>
          <p:nvPr/>
        </p:nvSpPr>
        <p:spPr bwMode="auto">
          <a:xfrm>
            <a:off x="948267" y="7408986"/>
            <a:ext cx="11112435" cy="1160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marL="52388" eaLnBrk="0" hangingPunct="0">
              <a:tabLst>
                <a:tab pos="692150" algn="l"/>
                <a:tab pos="1374775" algn="l"/>
                <a:tab pos="2066925" algn="l"/>
                <a:tab pos="2749550" algn="l"/>
                <a:tab pos="3441700" algn="l"/>
                <a:tab pos="4124325" algn="l"/>
                <a:tab pos="4816475" algn="l"/>
                <a:tab pos="5499100" algn="l"/>
                <a:tab pos="6192838" algn="l"/>
                <a:tab pos="6875463" algn="l"/>
                <a:tab pos="7567613" algn="l"/>
                <a:tab pos="8202613"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692150" algn="l"/>
                <a:tab pos="1374775" algn="l"/>
                <a:tab pos="2066925" algn="l"/>
                <a:tab pos="2749550" algn="l"/>
                <a:tab pos="3441700" algn="l"/>
                <a:tab pos="4124325" algn="l"/>
                <a:tab pos="4816475" algn="l"/>
                <a:tab pos="5499100" algn="l"/>
                <a:tab pos="6192838" algn="l"/>
                <a:tab pos="6875463" algn="l"/>
                <a:tab pos="7567613" algn="l"/>
                <a:tab pos="8202613"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692150" algn="l"/>
                <a:tab pos="1374775" algn="l"/>
                <a:tab pos="2066925" algn="l"/>
                <a:tab pos="2749550" algn="l"/>
                <a:tab pos="3441700" algn="l"/>
                <a:tab pos="4124325" algn="l"/>
                <a:tab pos="4816475" algn="l"/>
                <a:tab pos="5499100" algn="l"/>
                <a:tab pos="6192838" algn="l"/>
                <a:tab pos="6875463" algn="l"/>
                <a:tab pos="7567613" algn="l"/>
                <a:tab pos="8202613"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692150" algn="l"/>
                <a:tab pos="1374775" algn="l"/>
                <a:tab pos="2066925" algn="l"/>
                <a:tab pos="2749550" algn="l"/>
                <a:tab pos="3441700" algn="l"/>
                <a:tab pos="4124325" algn="l"/>
                <a:tab pos="4816475" algn="l"/>
                <a:tab pos="5499100" algn="l"/>
                <a:tab pos="6192838" algn="l"/>
                <a:tab pos="6875463" algn="l"/>
                <a:tab pos="7567613" algn="l"/>
                <a:tab pos="8202613"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692150" algn="l"/>
                <a:tab pos="1374775" algn="l"/>
                <a:tab pos="2066925" algn="l"/>
                <a:tab pos="2749550" algn="l"/>
                <a:tab pos="3441700" algn="l"/>
                <a:tab pos="4124325" algn="l"/>
                <a:tab pos="4816475" algn="l"/>
                <a:tab pos="5499100" algn="l"/>
                <a:tab pos="6192838" algn="l"/>
                <a:tab pos="6875463" algn="l"/>
                <a:tab pos="7567613" algn="l"/>
                <a:tab pos="8202613"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692150" algn="l"/>
                <a:tab pos="1374775" algn="l"/>
                <a:tab pos="2066925" algn="l"/>
                <a:tab pos="2749550" algn="l"/>
                <a:tab pos="3441700" algn="l"/>
                <a:tab pos="4124325" algn="l"/>
                <a:tab pos="4816475" algn="l"/>
                <a:tab pos="5499100" algn="l"/>
                <a:tab pos="6192838" algn="l"/>
                <a:tab pos="6875463" algn="l"/>
                <a:tab pos="7567613" algn="l"/>
                <a:tab pos="8202613"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692150" algn="l"/>
                <a:tab pos="1374775" algn="l"/>
                <a:tab pos="2066925" algn="l"/>
                <a:tab pos="2749550" algn="l"/>
                <a:tab pos="3441700" algn="l"/>
                <a:tab pos="4124325" algn="l"/>
                <a:tab pos="4816475" algn="l"/>
                <a:tab pos="5499100" algn="l"/>
                <a:tab pos="6192838" algn="l"/>
                <a:tab pos="6875463" algn="l"/>
                <a:tab pos="7567613" algn="l"/>
                <a:tab pos="8202613"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692150" algn="l"/>
                <a:tab pos="1374775" algn="l"/>
                <a:tab pos="2066925" algn="l"/>
                <a:tab pos="2749550" algn="l"/>
                <a:tab pos="3441700" algn="l"/>
                <a:tab pos="4124325" algn="l"/>
                <a:tab pos="4816475" algn="l"/>
                <a:tab pos="5499100" algn="l"/>
                <a:tab pos="6192838" algn="l"/>
                <a:tab pos="6875463" algn="l"/>
                <a:tab pos="7567613" algn="l"/>
                <a:tab pos="8202613"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692150" algn="l"/>
                <a:tab pos="1374775" algn="l"/>
                <a:tab pos="2066925" algn="l"/>
                <a:tab pos="2749550" algn="l"/>
                <a:tab pos="3441700" algn="l"/>
                <a:tab pos="4124325" algn="l"/>
                <a:tab pos="4816475" algn="l"/>
                <a:tab pos="5499100" algn="l"/>
                <a:tab pos="6192838" algn="l"/>
                <a:tab pos="6875463" algn="l"/>
                <a:tab pos="7567613" algn="l"/>
                <a:tab pos="8202613"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buClr>
                <a:srgbClr val="000000"/>
              </a:buClr>
              <a:buSzPct val="75000"/>
            </a:pPr>
            <a:r>
              <a:rPr lang="en-US" altLang="fr-FR" sz="3545" dirty="0">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Does split horizon allows to avoid all counting to infinity problems ?</a:t>
            </a:r>
          </a:p>
        </p:txBody>
      </p:sp>
      <p:sp>
        <p:nvSpPr>
          <p:cNvPr id="2" name="Multiply 1">
            <a:extLst>
              <a:ext uri="{FF2B5EF4-FFF2-40B4-BE49-F238E27FC236}">
                <a16:creationId xmlns:a16="http://schemas.microsoft.com/office/drawing/2014/main" id="{D158D2DF-372E-76E9-272B-F6919B191D22}"/>
              </a:ext>
            </a:extLst>
          </p:cNvPr>
          <p:cNvSpPr/>
          <p:nvPr/>
        </p:nvSpPr>
        <p:spPr bwMode="auto">
          <a:xfrm>
            <a:off x="5419346" y="4780798"/>
            <a:ext cx="508851" cy="484594"/>
          </a:xfrm>
          <a:prstGeom prst="mathMultiply">
            <a:avLst/>
          </a:prstGeom>
          <a:solidFill>
            <a:srgbClr val="FF0000"/>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BE" sz="42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3" name="Multiply 2">
            <a:extLst>
              <a:ext uri="{FF2B5EF4-FFF2-40B4-BE49-F238E27FC236}">
                <a16:creationId xmlns:a16="http://schemas.microsoft.com/office/drawing/2014/main" id="{C08FBCA4-DF0B-1EDA-CEC6-450744F3DCE6}"/>
              </a:ext>
            </a:extLst>
          </p:cNvPr>
          <p:cNvSpPr/>
          <p:nvPr/>
        </p:nvSpPr>
        <p:spPr bwMode="auto">
          <a:xfrm>
            <a:off x="5512215" y="6205606"/>
            <a:ext cx="508851" cy="484594"/>
          </a:xfrm>
          <a:prstGeom prst="mathMultiply">
            <a:avLst/>
          </a:prstGeom>
          <a:solidFill>
            <a:srgbClr val="FF0000"/>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BE" sz="42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pic>
        <p:nvPicPr>
          <p:cNvPr id="4" name="Picture 2">
            <a:extLst>
              <a:ext uri="{FF2B5EF4-FFF2-40B4-BE49-F238E27FC236}">
                <a16:creationId xmlns:a16="http://schemas.microsoft.com/office/drawing/2014/main" id="{BD8AC1D2-A5AE-514F-B99A-A7F92AC54C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393537">
            <a:off x="-103017" y="1213619"/>
            <a:ext cx="3163821" cy="707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970027"/>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ln/>
        </p:spPr>
        <p:txBody>
          <a:bodyPr/>
          <a:lstStyle/>
          <a:p>
            <a:r>
              <a:rPr lang="en-US"/>
              <a:t>How to prefer some routes over others</a:t>
            </a:r>
          </a:p>
        </p:txBody>
      </p:sp>
      <p:sp>
        <p:nvSpPr>
          <p:cNvPr id="29698" name="Rectangle 2"/>
          <p:cNvSpPr>
            <a:spLocks noGrp="1" noChangeArrowheads="1"/>
          </p:cNvSpPr>
          <p:nvPr>
            <p:ph type="body" idx="1"/>
          </p:nvPr>
        </p:nvSpPr>
        <p:spPr>
          <a:ln/>
        </p:spPr>
        <p:txBody>
          <a:bodyPr/>
          <a:lstStyle/>
          <a:p>
            <a:pPr marL="889000"/>
            <a:r>
              <a:rPr lang="en-US"/>
              <a:t>Limitations</a:t>
            </a:r>
            <a:br>
              <a:rPr lang="en-US"/>
            </a:br>
            <a:br>
              <a:rPr lang="en-US"/>
            </a:br>
            <a:br>
              <a:rPr lang="en-US"/>
            </a:br>
            <a:br>
              <a:rPr lang="en-US"/>
            </a:br>
            <a:br>
              <a:rPr lang="en-US"/>
            </a:br>
            <a:br>
              <a:rPr lang="en-US"/>
            </a:br>
            <a:br>
              <a:rPr lang="en-US"/>
            </a:br>
            <a:endParaRPr lang="en-US"/>
          </a:p>
        </p:txBody>
      </p:sp>
      <p:sp>
        <p:nvSpPr>
          <p:cNvPr id="29699" name="Oval 3"/>
          <p:cNvSpPr>
            <a:spLocks/>
          </p:cNvSpPr>
          <p:nvPr/>
        </p:nvSpPr>
        <p:spPr bwMode="auto">
          <a:xfrm>
            <a:off x="2568575" y="6696075"/>
            <a:ext cx="2463800" cy="914400"/>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29700" name="Oval 4"/>
          <p:cNvSpPr>
            <a:spLocks/>
          </p:cNvSpPr>
          <p:nvPr/>
        </p:nvSpPr>
        <p:spPr bwMode="auto">
          <a:xfrm>
            <a:off x="5857875" y="6626225"/>
            <a:ext cx="2786063" cy="914400"/>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29701" name="Oval 5"/>
          <p:cNvSpPr>
            <a:spLocks/>
          </p:cNvSpPr>
          <p:nvPr/>
        </p:nvSpPr>
        <p:spPr bwMode="auto">
          <a:xfrm>
            <a:off x="9093200" y="6089650"/>
            <a:ext cx="2906713" cy="914400"/>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29702" name="AutoShape 6"/>
          <p:cNvSpPr>
            <a:spLocks/>
          </p:cNvSpPr>
          <p:nvPr/>
        </p:nvSpPr>
        <p:spPr bwMode="auto">
          <a:xfrm>
            <a:off x="2463800" y="5232400"/>
            <a:ext cx="3219450" cy="868363"/>
          </a:xfrm>
          <a:custGeom>
            <a:avLst/>
            <a:gdLst/>
            <a:ahLst/>
            <a:cxnLst/>
            <a:rect l="0" t="0" r="r" b="b"/>
            <a:pathLst>
              <a:path w="21600" h="21175">
                <a:moveTo>
                  <a:pt x="0" y="838"/>
                </a:moveTo>
                <a:cubicBezTo>
                  <a:pt x="1134" y="7498"/>
                  <a:pt x="3147" y="10987"/>
                  <a:pt x="4877" y="15189"/>
                </a:cubicBezTo>
                <a:cubicBezTo>
                  <a:pt x="6160" y="18304"/>
                  <a:pt x="7628" y="20830"/>
                  <a:pt x="9173" y="21102"/>
                </a:cubicBezTo>
                <a:cubicBezTo>
                  <a:pt x="10794" y="21396"/>
                  <a:pt x="12430" y="20683"/>
                  <a:pt x="14050" y="21102"/>
                </a:cubicBezTo>
                <a:cubicBezTo>
                  <a:pt x="15985" y="21600"/>
                  <a:pt x="17378" y="16095"/>
                  <a:pt x="18462" y="11395"/>
                </a:cubicBezTo>
                <a:lnTo>
                  <a:pt x="19624" y="6751"/>
                </a:lnTo>
                <a:lnTo>
                  <a:pt x="20902" y="2956"/>
                </a:lnTo>
                <a:lnTo>
                  <a:pt x="21600" y="0"/>
                </a:lnTo>
              </a:path>
            </a:pathLst>
          </a:custGeom>
          <a:noFill/>
          <a:ln w="25400">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grpSp>
        <p:nvGrpSpPr>
          <p:cNvPr id="29703" name="Group 7"/>
          <p:cNvGrpSpPr>
            <a:grpSpLocks/>
          </p:cNvGrpSpPr>
          <p:nvPr/>
        </p:nvGrpSpPr>
        <p:grpSpPr bwMode="auto">
          <a:xfrm>
            <a:off x="3121025" y="5181600"/>
            <a:ext cx="803275" cy="565150"/>
            <a:chOff x="0" y="0"/>
            <a:chExt cx="505" cy="356"/>
          </a:xfrm>
        </p:grpSpPr>
        <p:sp>
          <p:nvSpPr>
            <p:cNvPr id="29704" name="AutoShape 8"/>
            <p:cNvSpPr>
              <a:spLocks/>
            </p:cNvSpPr>
            <p:nvPr/>
          </p:nvSpPr>
          <p:spPr bwMode="auto">
            <a:xfrm>
              <a:off x="0" y="122"/>
              <a:ext cx="341" cy="233"/>
            </a:xfrm>
            <a:prstGeom prst="roundRect">
              <a:avLst>
                <a:gd name="adj" fmla="val 431"/>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29705" name="Line 9"/>
            <p:cNvSpPr>
              <a:spLocks noChangeShapeType="1"/>
            </p:cNvSpPr>
            <p:nvPr/>
          </p:nvSpPr>
          <p:spPr bwMode="auto">
            <a:xfrm rot="10800000" flipH="1">
              <a:off x="0" y="0"/>
              <a:ext cx="162"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29706" name="Line 10"/>
            <p:cNvSpPr>
              <a:spLocks noChangeShapeType="1"/>
            </p:cNvSpPr>
            <p:nvPr/>
          </p:nvSpPr>
          <p:spPr bwMode="auto">
            <a:xfrm rot="10800000" flipH="1">
              <a:off x="340" y="0"/>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29707" name="Line 11"/>
            <p:cNvSpPr>
              <a:spLocks noChangeShapeType="1"/>
            </p:cNvSpPr>
            <p:nvPr/>
          </p:nvSpPr>
          <p:spPr bwMode="auto">
            <a:xfrm rot="10800000" flipH="1">
              <a:off x="340" y="230"/>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29708" name="Line 12"/>
            <p:cNvSpPr>
              <a:spLocks noChangeShapeType="1"/>
            </p:cNvSpPr>
            <p:nvPr/>
          </p:nvSpPr>
          <p:spPr bwMode="auto">
            <a:xfrm>
              <a:off x="162" y="0"/>
              <a:ext cx="342" cy="1"/>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29709" name="Line 13"/>
            <p:cNvSpPr>
              <a:spLocks noChangeShapeType="1"/>
            </p:cNvSpPr>
            <p:nvPr/>
          </p:nvSpPr>
          <p:spPr bwMode="auto">
            <a:xfrm>
              <a:off x="504" y="0"/>
              <a:ext cx="1" cy="233"/>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29710" name="Rectangle 14"/>
            <p:cNvSpPr>
              <a:spLocks/>
            </p:cNvSpPr>
            <p:nvPr/>
          </p:nvSpPr>
          <p:spPr bwMode="auto">
            <a:xfrm>
              <a:off x="80" y="124"/>
              <a:ext cx="253" cy="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200">
                  <a:solidFill>
                    <a:schemeClr val="tx1"/>
                  </a:solidFill>
                  <a:latin typeface="Helvetica" charset="0"/>
                  <a:ea typeface="ＭＳ Ｐゴシック" charset="0"/>
                  <a:cs typeface="Helvetica" charset="0"/>
                  <a:sym typeface="Helvetica" charset="0"/>
                </a:rPr>
                <a:t>RA</a:t>
              </a:r>
            </a:p>
          </p:txBody>
        </p:sp>
      </p:grpSp>
      <p:grpSp>
        <p:nvGrpSpPr>
          <p:cNvPr id="29711" name="Group 15"/>
          <p:cNvGrpSpPr>
            <a:grpSpLocks/>
          </p:cNvGrpSpPr>
          <p:nvPr/>
        </p:nvGrpSpPr>
        <p:grpSpPr bwMode="auto">
          <a:xfrm>
            <a:off x="3586163" y="6888163"/>
            <a:ext cx="803275" cy="571500"/>
            <a:chOff x="0" y="0"/>
            <a:chExt cx="505" cy="359"/>
          </a:xfrm>
        </p:grpSpPr>
        <p:sp>
          <p:nvSpPr>
            <p:cNvPr id="29712" name="AutoShape 16"/>
            <p:cNvSpPr>
              <a:spLocks/>
            </p:cNvSpPr>
            <p:nvPr/>
          </p:nvSpPr>
          <p:spPr bwMode="auto">
            <a:xfrm>
              <a:off x="0" y="125"/>
              <a:ext cx="341" cy="233"/>
            </a:xfrm>
            <a:prstGeom prst="roundRect">
              <a:avLst>
                <a:gd name="adj" fmla="val 431"/>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29713" name="Line 17"/>
            <p:cNvSpPr>
              <a:spLocks noChangeShapeType="1"/>
            </p:cNvSpPr>
            <p:nvPr/>
          </p:nvSpPr>
          <p:spPr bwMode="auto">
            <a:xfrm rot="10800000" flipH="1">
              <a:off x="0" y="0"/>
              <a:ext cx="162"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29714" name="Line 18"/>
            <p:cNvSpPr>
              <a:spLocks noChangeShapeType="1"/>
            </p:cNvSpPr>
            <p:nvPr/>
          </p:nvSpPr>
          <p:spPr bwMode="auto">
            <a:xfrm rot="10800000" flipH="1">
              <a:off x="340" y="0"/>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29715" name="Line 19"/>
            <p:cNvSpPr>
              <a:spLocks noChangeShapeType="1"/>
            </p:cNvSpPr>
            <p:nvPr/>
          </p:nvSpPr>
          <p:spPr bwMode="auto">
            <a:xfrm rot="10800000" flipH="1">
              <a:off x="340" y="233"/>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29716" name="Line 20"/>
            <p:cNvSpPr>
              <a:spLocks noChangeShapeType="1"/>
            </p:cNvSpPr>
            <p:nvPr/>
          </p:nvSpPr>
          <p:spPr bwMode="auto">
            <a:xfrm>
              <a:off x="163" y="1"/>
              <a:ext cx="342" cy="1"/>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29717" name="Line 21"/>
            <p:cNvSpPr>
              <a:spLocks noChangeShapeType="1"/>
            </p:cNvSpPr>
            <p:nvPr/>
          </p:nvSpPr>
          <p:spPr bwMode="auto">
            <a:xfrm>
              <a:off x="504" y="1"/>
              <a:ext cx="1" cy="233"/>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29718" name="Rectangle 22"/>
            <p:cNvSpPr>
              <a:spLocks/>
            </p:cNvSpPr>
            <p:nvPr/>
          </p:nvSpPr>
          <p:spPr bwMode="auto">
            <a:xfrm>
              <a:off x="90" y="127"/>
              <a:ext cx="233" cy="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200">
                  <a:solidFill>
                    <a:schemeClr val="tx1"/>
                  </a:solidFill>
                  <a:latin typeface="Helvetica" charset="0"/>
                  <a:ea typeface="ＭＳ Ｐゴシック" charset="0"/>
                  <a:cs typeface="Helvetica" charset="0"/>
                  <a:sym typeface="Helvetica" charset="0"/>
                </a:rPr>
                <a:t>R1</a:t>
              </a:r>
            </a:p>
          </p:txBody>
        </p:sp>
      </p:grpSp>
      <p:grpSp>
        <p:nvGrpSpPr>
          <p:cNvPr id="29719" name="Group 23"/>
          <p:cNvGrpSpPr>
            <a:grpSpLocks/>
          </p:cNvGrpSpPr>
          <p:nvPr/>
        </p:nvGrpSpPr>
        <p:grpSpPr bwMode="auto">
          <a:xfrm>
            <a:off x="6511925" y="6854825"/>
            <a:ext cx="803275" cy="571500"/>
            <a:chOff x="0" y="0"/>
            <a:chExt cx="505" cy="359"/>
          </a:xfrm>
        </p:grpSpPr>
        <p:sp>
          <p:nvSpPr>
            <p:cNvPr id="29720" name="AutoShape 24"/>
            <p:cNvSpPr>
              <a:spLocks/>
            </p:cNvSpPr>
            <p:nvPr/>
          </p:nvSpPr>
          <p:spPr bwMode="auto">
            <a:xfrm>
              <a:off x="0" y="125"/>
              <a:ext cx="341" cy="233"/>
            </a:xfrm>
            <a:prstGeom prst="roundRect">
              <a:avLst>
                <a:gd name="adj" fmla="val 431"/>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29721" name="Line 25"/>
            <p:cNvSpPr>
              <a:spLocks noChangeShapeType="1"/>
            </p:cNvSpPr>
            <p:nvPr/>
          </p:nvSpPr>
          <p:spPr bwMode="auto">
            <a:xfrm rot="10800000" flipH="1">
              <a:off x="0" y="0"/>
              <a:ext cx="162"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29722" name="Line 26"/>
            <p:cNvSpPr>
              <a:spLocks noChangeShapeType="1"/>
            </p:cNvSpPr>
            <p:nvPr/>
          </p:nvSpPr>
          <p:spPr bwMode="auto">
            <a:xfrm rot="10800000" flipH="1">
              <a:off x="340" y="0"/>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29723" name="Line 27"/>
            <p:cNvSpPr>
              <a:spLocks noChangeShapeType="1"/>
            </p:cNvSpPr>
            <p:nvPr/>
          </p:nvSpPr>
          <p:spPr bwMode="auto">
            <a:xfrm rot="10800000" flipH="1">
              <a:off x="340" y="233"/>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29724" name="Line 28"/>
            <p:cNvSpPr>
              <a:spLocks noChangeShapeType="1"/>
            </p:cNvSpPr>
            <p:nvPr/>
          </p:nvSpPr>
          <p:spPr bwMode="auto">
            <a:xfrm>
              <a:off x="162" y="0"/>
              <a:ext cx="342" cy="1"/>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29725" name="Line 29"/>
            <p:cNvSpPr>
              <a:spLocks noChangeShapeType="1"/>
            </p:cNvSpPr>
            <p:nvPr/>
          </p:nvSpPr>
          <p:spPr bwMode="auto">
            <a:xfrm>
              <a:off x="504" y="0"/>
              <a:ext cx="1" cy="233"/>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29726" name="Rectangle 30"/>
            <p:cNvSpPr>
              <a:spLocks/>
            </p:cNvSpPr>
            <p:nvPr/>
          </p:nvSpPr>
          <p:spPr bwMode="auto">
            <a:xfrm>
              <a:off x="88" y="127"/>
              <a:ext cx="233" cy="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200">
                  <a:solidFill>
                    <a:schemeClr val="tx1"/>
                  </a:solidFill>
                  <a:latin typeface="Helvetica" charset="0"/>
                  <a:ea typeface="ＭＳ Ｐゴシック" charset="0"/>
                  <a:cs typeface="Helvetica" charset="0"/>
                  <a:sym typeface="Helvetica" charset="0"/>
                </a:rPr>
                <a:t>R2</a:t>
              </a:r>
            </a:p>
          </p:txBody>
        </p:sp>
      </p:grpSp>
      <p:grpSp>
        <p:nvGrpSpPr>
          <p:cNvPr id="29727" name="Group 31"/>
          <p:cNvGrpSpPr>
            <a:grpSpLocks/>
          </p:cNvGrpSpPr>
          <p:nvPr/>
        </p:nvGrpSpPr>
        <p:grpSpPr bwMode="auto">
          <a:xfrm>
            <a:off x="7637463" y="5400675"/>
            <a:ext cx="800100" cy="571500"/>
            <a:chOff x="0" y="0"/>
            <a:chExt cx="504" cy="359"/>
          </a:xfrm>
        </p:grpSpPr>
        <p:sp>
          <p:nvSpPr>
            <p:cNvPr id="29728" name="AutoShape 32"/>
            <p:cNvSpPr>
              <a:spLocks/>
            </p:cNvSpPr>
            <p:nvPr/>
          </p:nvSpPr>
          <p:spPr bwMode="auto">
            <a:xfrm>
              <a:off x="0" y="125"/>
              <a:ext cx="341" cy="233"/>
            </a:xfrm>
            <a:prstGeom prst="roundRect">
              <a:avLst>
                <a:gd name="adj" fmla="val 431"/>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29729" name="Line 33"/>
            <p:cNvSpPr>
              <a:spLocks noChangeShapeType="1"/>
            </p:cNvSpPr>
            <p:nvPr/>
          </p:nvSpPr>
          <p:spPr bwMode="auto">
            <a:xfrm rot="10800000" flipH="1">
              <a:off x="0" y="0"/>
              <a:ext cx="162"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29730" name="Line 34"/>
            <p:cNvSpPr>
              <a:spLocks noChangeShapeType="1"/>
            </p:cNvSpPr>
            <p:nvPr/>
          </p:nvSpPr>
          <p:spPr bwMode="auto">
            <a:xfrm rot="10800000" flipH="1">
              <a:off x="341" y="0"/>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29731" name="Line 35"/>
            <p:cNvSpPr>
              <a:spLocks noChangeShapeType="1"/>
            </p:cNvSpPr>
            <p:nvPr/>
          </p:nvSpPr>
          <p:spPr bwMode="auto">
            <a:xfrm rot="10800000" flipH="1">
              <a:off x="341" y="233"/>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29732" name="Line 36"/>
            <p:cNvSpPr>
              <a:spLocks noChangeShapeType="1"/>
            </p:cNvSpPr>
            <p:nvPr/>
          </p:nvSpPr>
          <p:spPr bwMode="auto">
            <a:xfrm>
              <a:off x="162" y="1"/>
              <a:ext cx="342" cy="1"/>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29733" name="Line 37"/>
            <p:cNvSpPr>
              <a:spLocks noChangeShapeType="1"/>
            </p:cNvSpPr>
            <p:nvPr/>
          </p:nvSpPr>
          <p:spPr bwMode="auto">
            <a:xfrm>
              <a:off x="500" y="1"/>
              <a:ext cx="2" cy="233"/>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29734" name="Rectangle 38"/>
            <p:cNvSpPr>
              <a:spLocks/>
            </p:cNvSpPr>
            <p:nvPr/>
          </p:nvSpPr>
          <p:spPr bwMode="auto">
            <a:xfrm>
              <a:off x="92" y="127"/>
              <a:ext cx="233" cy="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200">
                  <a:solidFill>
                    <a:schemeClr val="tx1"/>
                  </a:solidFill>
                  <a:latin typeface="Helvetica" charset="0"/>
                  <a:ea typeface="ＭＳ Ｐゴシック" charset="0"/>
                  <a:cs typeface="Helvetica" charset="0"/>
                  <a:sym typeface="Helvetica" charset="0"/>
                </a:rPr>
                <a:t>R3</a:t>
              </a:r>
            </a:p>
          </p:txBody>
        </p:sp>
      </p:grpSp>
      <p:grpSp>
        <p:nvGrpSpPr>
          <p:cNvPr id="29735" name="Group 39"/>
          <p:cNvGrpSpPr>
            <a:grpSpLocks/>
          </p:cNvGrpSpPr>
          <p:nvPr/>
        </p:nvGrpSpPr>
        <p:grpSpPr bwMode="auto">
          <a:xfrm>
            <a:off x="4384675" y="5243513"/>
            <a:ext cx="803275" cy="571500"/>
            <a:chOff x="0" y="0"/>
            <a:chExt cx="505" cy="359"/>
          </a:xfrm>
        </p:grpSpPr>
        <p:sp>
          <p:nvSpPr>
            <p:cNvPr id="29736" name="AutoShape 40"/>
            <p:cNvSpPr>
              <a:spLocks/>
            </p:cNvSpPr>
            <p:nvPr/>
          </p:nvSpPr>
          <p:spPr bwMode="auto">
            <a:xfrm>
              <a:off x="0" y="125"/>
              <a:ext cx="341" cy="233"/>
            </a:xfrm>
            <a:prstGeom prst="roundRect">
              <a:avLst>
                <a:gd name="adj" fmla="val 431"/>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29737" name="Line 41"/>
            <p:cNvSpPr>
              <a:spLocks noChangeShapeType="1"/>
            </p:cNvSpPr>
            <p:nvPr/>
          </p:nvSpPr>
          <p:spPr bwMode="auto">
            <a:xfrm rot="10800000" flipH="1">
              <a:off x="0" y="0"/>
              <a:ext cx="162"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29738" name="Line 42"/>
            <p:cNvSpPr>
              <a:spLocks noChangeShapeType="1"/>
            </p:cNvSpPr>
            <p:nvPr/>
          </p:nvSpPr>
          <p:spPr bwMode="auto">
            <a:xfrm rot="10800000" flipH="1">
              <a:off x="340" y="0"/>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29739" name="Line 43"/>
            <p:cNvSpPr>
              <a:spLocks noChangeShapeType="1"/>
            </p:cNvSpPr>
            <p:nvPr/>
          </p:nvSpPr>
          <p:spPr bwMode="auto">
            <a:xfrm rot="10800000" flipH="1">
              <a:off x="340" y="233"/>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29740" name="Line 44"/>
            <p:cNvSpPr>
              <a:spLocks noChangeShapeType="1"/>
            </p:cNvSpPr>
            <p:nvPr/>
          </p:nvSpPr>
          <p:spPr bwMode="auto">
            <a:xfrm>
              <a:off x="162" y="1"/>
              <a:ext cx="342" cy="1"/>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29741" name="Line 45"/>
            <p:cNvSpPr>
              <a:spLocks noChangeShapeType="1"/>
            </p:cNvSpPr>
            <p:nvPr/>
          </p:nvSpPr>
          <p:spPr bwMode="auto">
            <a:xfrm>
              <a:off x="504" y="1"/>
              <a:ext cx="1" cy="233"/>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29742" name="Rectangle 46"/>
            <p:cNvSpPr>
              <a:spLocks/>
            </p:cNvSpPr>
            <p:nvPr/>
          </p:nvSpPr>
          <p:spPr bwMode="auto">
            <a:xfrm>
              <a:off x="80" y="127"/>
              <a:ext cx="253" cy="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200">
                  <a:solidFill>
                    <a:schemeClr val="tx1"/>
                  </a:solidFill>
                  <a:latin typeface="Helvetica" charset="0"/>
                  <a:ea typeface="ＭＳ Ｐゴシック" charset="0"/>
                  <a:cs typeface="Helvetica" charset="0"/>
                  <a:sym typeface="Helvetica" charset="0"/>
                </a:rPr>
                <a:t>RB</a:t>
              </a:r>
            </a:p>
          </p:txBody>
        </p:sp>
      </p:grpSp>
      <p:sp>
        <p:nvSpPr>
          <p:cNvPr id="29743" name="Line 47"/>
          <p:cNvSpPr>
            <a:spLocks noChangeShapeType="1"/>
          </p:cNvSpPr>
          <p:nvPr/>
        </p:nvSpPr>
        <p:spPr bwMode="auto">
          <a:xfrm rot="10800000" flipH="1">
            <a:off x="4333875" y="7196138"/>
            <a:ext cx="2197100" cy="55562"/>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29744" name="Line 48"/>
          <p:cNvSpPr>
            <a:spLocks noChangeShapeType="1"/>
          </p:cNvSpPr>
          <p:nvPr/>
        </p:nvSpPr>
        <p:spPr bwMode="auto">
          <a:xfrm rot="10800000">
            <a:off x="3448050" y="5741988"/>
            <a:ext cx="627063" cy="1163637"/>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29745" name="Line 49"/>
          <p:cNvSpPr>
            <a:spLocks noChangeShapeType="1"/>
          </p:cNvSpPr>
          <p:nvPr/>
        </p:nvSpPr>
        <p:spPr bwMode="auto">
          <a:xfrm rot="10800000" flipH="1">
            <a:off x="7032625" y="5967413"/>
            <a:ext cx="917575" cy="903287"/>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29746" name="Line 50"/>
          <p:cNvSpPr>
            <a:spLocks noChangeShapeType="1"/>
          </p:cNvSpPr>
          <p:nvPr/>
        </p:nvSpPr>
        <p:spPr bwMode="auto">
          <a:xfrm rot="10800000">
            <a:off x="5022850" y="5575300"/>
            <a:ext cx="2617788" cy="228600"/>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29747" name="Rectangle 51"/>
          <p:cNvSpPr>
            <a:spLocks/>
          </p:cNvSpPr>
          <p:nvPr/>
        </p:nvSpPr>
        <p:spPr bwMode="auto">
          <a:xfrm>
            <a:off x="5043488" y="6870700"/>
            <a:ext cx="7620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000">
                <a:solidFill>
                  <a:srgbClr val="FF0000"/>
                </a:solidFill>
                <a:latin typeface="Helvetica" charset="0"/>
                <a:ea typeface="ＭＳ Ｐゴシック" charset="0"/>
                <a:cs typeface="Helvetica" charset="0"/>
                <a:sym typeface="Helvetica" charset="0"/>
              </a:rPr>
              <a:t>Cheap</a:t>
            </a:r>
          </a:p>
        </p:txBody>
      </p:sp>
      <p:sp>
        <p:nvSpPr>
          <p:cNvPr id="29748" name="Rectangle 52"/>
          <p:cNvSpPr>
            <a:spLocks/>
          </p:cNvSpPr>
          <p:nvPr/>
        </p:nvSpPr>
        <p:spPr bwMode="auto">
          <a:xfrm>
            <a:off x="2516188" y="6299200"/>
            <a:ext cx="11858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54200" algn="l"/>
              </a:tabLst>
            </a:pPr>
            <a:r>
              <a:rPr lang="en-US" sz="2000">
                <a:solidFill>
                  <a:schemeClr val="tx1"/>
                </a:solidFill>
                <a:latin typeface="Helvetica" charset="0"/>
                <a:ea typeface="ＭＳ Ｐゴシック" charset="0"/>
                <a:cs typeface="Helvetica" charset="0"/>
                <a:sym typeface="Helvetica" charset="0"/>
              </a:rPr>
              <a:t>Expensive</a:t>
            </a:r>
          </a:p>
        </p:txBody>
      </p:sp>
      <p:sp>
        <p:nvSpPr>
          <p:cNvPr id="29749" name="Rectangle 53"/>
          <p:cNvSpPr>
            <a:spLocks/>
          </p:cNvSpPr>
          <p:nvPr/>
        </p:nvSpPr>
        <p:spPr bwMode="auto">
          <a:xfrm>
            <a:off x="2984500" y="6956425"/>
            <a:ext cx="58737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a:solidFill>
                  <a:schemeClr val="tx1"/>
                </a:solidFill>
                <a:latin typeface="Helvetica" charset="0"/>
                <a:ea typeface="ＭＳ Ｐゴシック" charset="0"/>
                <a:cs typeface="Helvetica" charset="0"/>
                <a:sym typeface="Helvetica" charset="0"/>
              </a:rPr>
              <a:t>AS1</a:t>
            </a:r>
          </a:p>
        </p:txBody>
      </p:sp>
      <p:sp>
        <p:nvSpPr>
          <p:cNvPr id="29750" name="Rectangle 54"/>
          <p:cNvSpPr>
            <a:spLocks/>
          </p:cNvSpPr>
          <p:nvPr/>
        </p:nvSpPr>
        <p:spPr bwMode="auto">
          <a:xfrm>
            <a:off x="3744913" y="5676900"/>
            <a:ext cx="588962"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a:solidFill>
                  <a:schemeClr val="tx1"/>
                </a:solidFill>
                <a:latin typeface="Helvetica" charset="0"/>
                <a:ea typeface="ＭＳ Ｐゴシック" charset="0"/>
                <a:cs typeface="Helvetica" charset="0"/>
                <a:sym typeface="Helvetica" charset="0"/>
              </a:rPr>
              <a:t>AS2</a:t>
            </a:r>
          </a:p>
        </p:txBody>
      </p:sp>
      <p:sp>
        <p:nvSpPr>
          <p:cNvPr id="29751" name="Rectangle 55"/>
          <p:cNvSpPr>
            <a:spLocks/>
          </p:cNvSpPr>
          <p:nvPr/>
        </p:nvSpPr>
        <p:spPr bwMode="auto">
          <a:xfrm>
            <a:off x="8556625" y="5486400"/>
            <a:ext cx="588963"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a:solidFill>
                  <a:schemeClr val="tx1"/>
                </a:solidFill>
                <a:latin typeface="Helvetica" charset="0"/>
                <a:ea typeface="ＭＳ Ｐゴシック" charset="0"/>
                <a:cs typeface="Helvetica" charset="0"/>
                <a:sym typeface="Helvetica" charset="0"/>
              </a:rPr>
              <a:t>AS3</a:t>
            </a:r>
          </a:p>
        </p:txBody>
      </p:sp>
      <p:sp>
        <p:nvSpPr>
          <p:cNvPr id="29752" name="Rectangle 56"/>
          <p:cNvSpPr>
            <a:spLocks/>
          </p:cNvSpPr>
          <p:nvPr/>
        </p:nvSpPr>
        <p:spPr bwMode="auto">
          <a:xfrm>
            <a:off x="7673975" y="6905625"/>
            <a:ext cx="588963"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a:solidFill>
                  <a:schemeClr val="tx1"/>
                </a:solidFill>
                <a:latin typeface="Helvetica" charset="0"/>
                <a:ea typeface="ＭＳ Ｐゴシック" charset="0"/>
                <a:cs typeface="Helvetica" charset="0"/>
                <a:sym typeface="Helvetica" charset="0"/>
              </a:rPr>
              <a:t>AS4</a:t>
            </a:r>
          </a:p>
        </p:txBody>
      </p:sp>
      <p:sp>
        <p:nvSpPr>
          <p:cNvPr id="29753" name="Oval 57"/>
          <p:cNvSpPr>
            <a:spLocks/>
          </p:cNvSpPr>
          <p:nvPr/>
        </p:nvSpPr>
        <p:spPr bwMode="auto">
          <a:xfrm>
            <a:off x="6808788" y="5232400"/>
            <a:ext cx="2908300" cy="914400"/>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grpSp>
        <p:nvGrpSpPr>
          <p:cNvPr id="29754" name="Group 58"/>
          <p:cNvGrpSpPr>
            <a:grpSpLocks/>
          </p:cNvGrpSpPr>
          <p:nvPr/>
        </p:nvGrpSpPr>
        <p:grpSpPr bwMode="auto">
          <a:xfrm>
            <a:off x="9628188" y="6248400"/>
            <a:ext cx="801687" cy="571500"/>
            <a:chOff x="0" y="0"/>
            <a:chExt cx="505" cy="359"/>
          </a:xfrm>
        </p:grpSpPr>
        <p:sp>
          <p:nvSpPr>
            <p:cNvPr id="29755" name="AutoShape 59"/>
            <p:cNvSpPr>
              <a:spLocks/>
            </p:cNvSpPr>
            <p:nvPr/>
          </p:nvSpPr>
          <p:spPr bwMode="auto">
            <a:xfrm>
              <a:off x="0" y="125"/>
              <a:ext cx="341" cy="233"/>
            </a:xfrm>
            <a:prstGeom prst="roundRect">
              <a:avLst>
                <a:gd name="adj" fmla="val 431"/>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29756" name="Line 60"/>
            <p:cNvSpPr>
              <a:spLocks noChangeShapeType="1"/>
            </p:cNvSpPr>
            <p:nvPr/>
          </p:nvSpPr>
          <p:spPr bwMode="auto">
            <a:xfrm rot="10800000" flipH="1">
              <a:off x="0" y="0"/>
              <a:ext cx="162"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29757" name="Line 61"/>
            <p:cNvSpPr>
              <a:spLocks noChangeShapeType="1"/>
            </p:cNvSpPr>
            <p:nvPr/>
          </p:nvSpPr>
          <p:spPr bwMode="auto">
            <a:xfrm rot="10800000" flipH="1">
              <a:off x="341" y="0"/>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29758" name="Line 62"/>
            <p:cNvSpPr>
              <a:spLocks noChangeShapeType="1"/>
            </p:cNvSpPr>
            <p:nvPr/>
          </p:nvSpPr>
          <p:spPr bwMode="auto">
            <a:xfrm rot="10800000" flipH="1">
              <a:off x="341" y="233"/>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29759" name="Line 63"/>
            <p:cNvSpPr>
              <a:spLocks noChangeShapeType="1"/>
            </p:cNvSpPr>
            <p:nvPr/>
          </p:nvSpPr>
          <p:spPr bwMode="auto">
            <a:xfrm>
              <a:off x="162" y="1"/>
              <a:ext cx="342" cy="1"/>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29760" name="Line 64"/>
            <p:cNvSpPr>
              <a:spLocks noChangeShapeType="1"/>
            </p:cNvSpPr>
            <p:nvPr/>
          </p:nvSpPr>
          <p:spPr bwMode="auto">
            <a:xfrm>
              <a:off x="504" y="1"/>
              <a:ext cx="1" cy="233"/>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29761" name="Rectangle 65"/>
            <p:cNvSpPr>
              <a:spLocks/>
            </p:cNvSpPr>
            <p:nvPr/>
          </p:nvSpPr>
          <p:spPr bwMode="auto">
            <a:xfrm>
              <a:off x="88" y="127"/>
              <a:ext cx="233" cy="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200">
                  <a:solidFill>
                    <a:schemeClr val="tx1"/>
                  </a:solidFill>
                  <a:latin typeface="Helvetica" charset="0"/>
                  <a:ea typeface="ＭＳ Ｐゴシック" charset="0"/>
                  <a:cs typeface="Helvetica" charset="0"/>
                  <a:sym typeface="Helvetica" charset="0"/>
                </a:rPr>
                <a:t>R5</a:t>
              </a:r>
            </a:p>
          </p:txBody>
        </p:sp>
      </p:grpSp>
      <p:sp>
        <p:nvSpPr>
          <p:cNvPr id="29762" name="Rectangle 66"/>
          <p:cNvSpPr>
            <a:spLocks/>
          </p:cNvSpPr>
          <p:nvPr/>
        </p:nvSpPr>
        <p:spPr bwMode="auto">
          <a:xfrm>
            <a:off x="10702925" y="6435725"/>
            <a:ext cx="588963"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a:solidFill>
                  <a:schemeClr val="tx1"/>
                </a:solidFill>
                <a:latin typeface="Helvetica" charset="0"/>
                <a:ea typeface="ＭＳ Ｐゴシック" charset="0"/>
                <a:cs typeface="Helvetica" charset="0"/>
                <a:sym typeface="Helvetica" charset="0"/>
              </a:rPr>
              <a:t>AS5</a:t>
            </a:r>
          </a:p>
        </p:txBody>
      </p:sp>
      <p:sp>
        <p:nvSpPr>
          <p:cNvPr id="29763" name="Line 67"/>
          <p:cNvSpPr>
            <a:spLocks noChangeShapeType="1"/>
          </p:cNvSpPr>
          <p:nvPr/>
        </p:nvSpPr>
        <p:spPr bwMode="auto">
          <a:xfrm rot="10800000">
            <a:off x="8294688" y="5741988"/>
            <a:ext cx="1336675" cy="800100"/>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Tree>
    <p:extLst>
      <p:ext uri="{BB962C8B-B14F-4D97-AF65-F5344CB8AC3E}">
        <p14:creationId xmlns:p14="http://schemas.microsoft.com/office/powerpoint/2010/main" val="267944859"/>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a:xfrm>
            <a:off x="501650" y="0"/>
            <a:ext cx="11671300" cy="1717675"/>
          </a:xfrm>
          <a:ln/>
        </p:spPr>
        <p:txBody>
          <a:bodyPr/>
          <a:lstStyle/>
          <a:p>
            <a:pPr>
              <a:lnSpc>
                <a:spcPct val="84000"/>
              </a:lnSpc>
              <a:tabLst>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Lst>
            </a:pPr>
            <a:r>
              <a:rPr lang="en-US"/>
              <a:t>BGP router</a:t>
            </a:r>
          </a:p>
        </p:txBody>
      </p:sp>
      <p:sp>
        <p:nvSpPr>
          <p:cNvPr id="30722" name="Line 2"/>
          <p:cNvSpPr>
            <a:spLocks noChangeShapeType="1"/>
          </p:cNvSpPr>
          <p:nvPr/>
        </p:nvSpPr>
        <p:spPr bwMode="auto">
          <a:xfrm rot="10800000" flipH="1">
            <a:off x="7216775" y="3927475"/>
            <a:ext cx="1590675" cy="817563"/>
          </a:xfrm>
          <a:prstGeom prst="line">
            <a:avLst/>
          </a:prstGeom>
          <a:noFill/>
          <a:ln w="38100">
            <a:solidFill>
              <a:schemeClr val="tx1"/>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30723" name="Line 3"/>
          <p:cNvSpPr>
            <a:spLocks noChangeShapeType="1"/>
          </p:cNvSpPr>
          <p:nvPr/>
        </p:nvSpPr>
        <p:spPr bwMode="auto">
          <a:xfrm>
            <a:off x="1603375" y="3624263"/>
            <a:ext cx="1638300" cy="1587"/>
          </a:xfrm>
          <a:prstGeom prst="line">
            <a:avLst/>
          </a:prstGeom>
          <a:noFill/>
          <a:ln w="38100">
            <a:solidFill>
              <a:schemeClr val="tx1"/>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30724" name="Line 4"/>
          <p:cNvSpPr>
            <a:spLocks noChangeShapeType="1"/>
          </p:cNvSpPr>
          <p:nvPr/>
        </p:nvSpPr>
        <p:spPr bwMode="auto">
          <a:xfrm>
            <a:off x="1265238" y="4348163"/>
            <a:ext cx="1220787" cy="11112"/>
          </a:xfrm>
          <a:prstGeom prst="line">
            <a:avLst/>
          </a:prstGeom>
          <a:noFill/>
          <a:ln w="38100">
            <a:solidFill>
              <a:schemeClr val="tx1"/>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30725" name="AutoShape 5"/>
          <p:cNvSpPr>
            <a:spLocks/>
          </p:cNvSpPr>
          <p:nvPr/>
        </p:nvSpPr>
        <p:spPr bwMode="auto">
          <a:xfrm>
            <a:off x="5164138" y="2216150"/>
            <a:ext cx="2009775" cy="1331913"/>
          </a:xfrm>
          <a:prstGeom prst="roundRect">
            <a:avLst>
              <a:gd name="adj" fmla="val 116"/>
            </a:avLst>
          </a:prstGeom>
          <a:solidFill>
            <a:schemeClr val="accent1"/>
          </a:solidFill>
          <a:ln w="25400">
            <a:solidFill>
              <a:schemeClr val="tx1"/>
            </a:solidFill>
            <a:prstDash val="solid"/>
            <a:round/>
            <a:headEnd type="none" w="med" len="med"/>
            <a:tailEnd type="none" w="med" len="med"/>
          </a:ln>
        </p:spPr>
        <p:txBody>
          <a:bodyPr lIns="0" tIns="0" rIns="0" bIns="0"/>
          <a:lstStyle/>
          <a:p>
            <a:endParaRPr lang="en-GB"/>
          </a:p>
        </p:txBody>
      </p:sp>
      <p:sp>
        <p:nvSpPr>
          <p:cNvPr id="30726" name="Rectangle 6"/>
          <p:cNvSpPr>
            <a:spLocks/>
          </p:cNvSpPr>
          <p:nvPr/>
        </p:nvSpPr>
        <p:spPr bwMode="auto">
          <a:xfrm>
            <a:off x="5457825" y="1879600"/>
            <a:ext cx="1243013"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54200" algn="l"/>
              </a:tabLst>
            </a:pPr>
            <a:r>
              <a:rPr lang="en-US" sz="2400">
                <a:solidFill>
                  <a:schemeClr val="tx1"/>
                </a:solidFill>
                <a:latin typeface="Helvetica" charset="0"/>
                <a:ea typeface="ＭＳ Ｐゴシック" charset="0"/>
                <a:cs typeface="Helvetica" charset="0"/>
                <a:sym typeface="Helvetica" charset="0"/>
              </a:rPr>
              <a:t>BGP RIB</a:t>
            </a:r>
          </a:p>
        </p:txBody>
      </p:sp>
      <p:sp>
        <p:nvSpPr>
          <p:cNvPr id="30727" name="AutoShape 7"/>
          <p:cNvSpPr>
            <a:spLocks/>
          </p:cNvSpPr>
          <p:nvPr/>
        </p:nvSpPr>
        <p:spPr bwMode="auto">
          <a:xfrm>
            <a:off x="2941638" y="2840038"/>
            <a:ext cx="1395412" cy="1371600"/>
          </a:xfrm>
          <a:prstGeom prst="roundRect">
            <a:avLst>
              <a:gd name="adj" fmla="val 111"/>
            </a:avLst>
          </a:prstGeom>
          <a:solidFill>
            <a:schemeClr val="accent1"/>
          </a:solidFill>
          <a:ln w="25400">
            <a:solidFill>
              <a:schemeClr val="tx1"/>
            </a:solidFill>
            <a:prstDash val="solid"/>
            <a:round/>
            <a:headEnd type="none" w="med" len="med"/>
            <a:tailEnd type="none" w="med" len="med"/>
          </a:ln>
        </p:spPr>
        <p:txBody>
          <a:bodyPr lIns="0" tIns="0" rIns="0" bIns="0"/>
          <a:lstStyle/>
          <a:p>
            <a:endParaRPr lang="en-GB"/>
          </a:p>
        </p:txBody>
      </p:sp>
      <p:sp>
        <p:nvSpPr>
          <p:cNvPr id="30728" name="AutoShape 8"/>
          <p:cNvSpPr>
            <a:spLocks/>
          </p:cNvSpPr>
          <p:nvPr/>
        </p:nvSpPr>
        <p:spPr bwMode="auto">
          <a:xfrm>
            <a:off x="2624138" y="3324225"/>
            <a:ext cx="1395412" cy="1371600"/>
          </a:xfrm>
          <a:prstGeom prst="roundRect">
            <a:avLst>
              <a:gd name="adj" fmla="val 111"/>
            </a:avLst>
          </a:prstGeom>
          <a:solidFill>
            <a:schemeClr val="accent1"/>
          </a:solidFill>
          <a:ln w="25400">
            <a:solidFill>
              <a:schemeClr val="tx1"/>
            </a:solidFill>
            <a:prstDash val="solid"/>
            <a:round/>
            <a:headEnd type="none" w="med" len="med"/>
            <a:tailEnd type="none" w="med" len="med"/>
          </a:ln>
        </p:spPr>
        <p:txBody>
          <a:bodyPr lIns="0" tIns="0" rIns="0" bIns="0"/>
          <a:lstStyle/>
          <a:p>
            <a:endParaRPr lang="en-GB"/>
          </a:p>
        </p:txBody>
      </p:sp>
      <p:sp>
        <p:nvSpPr>
          <p:cNvPr id="30729" name="AutoShape 9"/>
          <p:cNvSpPr>
            <a:spLocks/>
          </p:cNvSpPr>
          <p:nvPr/>
        </p:nvSpPr>
        <p:spPr bwMode="auto">
          <a:xfrm>
            <a:off x="2474913" y="3565525"/>
            <a:ext cx="1395412" cy="1371600"/>
          </a:xfrm>
          <a:prstGeom prst="roundRect">
            <a:avLst>
              <a:gd name="adj" fmla="val 111"/>
            </a:avLst>
          </a:prstGeom>
          <a:solidFill>
            <a:schemeClr val="accent1"/>
          </a:solidFill>
          <a:ln w="25400">
            <a:solidFill>
              <a:schemeClr val="tx1"/>
            </a:solidFill>
            <a:prstDash val="solid"/>
            <a:round/>
            <a:headEnd type="none" w="med" len="med"/>
            <a:tailEnd type="none" w="med" len="med"/>
          </a:ln>
        </p:spPr>
        <p:txBody>
          <a:bodyPr lIns="0" tIns="0" rIns="0" bIns="0"/>
          <a:lstStyle/>
          <a:p>
            <a:endParaRPr lang="en-GB"/>
          </a:p>
        </p:txBody>
      </p:sp>
      <p:sp>
        <p:nvSpPr>
          <p:cNvPr id="30730" name="AutoShape 10"/>
          <p:cNvSpPr>
            <a:spLocks/>
          </p:cNvSpPr>
          <p:nvPr/>
        </p:nvSpPr>
        <p:spPr bwMode="auto">
          <a:xfrm>
            <a:off x="2346325" y="3746500"/>
            <a:ext cx="1393825" cy="1371600"/>
          </a:xfrm>
          <a:prstGeom prst="roundRect">
            <a:avLst>
              <a:gd name="adj" fmla="val 111"/>
            </a:avLst>
          </a:prstGeom>
          <a:solidFill>
            <a:schemeClr val="accent1"/>
          </a:solidFill>
          <a:ln w="25400">
            <a:solidFill>
              <a:schemeClr val="tx1"/>
            </a:solidFill>
            <a:prstDash val="solid"/>
            <a:round/>
            <a:headEnd type="none" w="med" len="med"/>
            <a:tailEnd type="none" w="med" len="med"/>
          </a:ln>
        </p:spPr>
        <p:txBody>
          <a:bodyPr lIns="0" tIns="0" rIns="0" bIns="0"/>
          <a:lstStyle/>
          <a:p>
            <a:endParaRPr lang="en-GB"/>
          </a:p>
        </p:txBody>
      </p:sp>
      <p:sp>
        <p:nvSpPr>
          <p:cNvPr id="30731" name="Rectangle 11"/>
          <p:cNvSpPr>
            <a:spLocks/>
          </p:cNvSpPr>
          <p:nvPr/>
        </p:nvSpPr>
        <p:spPr bwMode="auto">
          <a:xfrm>
            <a:off x="2493963" y="3787775"/>
            <a:ext cx="973137"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54200" algn="l"/>
              </a:tabLst>
            </a:pPr>
            <a:r>
              <a:rPr lang="en-US" sz="2000">
                <a:solidFill>
                  <a:schemeClr val="tx1"/>
                </a:solidFill>
                <a:latin typeface="Helvetica" charset="0"/>
                <a:ea typeface="ＭＳ Ｐゴシック" charset="0"/>
                <a:cs typeface="Helvetica" charset="0"/>
                <a:sym typeface="Helvetica" charset="0"/>
              </a:rPr>
              <a:t>  Peer[1]</a:t>
            </a:r>
          </a:p>
        </p:txBody>
      </p:sp>
      <p:sp>
        <p:nvSpPr>
          <p:cNvPr id="30732" name="Rectangle 12"/>
          <p:cNvSpPr>
            <a:spLocks/>
          </p:cNvSpPr>
          <p:nvPr/>
        </p:nvSpPr>
        <p:spPr bwMode="auto">
          <a:xfrm>
            <a:off x="3033713" y="2930525"/>
            <a:ext cx="87471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54200" algn="l"/>
              </a:tabLst>
            </a:pPr>
            <a:r>
              <a:rPr lang="en-US" sz="2000">
                <a:solidFill>
                  <a:schemeClr val="tx1"/>
                </a:solidFill>
                <a:latin typeface="Helvetica" charset="0"/>
                <a:ea typeface="ＭＳ Ｐゴシック" charset="0"/>
                <a:cs typeface="Helvetica" charset="0"/>
                <a:sym typeface="Helvetica" charset="0"/>
              </a:rPr>
              <a:t>Peer[N]</a:t>
            </a:r>
          </a:p>
        </p:txBody>
      </p:sp>
      <p:sp>
        <p:nvSpPr>
          <p:cNvPr id="30733" name="Line 13"/>
          <p:cNvSpPr>
            <a:spLocks noChangeShapeType="1"/>
          </p:cNvSpPr>
          <p:nvPr/>
        </p:nvSpPr>
        <p:spPr bwMode="auto">
          <a:xfrm rot="10800000" flipH="1">
            <a:off x="2622550" y="2854325"/>
            <a:ext cx="279400" cy="506413"/>
          </a:xfrm>
          <a:prstGeom prst="line">
            <a:avLst/>
          </a:prstGeom>
          <a:noFill/>
          <a:ln w="12700">
            <a:solidFill>
              <a:schemeClr val="tx1"/>
            </a:solidFill>
            <a:prstDash val="sysDot"/>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30734" name="Line 14"/>
          <p:cNvSpPr>
            <a:spLocks noChangeShapeType="1"/>
          </p:cNvSpPr>
          <p:nvPr/>
        </p:nvSpPr>
        <p:spPr bwMode="auto">
          <a:xfrm rot="10800000" flipH="1">
            <a:off x="4049713" y="2830513"/>
            <a:ext cx="279400" cy="504825"/>
          </a:xfrm>
          <a:prstGeom prst="line">
            <a:avLst/>
          </a:prstGeom>
          <a:noFill/>
          <a:ln w="12700">
            <a:solidFill>
              <a:schemeClr val="tx1"/>
            </a:solidFill>
            <a:prstDash val="sysDot"/>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30735" name="Line 15"/>
          <p:cNvSpPr>
            <a:spLocks noChangeShapeType="1"/>
          </p:cNvSpPr>
          <p:nvPr/>
        </p:nvSpPr>
        <p:spPr bwMode="auto">
          <a:xfrm rot="10800000" flipH="1">
            <a:off x="3738563" y="3494088"/>
            <a:ext cx="1384300" cy="1104900"/>
          </a:xfrm>
          <a:prstGeom prst="line">
            <a:avLst/>
          </a:prstGeom>
          <a:noFill/>
          <a:ln w="38100">
            <a:solidFill>
              <a:schemeClr val="tx1"/>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30736" name="Line 16"/>
          <p:cNvSpPr>
            <a:spLocks noChangeShapeType="1"/>
          </p:cNvSpPr>
          <p:nvPr/>
        </p:nvSpPr>
        <p:spPr bwMode="auto">
          <a:xfrm>
            <a:off x="1060450" y="4606925"/>
            <a:ext cx="1246188" cy="3175"/>
          </a:xfrm>
          <a:prstGeom prst="line">
            <a:avLst/>
          </a:prstGeom>
          <a:noFill/>
          <a:ln w="38100">
            <a:solidFill>
              <a:schemeClr val="tx1"/>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30737" name="Line 17"/>
          <p:cNvSpPr>
            <a:spLocks noChangeShapeType="1"/>
          </p:cNvSpPr>
          <p:nvPr/>
        </p:nvSpPr>
        <p:spPr bwMode="auto">
          <a:xfrm rot="10800000" flipH="1">
            <a:off x="3863975" y="3198813"/>
            <a:ext cx="1276350" cy="1123950"/>
          </a:xfrm>
          <a:prstGeom prst="line">
            <a:avLst/>
          </a:prstGeom>
          <a:noFill/>
          <a:ln w="38100">
            <a:solidFill>
              <a:schemeClr val="tx1"/>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30738" name="Line 18"/>
          <p:cNvSpPr>
            <a:spLocks noChangeShapeType="1"/>
          </p:cNvSpPr>
          <p:nvPr/>
        </p:nvSpPr>
        <p:spPr bwMode="auto">
          <a:xfrm rot="10800000" flipH="1">
            <a:off x="4367213" y="2992438"/>
            <a:ext cx="755650" cy="530225"/>
          </a:xfrm>
          <a:prstGeom prst="line">
            <a:avLst/>
          </a:prstGeom>
          <a:noFill/>
          <a:ln w="38100">
            <a:solidFill>
              <a:schemeClr val="tx1"/>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30739" name="Rectangle 19"/>
          <p:cNvSpPr>
            <a:spLocks/>
          </p:cNvSpPr>
          <p:nvPr/>
        </p:nvSpPr>
        <p:spPr bwMode="auto">
          <a:xfrm>
            <a:off x="2368550" y="4203700"/>
            <a:ext cx="1309688" cy="77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54200" algn="l"/>
                <a:tab pos="939800" algn="l"/>
                <a:tab pos="1854200" algn="l"/>
                <a:tab pos="939800" algn="l"/>
                <a:tab pos="1854200" algn="l"/>
              </a:tabLst>
            </a:pPr>
            <a:r>
              <a:rPr lang="en-US" sz="2000">
                <a:solidFill>
                  <a:srgbClr val="0000FF"/>
                </a:solidFill>
                <a:latin typeface="Helvetica" charset="0"/>
                <a:ea typeface="ＭＳ Ｐゴシック" charset="0"/>
                <a:cs typeface="Helvetica" charset="0"/>
                <a:sym typeface="Helvetica" charset="0"/>
              </a:rPr>
              <a:t>Import filter</a:t>
            </a:r>
          </a:p>
          <a:p>
            <a:pPr>
              <a:lnSpc>
                <a:spcPct val="84000"/>
              </a:lnSpc>
              <a:tabLst>
                <a:tab pos="939800" algn="l"/>
                <a:tab pos="1854200" algn="l"/>
                <a:tab pos="939800" algn="l"/>
                <a:tab pos="1854200" algn="l"/>
                <a:tab pos="939800" algn="l"/>
                <a:tab pos="1854200" algn="l"/>
              </a:tabLst>
            </a:pPr>
            <a:r>
              <a:rPr lang="en-US" sz="1800">
                <a:solidFill>
                  <a:schemeClr val="tx1"/>
                </a:solidFill>
                <a:latin typeface="Helvetica" charset="0"/>
                <a:ea typeface="ＭＳ Ｐゴシック" charset="0"/>
                <a:cs typeface="Helvetica" charset="0"/>
                <a:sym typeface="Helvetica" charset="0"/>
              </a:rPr>
              <a:t>Attribute</a:t>
            </a:r>
          </a:p>
          <a:p>
            <a:pPr>
              <a:lnSpc>
                <a:spcPct val="84000"/>
              </a:lnSpc>
              <a:tabLst>
                <a:tab pos="939800" algn="l"/>
                <a:tab pos="1854200" algn="l"/>
                <a:tab pos="939800" algn="l"/>
                <a:tab pos="1854200" algn="l"/>
                <a:tab pos="939800" algn="l"/>
                <a:tab pos="1854200" algn="l"/>
              </a:tabLst>
            </a:pPr>
            <a:r>
              <a:rPr lang="en-US" sz="1800">
                <a:solidFill>
                  <a:schemeClr val="tx1"/>
                </a:solidFill>
                <a:latin typeface="Helvetica" charset="0"/>
                <a:ea typeface="ＭＳ Ｐゴシック" charset="0"/>
                <a:cs typeface="Helvetica" charset="0"/>
                <a:sym typeface="Helvetica" charset="0"/>
              </a:rPr>
              <a:t>manipulation</a:t>
            </a:r>
          </a:p>
        </p:txBody>
      </p:sp>
      <p:sp>
        <p:nvSpPr>
          <p:cNvPr id="30740" name="AutoShape 20"/>
          <p:cNvSpPr>
            <a:spLocks/>
          </p:cNvSpPr>
          <p:nvPr/>
        </p:nvSpPr>
        <p:spPr bwMode="auto">
          <a:xfrm>
            <a:off x="9293225" y="2770188"/>
            <a:ext cx="1393825" cy="1371600"/>
          </a:xfrm>
          <a:prstGeom prst="roundRect">
            <a:avLst>
              <a:gd name="adj" fmla="val 111"/>
            </a:avLst>
          </a:prstGeom>
          <a:solidFill>
            <a:schemeClr val="accent1"/>
          </a:solidFill>
          <a:ln w="25400">
            <a:solidFill>
              <a:schemeClr val="tx1"/>
            </a:solidFill>
            <a:prstDash val="solid"/>
            <a:round/>
            <a:headEnd type="none" w="med" len="med"/>
            <a:tailEnd type="none" w="med" len="med"/>
          </a:ln>
        </p:spPr>
        <p:txBody>
          <a:bodyPr lIns="0" tIns="0" rIns="0" bIns="0"/>
          <a:lstStyle/>
          <a:p>
            <a:endParaRPr lang="en-GB"/>
          </a:p>
        </p:txBody>
      </p:sp>
      <p:sp>
        <p:nvSpPr>
          <p:cNvPr id="30741" name="AutoShape 21"/>
          <p:cNvSpPr>
            <a:spLocks/>
          </p:cNvSpPr>
          <p:nvPr/>
        </p:nvSpPr>
        <p:spPr bwMode="auto">
          <a:xfrm>
            <a:off x="8978900" y="3254375"/>
            <a:ext cx="1393825" cy="1371600"/>
          </a:xfrm>
          <a:prstGeom prst="roundRect">
            <a:avLst>
              <a:gd name="adj" fmla="val 111"/>
            </a:avLst>
          </a:prstGeom>
          <a:solidFill>
            <a:schemeClr val="accent1"/>
          </a:solidFill>
          <a:ln w="25400">
            <a:solidFill>
              <a:schemeClr val="tx1"/>
            </a:solidFill>
            <a:prstDash val="solid"/>
            <a:round/>
            <a:headEnd type="none" w="med" len="med"/>
            <a:tailEnd type="none" w="med" len="med"/>
          </a:ln>
        </p:spPr>
        <p:txBody>
          <a:bodyPr lIns="0" tIns="0" rIns="0" bIns="0"/>
          <a:lstStyle/>
          <a:p>
            <a:endParaRPr lang="en-GB"/>
          </a:p>
        </p:txBody>
      </p:sp>
      <p:sp>
        <p:nvSpPr>
          <p:cNvPr id="30742" name="AutoShape 22"/>
          <p:cNvSpPr>
            <a:spLocks/>
          </p:cNvSpPr>
          <p:nvPr/>
        </p:nvSpPr>
        <p:spPr bwMode="auto">
          <a:xfrm>
            <a:off x="8828088" y="3497263"/>
            <a:ext cx="1395412" cy="1371600"/>
          </a:xfrm>
          <a:prstGeom prst="roundRect">
            <a:avLst>
              <a:gd name="adj" fmla="val 111"/>
            </a:avLst>
          </a:prstGeom>
          <a:solidFill>
            <a:schemeClr val="accent1"/>
          </a:solidFill>
          <a:ln w="25400">
            <a:solidFill>
              <a:schemeClr val="tx1"/>
            </a:solidFill>
            <a:prstDash val="solid"/>
            <a:round/>
            <a:headEnd type="none" w="med" len="med"/>
            <a:tailEnd type="none" w="med" len="med"/>
          </a:ln>
        </p:spPr>
        <p:txBody>
          <a:bodyPr lIns="0" tIns="0" rIns="0" bIns="0"/>
          <a:lstStyle/>
          <a:p>
            <a:endParaRPr lang="en-GB"/>
          </a:p>
        </p:txBody>
      </p:sp>
      <p:sp>
        <p:nvSpPr>
          <p:cNvPr id="30743" name="AutoShape 23"/>
          <p:cNvSpPr>
            <a:spLocks/>
          </p:cNvSpPr>
          <p:nvPr/>
        </p:nvSpPr>
        <p:spPr bwMode="auto">
          <a:xfrm>
            <a:off x="8696325" y="3684588"/>
            <a:ext cx="1395413" cy="1371600"/>
          </a:xfrm>
          <a:prstGeom prst="roundRect">
            <a:avLst>
              <a:gd name="adj" fmla="val 111"/>
            </a:avLst>
          </a:prstGeom>
          <a:solidFill>
            <a:schemeClr val="accent1"/>
          </a:solidFill>
          <a:ln w="25400">
            <a:solidFill>
              <a:schemeClr val="tx1"/>
            </a:solidFill>
            <a:prstDash val="solid"/>
            <a:round/>
            <a:headEnd type="none" w="med" len="med"/>
            <a:tailEnd type="none" w="med" len="med"/>
          </a:ln>
        </p:spPr>
        <p:txBody>
          <a:bodyPr lIns="0" tIns="0" rIns="0" bIns="0"/>
          <a:lstStyle/>
          <a:p>
            <a:endParaRPr lang="en-GB"/>
          </a:p>
        </p:txBody>
      </p:sp>
      <p:sp>
        <p:nvSpPr>
          <p:cNvPr id="30744" name="Rectangle 24"/>
          <p:cNvSpPr>
            <a:spLocks/>
          </p:cNvSpPr>
          <p:nvPr/>
        </p:nvSpPr>
        <p:spPr bwMode="auto">
          <a:xfrm>
            <a:off x="8847138" y="3721100"/>
            <a:ext cx="9715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54200" algn="l"/>
              </a:tabLst>
            </a:pPr>
            <a:r>
              <a:rPr lang="en-US" sz="2000">
                <a:solidFill>
                  <a:schemeClr val="tx1"/>
                </a:solidFill>
                <a:latin typeface="Helvetica" charset="0"/>
                <a:ea typeface="ＭＳ Ｐゴシック" charset="0"/>
                <a:cs typeface="Helvetica" charset="0"/>
                <a:sym typeface="Helvetica" charset="0"/>
              </a:rPr>
              <a:t>  Peer[1]</a:t>
            </a:r>
          </a:p>
        </p:txBody>
      </p:sp>
      <p:sp>
        <p:nvSpPr>
          <p:cNvPr id="30745" name="Rectangle 25"/>
          <p:cNvSpPr>
            <a:spLocks/>
          </p:cNvSpPr>
          <p:nvPr/>
        </p:nvSpPr>
        <p:spPr bwMode="auto">
          <a:xfrm>
            <a:off x="9385300" y="2862263"/>
            <a:ext cx="8731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54200" algn="l"/>
              </a:tabLst>
            </a:pPr>
            <a:r>
              <a:rPr lang="en-US" sz="2000">
                <a:solidFill>
                  <a:schemeClr val="tx1"/>
                </a:solidFill>
                <a:latin typeface="Helvetica" charset="0"/>
                <a:ea typeface="ＭＳ Ｐゴシック" charset="0"/>
                <a:cs typeface="Helvetica" charset="0"/>
                <a:sym typeface="Helvetica" charset="0"/>
              </a:rPr>
              <a:t>Peer[N]</a:t>
            </a:r>
          </a:p>
        </p:txBody>
      </p:sp>
      <p:sp>
        <p:nvSpPr>
          <p:cNvPr id="30746" name="Line 26"/>
          <p:cNvSpPr>
            <a:spLocks noChangeShapeType="1"/>
          </p:cNvSpPr>
          <p:nvPr/>
        </p:nvSpPr>
        <p:spPr bwMode="auto">
          <a:xfrm rot="10800000" flipH="1">
            <a:off x="8975725" y="2786063"/>
            <a:ext cx="277813" cy="506412"/>
          </a:xfrm>
          <a:prstGeom prst="line">
            <a:avLst/>
          </a:prstGeom>
          <a:noFill/>
          <a:ln w="12700">
            <a:solidFill>
              <a:schemeClr val="tx1"/>
            </a:solidFill>
            <a:prstDash val="sysDot"/>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30747" name="Line 27"/>
          <p:cNvSpPr>
            <a:spLocks noChangeShapeType="1"/>
          </p:cNvSpPr>
          <p:nvPr/>
        </p:nvSpPr>
        <p:spPr bwMode="auto">
          <a:xfrm rot="10800000" flipH="1">
            <a:off x="10401300" y="2760663"/>
            <a:ext cx="277813" cy="504825"/>
          </a:xfrm>
          <a:prstGeom prst="line">
            <a:avLst/>
          </a:prstGeom>
          <a:noFill/>
          <a:ln w="12700">
            <a:solidFill>
              <a:schemeClr val="tx1"/>
            </a:solidFill>
            <a:prstDash val="sysDot"/>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30748" name="Rectangle 28"/>
          <p:cNvSpPr>
            <a:spLocks/>
          </p:cNvSpPr>
          <p:nvPr/>
        </p:nvSpPr>
        <p:spPr bwMode="auto">
          <a:xfrm>
            <a:off x="8721725" y="4133850"/>
            <a:ext cx="1308100" cy="77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54200" algn="l"/>
                <a:tab pos="939800" algn="l"/>
                <a:tab pos="1854200" algn="l"/>
                <a:tab pos="939800" algn="l"/>
                <a:tab pos="1854200" algn="l"/>
              </a:tabLst>
            </a:pPr>
            <a:r>
              <a:rPr lang="en-US" sz="2000">
                <a:solidFill>
                  <a:srgbClr val="008000"/>
                </a:solidFill>
                <a:latin typeface="Helvetica" charset="0"/>
                <a:ea typeface="ＭＳ Ｐゴシック" charset="0"/>
                <a:cs typeface="Helvetica" charset="0"/>
                <a:sym typeface="Helvetica" charset="0"/>
              </a:rPr>
              <a:t>Export filter</a:t>
            </a:r>
          </a:p>
          <a:p>
            <a:pPr>
              <a:lnSpc>
                <a:spcPct val="84000"/>
              </a:lnSpc>
              <a:tabLst>
                <a:tab pos="939800" algn="l"/>
                <a:tab pos="1854200" algn="l"/>
                <a:tab pos="939800" algn="l"/>
                <a:tab pos="1854200" algn="l"/>
                <a:tab pos="939800" algn="l"/>
                <a:tab pos="1854200" algn="l"/>
              </a:tabLst>
            </a:pPr>
            <a:r>
              <a:rPr lang="en-US" sz="1800">
                <a:solidFill>
                  <a:schemeClr val="tx1"/>
                </a:solidFill>
                <a:latin typeface="Helvetica" charset="0"/>
                <a:ea typeface="ＭＳ Ｐゴシック" charset="0"/>
                <a:cs typeface="Helvetica" charset="0"/>
                <a:sym typeface="Helvetica" charset="0"/>
              </a:rPr>
              <a:t>Attribute</a:t>
            </a:r>
          </a:p>
          <a:p>
            <a:pPr>
              <a:lnSpc>
                <a:spcPct val="84000"/>
              </a:lnSpc>
              <a:tabLst>
                <a:tab pos="939800" algn="l"/>
                <a:tab pos="1854200" algn="l"/>
                <a:tab pos="939800" algn="l"/>
                <a:tab pos="1854200" algn="l"/>
                <a:tab pos="939800" algn="l"/>
                <a:tab pos="1854200" algn="l"/>
              </a:tabLst>
            </a:pPr>
            <a:r>
              <a:rPr lang="en-US" sz="1800">
                <a:solidFill>
                  <a:schemeClr val="tx1"/>
                </a:solidFill>
                <a:latin typeface="Helvetica" charset="0"/>
                <a:ea typeface="ＭＳ Ｐゴシック" charset="0"/>
                <a:cs typeface="Helvetica" charset="0"/>
                <a:sym typeface="Helvetica" charset="0"/>
              </a:rPr>
              <a:t>manipulation</a:t>
            </a:r>
          </a:p>
        </p:txBody>
      </p:sp>
      <p:sp>
        <p:nvSpPr>
          <p:cNvPr id="30749" name="Line 29"/>
          <p:cNvSpPr>
            <a:spLocks noChangeShapeType="1"/>
          </p:cNvSpPr>
          <p:nvPr/>
        </p:nvSpPr>
        <p:spPr bwMode="auto">
          <a:xfrm>
            <a:off x="10093325" y="4606925"/>
            <a:ext cx="1247775" cy="3175"/>
          </a:xfrm>
          <a:prstGeom prst="line">
            <a:avLst/>
          </a:prstGeom>
          <a:noFill/>
          <a:ln w="38100">
            <a:solidFill>
              <a:schemeClr val="tx1"/>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30750" name="Line 30"/>
          <p:cNvSpPr>
            <a:spLocks noChangeShapeType="1"/>
          </p:cNvSpPr>
          <p:nvPr/>
        </p:nvSpPr>
        <p:spPr bwMode="auto">
          <a:xfrm>
            <a:off x="10233025" y="4383088"/>
            <a:ext cx="1247775" cy="1587"/>
          </a:xfrm>
          <a:prstGeom prst="line">
            <a:avLst/>
          </a:prstGeom>
          <a:noFill/>
          <a:ln w="38100">
            <a:solidFill>
              <a:schemeClr val="tx1"/>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30751" name="Line 31"/>
          <p:cNvSpPr>
            <a:spLocks noChangeShapeType="1"/>
          </p:cNvSpPr>
          <p:nvPr/>
        </p:nvSpPr>
        <p:spPr bwMode="auto">
          <a:xfrm>
            <a:off x="10407650" y="4159250"/>
            <a:ext cx="1246188" cy="1588"/>
          </a:xfrm>
          <a:prstGeom prst="line">
            <a:avLst/>
          </a:prstGeom>
          <a:noFill/>
          <a:ln w="38100">
            <a:solidFill>
              <a:schemeClr val="tx1"/>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30752" name="Line 32"/>
          <p:cNvSpPr>
            <a:spLocks noChangeShapeType="1"/>
          </p:cNvSpPr>
          <p:nvPr/>
        </p:nvSpPr>
        <p:spPr bwMode="auto">
          <a:xfrm>
            <a:off x="10701338" y="3552825"/>
            <a:ext cx="1247775" cy="1588"/>
          </a:xfrm>
          <a:prstGeom prst="line">
            <a:avLst/>
          </a:prstGeom>
          <a:noFill/>
          <a:ln w="38100">
            <a:solidFill>
              <a:schemeClr val="tx1"/>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30753" name="Line 33"/>
          <p:cNvSpPr>
            <a:spLocks noChangeShapeType="1"/>
          </p:cNvSpPr>
          <p:nvPr/>
        </p:nvSpPr>
        <p:spPr bwMode="auto">
          <a:xfrm rot="10800000" flipH="1">
            <a:off x="7216775" y="3060700"/>
            <a:ext cx="1990725" cy="1509713"/>
          </a:xfrm>
          <a:prstGeom prst="line">
            <a:avLst/>
          </a:prstGeom>
          <a:noFill/>
          <a:ln w="38100">
            <a:solidFill>
              <a:schemeClr val="tx1"/>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30754" name="Line 34"/>
          <p:cNvSpPr>
            <a:spLocks noChangeShapeType="1"/>
          </p:cNvSpPr>
          <p:nvPr/>
        </p:nvSpPr>
        <p:spPr bwMode="auto">
          <a:xfrm rot="10800000" flipH="1">
            <a:off x="7234238" y="4513263"/>
            <a:ext cx="1436687" cy="368300"/>
          </a:xfrm>
          <a:prstGeom prst="line">
            <a:avLst/>
          </a:prstGeom>
          <a:noFill/>
          <a:ln w="38100">
            <a:solidFill>
              <a:schemeClr val="tx1"/>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30755" name="Rectangle 35"/>
          <p:cNvSpPr>
            <a:spLocks/>
          </p:cNvSpPr>
          <p:nvPr/>
        </p:nvSpPr>
        <p:spPr bwMode="auto">
          <a:xfrm>
            <a:off x="155575" y="4335463"/>
            <a:ext cx="1409700" cy="57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66900" algn="l"/>
                <a:tab pos="2781300" algn="l"/>
              </a:tabLst>
            </a:pPr>
            <a:r>
              <a:rPr lang="en-US" sz="2000">
                <a:solidFill>
                  <a:schemeClr val="tx1"/>
                </a:solidFill>
                <a:latin typeface="Helvetica" charset="0"/>
                <a:ea typeface="ＭＳ Ｐゴシック" charset="0"/>
                <a:cs typeface="Helvetica" charset="0"/>
                <a:sym typeface="Helvetica" charset="0"/>
              </a:rPr>
              <a:t>BGP Msgs </a:t>
            </a:r>
            <a:br>
              <a:rPr lang="en-US" sz="2000">
                <a:solidFill>
                  <a:schemeClr val="tx1"/>
                </a:solidFill>
                <a:latin typeface="Helvetica" charset="0"/>
                <a:ea typeface="ＭＳ Ｐゴシック" charset="0"/>
                <a:cs typeface="Helvetica" charset="0"/>
                <a:sym typeface="Helvetica" charset="0"/>
              </a:rPr>
            </a:br>
            <a:r>
              <a:rPr lang="en-US" sz="2000">
                <a:solidFill>
                  <a:schemeClr val="tx1"/>
                </a:solidFill>
                <a:latin typeface="Helvetica" charset="0"/>
                <a:ea typeface="ＭＳ Ｐゴシック" charset="0"/>
                <a:cs typeface="Helvetica" charset="0"/>
                <a:sym typeface="Helvetica" charset="0"/>
              </a:rPr>
              <a:t>from Peer[1]</a:t>
            </a:r>
          </a:p>
        </p:txBody>
      </p:sp>
      <p:sp>
        <p:nvSpPr>
          <p:cNvPr id="30756" name="Rectangle 36"/>
          <p:cNvSpPr>
            <a:spLocks/>
          </p:cNvSpPr>
          <p:nvPr/>
        </p:nvSpPr>
        <p:spPr bwMode="auto">
          <a:xfrm>
            <a:off x="346075" y="3348038"/>
            <a:ext cx="1450975" cy="57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66900" algn="l"/>
                <a:tab pos="2781300" algn="l"/>
              </a:tabLst>
            </a:pPr>
            <a:r>
              <a:rPr lang="en-US" sz="2000">
                <a:solidFill>
                  <a:schemeClr val="tx1"/>
                </a:solidFill>
                <a:latin typeface="Helvetica" charset="0"/>
                <a:ea typeface="ＭＳ Ｐゴシック" charset="0"/>
                <a:cs typeface="Helvetica" charset="0"/>
                <a:sym typeface="Helvetica" charset="0"/>
              </a:rPr>
              <a:t>BGP Msgs </a:t>
            </a:r>
            <a:br>
              <a:rPr lang="en-US" sz="2000">
                <a:solidFill>
                  <a:schemeClr val="tx1"/>
                </a:solidFill>
                <a:latin typeface="Helvetica" charset="0"/>
                <a:ea typeface="ＭＳ Ｐゴシック" charset="0"/>
                <a:cs typeface="Helvetica" charset="0"/>
                <a:sym typeface="Helvetica" charset="0"/>
              </a:rPr>
            </a:br>
            <a:r>
              <a:rPr lang="en-US" sz="2000">
                <a:solidFill>
                  <a:schemeClr val="tx1"/>
                </a:solidFill>
                <a:latin typeface="Helvetica" charset="0"/>
                <a:ea typeface="ＭＳ Ｐゴシック" charset="0"/>
                <a:cs typeface="Helvetica" charset="0"/>
                <a:sym typeface="Helvetica" charset="0"/>
              </a:rPr>
              <a:t>from Peer[N]</a:t>
            </a:r>
          </a:p>
        </p:txBody>
      </p:sp>
      <p:sp>
        <p:nvSpPr>
          <p:cNvPr id="30757" name="Rectangle 37"/>
          <p:cNvSpPr>
            <a:spLocks/>
          </p:cNvSpPr>
          <p:nvPr/>
        </p:nvSpPr>
        <p:spPr bwMode="auto">
          <a:xfrm>
            <a:off x="11163300" y="3225800"/>
            <a:ext cx="1381125" cy="57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66900" algn="l"/>
                <a:tab pos="2781300" algn="l"/>
              </a:tabLst>
            </a:pPr>
            <a:r>
              <a:rPr lang="en-US" sz="2000">
                <a:solidFill>
                  <a:schemeClr val="tx1"/>
                </a:solidFill>
                <a:latin typeface="Helvetica" charset="0"/>
                <a:ea typeface="ＭＳ Ｐゴシック" charset="0"/>
                <a:cs typeface="Helvetica" charset="0"/>
                <a:sym typeface="Helvetica" charset="0"/>
              </a:rPr>
              <a:t>BGP Msgs </a:t>
            </a:r>
            <a:br>
              <a:rPr lang="en-US" sz="2000">
                <a:solidFill>
                  <a:schemeClr val="tx1"/>
                </a:solidFill>
                <a:latin typeface="Helvetica" charset="0"/>
                <a:ea typeface="ＭＳ Ｐゴシック" charset="0"/>
                <a:cs typeface="Helvetica" charset="0"/>
                <a:sym typeface="Helvetica" charset="0"/>
              </a:rPr>
            </a:br>
            <a:r>
              <a:rPr lang="en-US" sz="2000">
                <a:solidFill>
                  <a:schemeClr val="tx1"/>
                </a:solidFill>
                <a:latin typeface="Helvetica" charset="0"/>
                <a:ea typeface="ＭＳ Ｐゴシック" charset="0"/>
                <a:cs typeface="Helvetica" charset="0"/>
                <a:sym typeface="Helvetica" charset="0"/>
              </a:rPr>
              <a:t>to Peer[N]</a:t>
            </a:r>
          </a:p>
        </p:txBody>
      </p:sp>
      <p:sp>
        <p:nvSpPr>
          <p:cNvPr id="30758" name="Rectangle 38"/>
          <p:cNvSpPr>
            <a:spLocks/>
          </p:cNvSpPr>
          <p:nvPr/>
        </p:nvSpPr>
        <p:spPr bwMode="auto">
          <a:xfrm>
            <a:off x="11366500" y="4405313"/>
            <a:ext cx="1381125" cy="57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66900" algn="l"/>
                <a:tab pos="2781300" algn="l"/>
              </a:tabLst>
            </a:pPr>
            <a:r>
              <a:rPr lang="en-US" sz="2000">
                <a:solidFill>
                  <a:schemeClr val="tx1"/>
                </a:solidFill>
                <a:latin typeface="Helvetica" charset="0"/>
                <a:ea typeface="ＭＳ Ｐゴシック" charset="0"/>
                <a:cs typeface="Helvetica" charset="0"/>
                <a:sym typeface="Helvetica" charset="0"/>
              </a:rPr>
              <a:t>BGP Msgs </a:t>
            </a:r>
            <a:br>
              <a:rPr lang="en-US" sz="2000">
                <a:solidFill>
                  <a:schemeClr val="tx1"/>
                </a:solidFill>
                <a:latin typeface="Helvetica" charset="0"/>
                <a:ea typeface="ＭＳ Ｐゴシック" charset="0"/>
                <a:cs typeface="Helvetica" charset="0"/>
                <a:sym typeface="Helvetica" charset="0"/>
              </a:rPr>
            </a:br>
            <a:r>
              <a:rPr lang="en-US" sz="2000">
                <a:solidFill>
                  <a:schemeClr val="tx1"/>
                </a:solidFill>
                <a:latin typeface="Helvetica" charset="0"/>
                <a:ea typeface="ＭＳ Ｐゴシック" charset="0"/>
                <a:cs typeface="Helvetica" charset="0"/>
                <a:sym typeface="Helvetica" charset="0"/>
              </a:rPr>
              <a:t>to Peer[1]</a:t>
            </a:r>
          </a:p>
        </p:txBody>
      </p:sp>
      <p:sp>
        <p:nvSpPr>
          <p:cNvPr id="30759" name="AutoShape 39"/>
          <p:cNvSpPr>
            <a:spLocks/>
          </p:cNvSpPr>
          <p:nvPr/>
        </p:nvSpPr>
        <p:spPr bwMode="auto">
          <a:xfrm>
            <a:off x="5191125" y="4648200"/>
            <a:ext cx="1968500" cy="1133475"/>
          </a:xfrm>
          <a:prstGeom prst="roundRect">
            <a:avLst>
              <a:gd name="adj" fmla="val 139"/>
            </a:avLst>
          </a:prstGeom>
          <a:solidFill>
            <a:schemeClr val="accent1"/>
          </a:solidFill>
          <a:ln w="12700">
            <a:solidFill>
              <a:srgbClr val="FF0000"/>
            </a:solidFill>
            <a:prstDash val="solid"/>
            <a:round/>
            <a:headEnd type="none" w="med" len="med"/>
            <a:tailEnd type="none" w="med" len="med"/>
          </a:ln>
        </p:spPr>
        <p:txBody>
          <a:bodyPr lIns="0" tIns="0" rIns="0" bIns="0"/>
          <a:lstStyle/>
          <a:p>
            <a:endParaRPr lang="en-GB"/>
          </a:p>
        </p:txBody>
      </p:sp>
      <p:sp>
        <p:nvSpPr>
          <p:cNvPr id="30760" name="Rectangle 40"/>
          <p:cNvSpPr>
            <a:spLocks/>
          </p:cNvSpPr>
          <p:nvPr/>
        </p:nvSpPr>
        <p:spPr bwMode="auto">
          <a:xfrm>
            <a:off x="5383213" y="4648200"/>
            <a:ext cx="1644650" cy="88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54200" algn="l"/>
                <a:tab pos="939800" algn="l"/>
                <a:tab pos="1854200" algn="l"/>
                <a:tab pos="939800" algn="l"/>
                <a:tab pos="1854200" algn="l"/>
              </a:tabLst>
            </a:pPr>
            <a:r>
              <a:rPr lang="en-US" sz="2200">
                <a:solidFill>
                  <a:srgbClr val="FF0000"/>
                </a:solidFill>
                <a:latin typeface="Helvetica" charset="0"/>
                <a:ea typeface="ＭＳ Ｐゴシック" charset="0"/>
                <a:cs typeface="Helvetica" charset="0"/>
                <a:sym typeface="Helvetica" charset="0"/>
              </a:rPr>
              <a:t>One best</a:t>
            </a:r>
          </a:p>
          <a:p>
            <a:pPr>
              <a:lnSpc>
                <a:spcPct val="84000"/>
              </a:lnSpc>
              <a:tabLst>
                <a:tab pos="939800" algn="l"/>
                <a:tab pos="1854200" algn="l"/>
                <a:tab pos="939800" algn="l"/>
                <a:tab pos="1854200" algn="l"/>
                <a:tab pos="939800" algn="l"/>
                <a:tab pos="1854200" algn="l"/>
              </a:tabLst>
            </a:pPr>
            <a:r>
              <a:rPr lang="en-US" sz="2200">
                <a:solidFill>
                  <a:srgbClr val="FF0000"/>
                </a:solidFill>
                <a:latin typeface="Helvetica" charset="0"/>
                <a:ea typeface="ＭＳ Ｐゴシック" charset="0"/>
                <a:cs typeface="Helvetica" charset="0"/>
                <a:sym typeface="Helvetica" charset="0"/>
              </a:rPr>
              <a:t>route to each</a:t>
            </a:r>
          </a:p>
          <a:p>
            <a:pPr>
              <a:lnSpc>
                <a:spcPct val="84000"/>
              </a:lnSpc>
              <a:tabLst>
                <a:tab pos="939800" algn="l"/>
                <a:tab pos="1854200" algn="l"/>
                <a:tab pos="939800" algn="l"/>
                <a:tab pos="1854200" algn="l"/>
                <a:tab pos="939800" algn="l"/>
                <a:tab pos="1854200" algn="l"/>
              </a:tabLst>
            </a:pPr>
            <a:r>
              <a:rPr lang="en-US" sz="2200">
                <a:solidFill>
                  <a:srgbClr val="FF0000"/>
                </a:solidFill>
                <a:latin typeface="Helvetica" charset="0"/>
                <a:ea typeface="ＭＳ Ｐゴシック" charset="0"/>
                <a:cs typeface="Helvetica" charset="0"/>
                <a:sym typeface="Helvetica" charset="0"/>
              </a:rPr>
              <a:t>destination </a:t>
            </a:r>
          </a:p>
        </p:txBody>
      </p:sp>
      <p:sp>
        <p:nvSpPr>
          <p:cNvPr id="30761" name="Rectangle 41"/>
          <p:cNvSpPr>
            <a:spLocks/>
          </p:cNvSpPr>
          <p:nvPr/>
        </p:nvSpPr>
        <p:spPr bwMode="auto">
          <a:xfrm>
            <a:off x="5397500" y="2298700"/>
            <a:ext cx="1576388"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54200" algn="l"/>
                <a:tab pos="939800" algn="l"/>
                <a:tab pos="1854200" algn="l"/>
              </a:tabLst>
            </a:pPr>
            <a:r>
              <a:rPr lang="en-US" sz="2400">
                <a:solidFill>
                  <a:schemeClr val="tx1"/>
                </a:solidFill>
                <a:latin typeface="Helvetica" charset="0"/>
                <a:ea typeface="ＭＳ Ｐゴシック" charset="0"/>
                <a:cs typeface="Helvetica" charset="0"/>
                <a:sym typeface="Helvetica" charset="0"/>
              </a:rPr>
              <a:t>All </a:t>
            </a:r>
          </a:p>
          <a:p>
            <a:pPr>
              <a:lnSpc>
                <a:spcPct val="84000"/>
              </a:lnSpc>
              <a:tabLst>
                <a:tab pos="939800" algn="l"/>
                <a:tab pos="1854200" algn="l"/>
                <a:tab pos="939800" algn="l"/>
                <a:tab pos="1854200" algn="l"/>
              </a:tabLst>
            </a:pPr>
            <a:r>
              <a:rPr lang="en-US" sz="2400">
                <a:solidFill>
                  <a:schemeClr val="tx1"/>
                </a:solidFill>
                <a:latin typeface="Helvetica" charset="0"/>
                <a:ea typeface="ＭＳ Ｐゴシック" charset="0"/>
                <a:cs typeface="Helvetica" charset="0"/>
                <a:sym typeface="Helvetica" charset="0"/>
              </a:rPr>
              <a:t>acceptable</a:t>
            </a:r>
            <a:br>
              <a:rPr lang="en-US" sz="2400">
                <a:solidFill>
                  <a:schemeClr val="tx1"/>
                </a:solidFill>
                <a:latin typeface="Helvetica" charset="0"/>
                <a:ea typeface="ＭＳ Ｐゴシック" charset="0"/>
                <a:cs typeface="Helvetica" charset="0"/>
                <a:sym typeface="Helvetica" charset="0"/>
              </a:rPr>
            </a:br>
            <a:r>
              <a:rPr lang="en-US" sz="2400">
                <a:solidFill>
                  <a:schemeClr val="tx1"/>
                </a:solidFill>
                <a:latin typeface="Helvetica" charset="0"/>
                <a:ea typeface="ＭＳ Ｐゴシック" charset="0"/>
                <a:cs typeface="Helvetica" charset="0"/>
                <a:sym typeface="Helvetica" charset="0"/>
              </a:rPr>
              <a:t>routes</a:t>
            </a:r>
          </a:p>
        </p:txBody>
      </p:sp>
      <p:sp>
        <p:nvSpPr>
          <p:cNvPr id="30762" name="Line 42"/>
          <p:cNvSpPr>
            <a:spLocks noChangeShapeType="1"/>
          </p:cNvSpPr>
          <p:nvPr/>
        </p:nvSpPr>
        <p:spPr bwMode="auto">
          <a:xfrm>
            <a:off x="6073775" y="3548063"/>
            <a:ext cx="1588" cy="277812"/>
          </a:xfrm>
          <a:prstGeom prst="line">
            <a:avLst/>
          </a:prstGeom>
          <a:noFill/>
          <a:ln w="38100">
            <a:solidFill>
              <a:schemeClr val="tx1"/>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grpSp>
        <p:nvGrpSpPr>
          <p:cNvPr id="30763" name="Group 43"/>
          <p:cNvGrpSpPr>
            <a:grpSpLocks/>
          </p:cNvGrpSpPr>
          <p:nvPr/>
        </p:nvGrpSpPr>
        <p:grpSpPr bwMode="auto">
          <a:xfrm>
            <a:off x="4902200" y="3721100"/>
            <a:ext cx="2381250" cy="893763"/>
            <a:chOff x="0" y="0"/>
            <a:chExt cx="1500" cy="563"/>
          </a:xfrm>
        </p:grpSpPr>
        <p:sp>
          <p:nvSpPr>
            <p:cNvPr id="30764" name="Rectangle 44"/>
            <p:cNvSpPr>
              <a:spLocks/>
            </p:cNvSpPr>
            <p:nvPr/>
          </p:nvSpPr>
          <p:spPr bwMode="auto">
            <a:xfrm>
              <a:off x="196" y="49"/>
              <a:ext cx="1274" cy="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0000"/>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66900" algn="l"/>
                  <a:tab pos="2781300" algn="l"/>
                </a:tabLst>
              </a:pPr>
              <a:r>
                <a:rPr lang="en-US" sz="2200" b="1">
                  <a:solidFill>
                    <a:srgbClr val="FF0000"/>
                  </a:solidFill>
                  <a:latin typeface="Helvetica" charset="0"/>
                  <a:ea typeface="ＭＳ Ｐゴシック" charset="0"/>
                  <a:cs typeface="Helvetica" charset="0"/>
                  <a:sym typeface="Helvetica" charset="0"/>
                </a:rPr>
                <a:t>BGP Decision </a:t>
              </a:r>
              <a:br>
                <a:rPr lang="en-US" sz="2200" b="1">
                  <a:solidFill>
                    <a:srgbClr val="FF0000"/>
                  </a:solidFill>
                  <a:latin typeface="Helvetica" charset="0"/>
                  <a:ea typeface="ＭＳ Ｐゴシック" charset="0"/>
                  <a:cs typeface="Helvetica" charset="0"/>
                  <a:sym typeface="Helvetica" charset="0"/>
                </a:rPr>
              </a:br>
              <a:r>
                <a:rPr lang="en-US" sz="2200" b="1">
                  <a:solidFill>
                    <a:srgbClr val="FF0000"/>
                  </a:solidFill>
                  <a:latin typeface="Helvetica" charset="0"/>
                  <a:ea typeface="ＭＳ Ｐゴシック" charset="0"/>
                  <a:cs typeface="Helvetica" charset="0"/>
                  <a:sym typeface="Helvetica" charset="0"/>
                </a:rPr>
                <a:t>Process</a:t>
              </a:r>
            </a:p>
          </p:txBody>
        </p:sp>
        <p:sp>
          <p:nvSpPr>
            <p:cNvPr id="30765" name="Oval 45"/>
            <p:cNvSpPr>
              <a:spLocks/>
            </p:cNvSpPr>
            <p:nvPr/>
          </p:nvSpPr>
          <p:spPr bwMode="auto">
            <a:xfrm>
              <a:off x="0" y="0"/>
              <a:ext cx="1500" cy="563"/>
            </a:xfrm>
            <a:prstGeom prst="ellips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grpSp>
      <p:sp>
        <p:nvSpPr>
          <p:cNvPr id="30766" name="Rectangle 46"/>
          <p:cNvSpPr>
            <a:spLocks/>
          </p:cNvSpPr>
          <p:nvPr/>
        </p:nvSpPr>
        <p:spPr bwMode="auto">
          <a:xfrm>
            <a:off x="314325" y="5602955"/>
            <a:ext cx="6373540" cy="21862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gn="l">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2400">
                <a:solidFill>
                  <a:srgbClr val="0000FF"/>
                </a:solidFill>
                <a:latin typeface="Helvetica" charset="0"/>
                <a:ea typeface="ＭＳ Ｐゴシック" charset="0"/>
                <a:cs typeface="Helvetica" charset="0"/>
                <a:sym typeface="Helvetica" charset="0"/>
              </a:rPr>
              <a:t>Import filter</a:t>
            </a:r>
          </a:p>
          <a:p>
            <a:pPr marL="342900" indent="-342900" algn="l">
              <a:lnSpc>
                <a:spcPct val="84000"/>
              </a:lnSpc>
              <a:buClr>
                <a:srgbClr val="000000"/>
              </a:buClr>
              <a:buSzPct val="44000"/>
              <a:buFont typeface="Arial" panose="020B0604020202020204" pitchFamily="34" charset="0"/>
              <a:buChar char="•"/>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2400">
                <a:solidFill>
                  <a:schemeClr val="tx1"/>
                </a:solidFill>
                <a:latin typeface="Helvetica" charset="0"/>
                <a:ea typeface="ＭＳ Ｐゴシック" charset="0"/>
                <a:cs typeface="Helvetica" charset="0"/>
                <a:sym typeface="Helvetica" charset="0"/>
              </a:rPr>
              <a:t> Selection of acceptable routes</a:t>
            </a:r>
          </a:p>
          <a:p>
            <a:pPr marL="342900" indent="-342900" algn="l">
              <a:lnSpc>
                <a:spcPct val="84000"/>
              </a:lnSpc>
              <a:buClr>
                <a:srgbClr val="000000"/>
              </a:buClr>
              <a:buSzPct val="44000"/>
              <a:buFont typeface="Arial" panose="020B0604020202020204" pitchFamily="34" charset="0"/>
              <a:buChar char="•"/>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2400">
                <a:solidFill>
                  <a:schemeClr val="tx1"/>
                </a:solidFill>
                <a:latin typeface="Helvetica" charset="0"/>
                <a:ea typeface="ＭＳ Ｐゴシック" charset="0"/>
                <a:cs typeface="Helvetica" charset="0"/>
                <a:sym typeface="Helvetica" charset="0"/>
              </a:rPr>
              <a:t> Addition of </a:t>
            </a:r>
            <a:r>
              <a:rPr lang="en-US" sz="2400">
                <a:solidFill>
                  <a:schemeClr val="tx1"/>
                </a:solidFill>
                <a:latin typeface="Courier New" charset="0"/>
                <a:ea typeface="ＭＳ Ｐゴシック" charset="0"/>
                <a:cs typeface="Courier New" charset="0"/>
                <a:sym typeface="Courier New" charset="0"/>
              </a:rPr>
              <a:t>local-</a:t>
            </a:r>
            <a:r>
              <a:rPr lang="en-US" sz="2400" err="1">
                <a:solidFill>
                  <a:schemeClr val="tx1"/>
                </a:solidFill>
                <a:latin typeface="Courier New" charset="0"/>
                <a:ea typeface="ＭＳ Ｐゴシック" charset="0"/>
                <a:cs typeface="Courier New" charset="0"/>
                <a:sym typeface="Courier New" charset="0"/>
              </a:rPr>
              <a:t>pref</a:t>
            </a:r>
            <a:r>
              <a:rPr lang="en-US" sz="2400">
                <a:solidFill>
                  <a:schemeClr val="tx1"/>
                </a:solidFill>
                <a:latin typeface="Courier New" charset="0"/>
                <a:ea typeface="ＭＳ Ｐゴシック" charset="0"/>
                <a:cs typeface="Courier New" charset="0"/>
                <a:sym typeface="Courier New" charset="0"/>
              </a:rPr>
              <a:t> </a:t>
            </a:r>
            <a:r>
              <a:rPr lang="en-US" sz="2400">
                <a:solidFill>
                  <a:schemeClr val="tx1"/>
                </a:solidFill>
                <a:latin typeface="Helvetica" charset="0"/>
                <a:ea typeface="ＭＳ Ｐゴシック" charset="0"/>
                <a:cs typeface="Helvetica" charset="0"/>
                <a:sym typeface="Helvetica" charset="0"/>
              </a:rPr>
              <a:t>attribute </a:t>
            </a:r>
            <a:br>
              <a:rPr lang="en-US" sz="2400">
                <a:solidFill>
                  <a:schemeClr val="tx1"/>
                </a:solidFill>
                <a:latin typeface="Helvetica" charset="0"/>
                <a:ea typeface="ＭＳ Ｐゴシック" charset="0"/>
                <a:cs typeface="Helvetica" charset="0"/>
                <a:sym typeface="Helvetica" charset="0"/>
              </a:rPr>
            </a:br>
            <a:r>
              <a:rPr lang="en-US" sz="2400">
                <a:solidFill>
                  <a:schemeClr val="tx1"/>
                </a:solidFill>
                <a:latin typeface="Helvetica" charset="0"/>
                <a:ea typeface="ＭＳ Ｐゴシック" charset="0"/>
                <a:cs typeface="Helvetica" charset="0"/>
                <a:sym typeface="Helvetica" charset="0"/>
              </a:rPr>
              <a:t>  inside received BGP Msg</a:t>
            </a:r>
          </a:p>
          <a:p>
            <a:pPr marL="342900" indent="-342900" algn="l">
              <a:lnSpc>
                <a:spcPct val="84000"/>
              </a:lnSpc>
              <a:buClr>
                <a:srgbClr val="000000"/>
              </a:buClr>
              <a:buSzPct val="44000"/>
              <a:buFont typeface="Arial" panose="020B0604020202020204" pitchFamily="34" charset="0"/>
              <a:buChar char="•"/>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2400">
                <a:solidFill>
                  <a:schemeClr val="tx1"/>
                </a:solidFill>
                <a:latin typeface="Helvetica" charset="0"/>
                <a:ea typeface="ＭＳ Ｐゴシック" charset="0"/>
                <a:cs typeface="Helvetica" charset="0"/>
                <a:sym typeface="Helvetica" charset="0"/>
              </a:rPr>
              <a:t>Normal quality route : </a:t>
            </a:r>
            <a:r>
              <a:rPr lang="en-US" sz="2400">
                <a:solidFill>
                  <a:schemeClr val="tx1"/>
                </a:solidFill>
                <a:latin typeface="Courier New" charset="0"/>
                <a:ea typeface="ＭＳ Ｐゴシック" charset="0"/>
                <a:cs typeface="Courier New" charset="0"/>
                <a:sym typeface="Courier New" charset="0"/>
              </a:rPr>
              <a:t>local-</a:t>
            </a:r>
            <a:r>
              <a:rPr lang="en-US" sz="2400" err="1">
                <a:solidFill>
                  <a:schemeClr val="tx1"/>
                </a:solidFill>
                <a:latin typeface="Courier New" charset="0"/>
                <a:ea typeface="ＭＳ Ｐゴシック" charset="0"/>
                <a:cs typeface="Courier New" charset="0"/>
                <a:sym typeface="Courier New" charset="0"/>
              </a:rPr>
              <a:t>pref</a:t>
            </a:r>
            <a:r>
              <a:rPr lang="en-US" sz="2400">
                <a:solidFill>
                  <a:schemeClr val="tx1"/>
                </a:solidFill>
                <a:latin typeface="Helvetica" charset="0"/>
                <a:ea typeface="ＭＳ Ｐゴシック" charset="0"/>
                <a:cs typeface="Helvetica" charset="0"/>
                <a:sym typeface="Helvetica" charset="0"/>
              </a:rPr>
              <a:t>=100</a:t>
            </a:r>
          </a:p>
          <a:p>
            <a:pPr marL="342900" indent="-342900" algn="l">
              <a:lnSpc>
                <a:spcPct val="84000"/>
              </a:lnSpc>
              <a:buClr>
                <a:srgbClr val="000000"/>
              </a:buClr>
              <a:buSzPct val="44000"/>
              <a:buFont typeface="Arial" panose="020B0604020202020204" pitchFamily="34" charset="0"/>
              <a:buChar char="•"/>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2400">
                <a:solidFill>
                  <a:schemeClr val="tx1"/>
                </a:solidFill>
                <a:latin typeface="Helvetica" charset="0"/>
                <a:ea typeface="ＭＳ Ｐゴシック" charset="0"/>
                <a:cs typeface="Helvetica" charset="0"/>
                <a:sym typeface="Helvetica" charset="0"/>
              </a:rPr>
              <a:t>Better than normal route :</a:t>
            </a:r>
            <a:r>
              <a:rPr lang="en-US" sz="2400">
                <a:solidFill>
                  <a:schemeClr val="tx1"/>
                </a:solidFill>
                <a:latin typeface="Courier New" charset="0"/>
                <a:ea typeface="ＭＳ Ｐゴシック" charset="0"/>
                <a:cs typeface="Courier New" charset="0"/>
                <a:sym typeface="Courier New" charset="0"/>
              </a:rPr>
              <a:t>local-</a:t>
            </a:r>
            <a:r>
              <a:rPr lang="en-US" sz="2400" err="1">
                <a:solidFill>
                  <a:schemeClr val="tx1"/>
                </a:solidFill>
                <a:latin typeface="Courier New" charset="0"/>
                <a:ea typeface="ＭＳ Ｐゴシック" charset="0"/>
                <a:cs typeface="Courier New" charset="0"/>
                <a:sym typeface="Courier New" charset="0"/>
              </a:rPr>
              <a:t>pref</a:t>
            </a:r>
            <a:r>
              <a:rPr lang="en-US" sz="2400">
                <a:solidFill>
                  <a:schemeClr val="tx1"/>
                </a:solidFill>
                <a:latin typeface="Helvetica" charset="0"/>
                <a:ea typeface="ＭＳ Ｐゴシック" charset="0"/>
                <a:cs typeface="Helvetica" charset="0"/>
                <a:sym typeface="Helvetica" charset="0"/>
              </a:rPr>
              <a:t>=200</a:t>
            </a:r>
          </a:p>
          <a:p>
            <a:pPr marL="342900" indent="-342900" algn="l">
              <a:lnSpc>
                <a:spcPct val="84000"/>
              </a:lnSpc>
              <a:buClr>
                <a:srgbClr val="000000"/>
              </a:buClr>
              <a:buSzPct val="44000"/>
              <a:buFont typeface="Arial" panose="020B0604020202020204" pitchFamily="34" charset="0"/>
              <a:buChar char="•"/>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2400">
                <a:solidFill>
                  <a:schemeClr val="tx1"/>
                </a:solidFill>
                <a:latin typeface="Helvetica" charset="0"/>
                <a:ea typeface="ＭＳ Ｐゴシック" charset="0"/>
                <a:cs typeface="Helvetica" charset="0"/>
                <a:sym typeface="Helvetica" charset="0"/>
              </a:rPr>
              <a:t>Worse than normal route :</a:t>
            </a:r>
            <a:r>
              <a:rPr lang="en-US" sz="2400">
                <a:solidFill>
                  <a:schemeClr val="tx1"/>
                </a:solidFill>
                <a:latin typeface="Courier New" charset="0"/>
                <a:ea typeface="ＭＳ Ｐゴシック" charset="0"/>
                <a:cs typeface="Courier New" charset="0"/>
                <a:sym typeface="Courier New" charset="0"/>
              </a:rPr>
              <a:t>local-</a:t>
            </a:r>
            <a:r>
              <a:rPr lang="en-US" sz="2400" err="1">
                <a:solidFill>
                  <a:schemeClr val="tx1"/>
                </a:solidFill>
                <a:latin typeface="Courier New" charset="0"/>
                <a:ea typeface="ＭＳ Ｐゴシック" charset="0"/>
                <a:cs typeface="Courier New" charset="0"/>
                <a:sym typeface="Courier New" charset="0"/>
              </a:rPr>
              <a:t>pref</a:t>
            </a:r>
            <a:r>
              <a:rPr lang="en-US" sz="2400">
                <a:solidFill>
                  <a:schemeClr val="tx1"/>
                </a:solidFill>
                <a:latin typeface="Helvetica" charset="0"/>
                <a:ea typeface="ＭＳ Ｐゴシック" charset="0"/>
                <a:cs typeface="Helvetica" charset="0"/>
                <a:sym typeface="Helvetica" charset="0"/>
              </a:rPr>
              <a:t>=50</a:t>
            </a:r>
          </a:p>
        </p:txBody>
      </p:sp>
      <p:sp>
        <p:nvSpPr>
          <p:cNvPr id="30767" name="Rectangle 47"/>
          <p:cNvSpPr>
            <a:spLocks/>
          </p:cNvSpPr>
          <p:nvPr/>
        </p:nvSpPr>
        <p:spPr bwMode="auto">
          <a:xfrm>
            <a:off x="7583488" y="5702300"/>
            <a:ext cx="4833937" cy="2552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spAutoFit/>
          </a:bodyPr>
          <a:lstStyle/>
          <a:p>
            <a:pPr>
              <a:lnSpc>
                <a:spcPct val="84000"/>
              </a:lnSpc>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2400" b="1">
                <a:solidFill>
                  <a:srgbClr val="FF0000"/>
                </a:solidFill>
                <a:latin typeface="Helvetica" charset="0"/>
                <a:ea typeface="ＭＳ Ｐゴシック" charset="0"/>
                <a:cs typeface="Helvetica" charset="0"/>
                <a:sym typeface="Helvetica" charset="0"/>
              </a:rPr>
              <a:t>Simplified BGP Decision Process</a:t>
            </a:r>
          </a:p>
          <a:p>
            <a:pPr marL="342900" indent="-342900" algn="l">
              <a:lnSpc>
                <a:spcPct val="84000"/>
              </a:lnSpc>
              <a:buClr>
                <a:srgbClr val="000000"/>
              </a:buClr>
              <a:buSzPct val="44000"/>
              <a:buFont typeface="Arial" panose="020B0604020202020204" pitchFamily="34" charset="0"/>
              <a:buChar char="•"/>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2400">
                <a:solidFill>
                  <a:schemeClr val="tx1"/>
                </a:solidFill>
                <a:latin typeface="Helvetica" charset="0"/>
                <a:ea typeface="ＭＳ Ｐゴシック" charset="0"/>
                <a:cs typeface="Helvetica" charset="0"/>
                <a:sym typeface="Helvetica" charset="0"/>
              </a:rPr>
              <a:t> Select routes with highest </a:t>
            </a:r>
            <a:br>
              <a:rPr lang="en-US" sz="2400">
                <a:solidFill>
                  <a:schemeClr val="tx1"/>
                </a:solidFill>
                <a:latin typeface="Helvetica" charset="0"/>
                <a:ea typeface="ＭＳ Ｐゴシック" charset="0"/>
                <a:cs typeface="Helvetica" charset="0"/>
                <a:sym typeface="Helvetica" charset="0"/>
              </a:rPr>
            </a:br>
            <a:r>
              <a:rPr lang="en-US" sz="2400">
                <a:solidFill>
                  <a:schemeClr val="tx1"/>
                </a:solidFill>
                <a:latin typeface="Helvetica" charset="0"/>
                <a:ea typeface="ＭＳ Ｐゴシック" charset="0"/>
                <a:cs typeface="Helvetica" charset="0"/>
                <a:sym typeface="Helvetica" charset="0"/>
              </a:rPr>
              <a:t>  </a:t>
            </a:r>
            <a:r>
              <a:rPr lang="en-US" sz="2400">
                <a:solidFill>
                  <a:schemeClr val="tx1"/>
                </a:solidFill>
                <a:latin typeface="Courier New" charset="0"/>
                <a:ea typeface="ＭＳ Ｐゴシック" charset="0"/>
                <a:cs typeface="Courier New" charset="0"/>
                <a:sym typeface="Courier New" charset="0"/>
              </a:rPr>
              <a:t>local-</a:t>
            </a:r>
            <a:r>
              <a:rPr lang="en-US" sz="2400" err="1">
                <a:solidFill>
                  <a:schemeClr val="tx1"/>
                </a:solidFill>
                <a:latin typeface="Courier New" charset="0"/>
                <a:ea typeface="ＭＳ Ｐゴシック" charset="0"/>
                <a:cs typeface="Courier New" charset="0"/>
                <a:sym typeface="Courier New" charset="0"/>
              </a:rPr>
              <a:t>pref</a:t>
            </a:r>
            <a:r>
              <a:rPr lang="en-US" sz="2400">
                <a:solidFill>
                  <a:schemeClr val="tx1"/>
                </a:solidFill>
                <a:latin typeface="Courier New" charset="0"/>
                <a:ea typeface="ＭＳ Ｐゴシック" charset="0"/>
                <a:cs typeface="Courier New" charset="0"/>
                <a:sym typeface="Courier New" charset="0"/>
              </a:rPr>
              <a:t> </a:t>
            </a:r>
          </a:p>
          <a:p>
            <a:pPr marL="342900" indent="-342900" algn="l">
              <a:lnSpc>
                <a:spcPct val="84000"/>
              </a:lnSpc>
              <a:buClr>
                <a:srgbClr val="000000"/>
              </a:buClr>
              <a:buSzPct val="44000"/>
              <a:buFont typeface="Arial" panose="020B0604020202020204" pitchFamily="34" charset="0"/>
              <a:buChar char="•"/>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2400">
                <a:solidFill>
                  <a:schemeClr val="tx1"/>
                </a:solidFill>
                <a:latin typeface="Helvetica" charset="0"/>
                <a:ea typeface="ＭＳ Ｐゴシック" charset="0"/>
                <a:cs typeface="Helvetica" charset="0"/>
                <a:sym typeface="Helvetica" charset="0"/>
              </a:rPr>
              <a:t> If there are several routes,</a:t>
            </a:r>
            <a:br>
              <a:rPr lang="en-US" sz="2400">
                <a:solidFill>
                  <a:schemeClr val="tx1"/>
                </a:solidFill>
                <a:latin typeface="Helvetica" charset="0"/>
                <a:ea typeface="ＭＳ Ｐゴシック" charset="0"/>
                <a:cs typeface="Helvetica" charset="0"/>
                <a:sym typeface="Helvetica" charset="0"/>
              </a:rPr>
            </a:br>
            <a:r>
              <a:rPr lang="en-US" sz="2400">
                <a:solidFill>
                  <a:schemeClr val="tx1"/>
                </a:solidFill>
                <a:latin typeface="Helvetica" charset="0"/>
                <a:ea typeface="ＭＳ Ｐゴシック" charset="0"/>
                <a:cs typeface="Helvetica" charset="0"/>
                <a:sym typeface="Helvetica" charset="0"/>
              </a:rPr>
              <a:t>  choose routes with the</a:t>
            </a:r>
            <a:br>
              <a:rPr lang="en-US" sz="2400">
                <a:solidFill>
                  <a:schemeClr val="tx1"/>
                </a:solidFill>
                <a:latin typeface="Helvetica" charset="0"/>
                <a:ea typeface="ＭＳ Ｐゴシック" charset="0"/>
                <a:cs typeface="Helvetica" charset="0"/>
                <a:sym typeface="Helvetica" charset="0"/>
              </a:rPr>
            </a:br>
            <a:r>
              <a:rPr lang="en-US" sz="2400">
                <a:solidFill>
                  <a:schemeClr val="tx1"/>
                </a:solidFill>
                <a:latin typeface="Helvetica" charset="0"/>
                <a:ea typeface="ＭＳ Ｐゴシック" charset="0"/>
                <a:cs typeface="Helvetica" charset="0"/>
                <a:sym typeface="Helvetica" charset="0"/>
              </a:rPr>
              <a:t>  shortest </a:t>
            </a:r>
            <a:r>
              <a:rPr lang="en-US" sz="2400" err="1">
                <a:solidFill>
                  <a:schemeClr val="tx1"/>
                </a:solidFill>
                <a:latin typeface="Helvetica" charset="0"/>
                <a:ea typeface="ＭＳ Ｐゴシック" charset="0"/>
                <a:cs typeface="Helvetica" charset="0"/>
                <a:sym typeface="Helvetica" charset="0"/>
              </a:rPr>
              <a:t>ASPath</a:t>
            </a:r>
            <a:r>
              <a:rPr lang="en-US" sz="2400">
                <a:solidFill>
                  <a:schemeClr val="tx1"/>
                </a:solidFill>
                <a:latin typeface="Helvetica" charset="0"/>
                <a:ea typeface="ＭＳ Ｐゴシック" charset="0"/>
                <a:cs typeface="Helvetica" charset="0"/>
                <a:sym typeface="Helvetica" charset="0"/>
              </a:rPr>
              <a:t> </a:t>
            </a:r>
          </a:p>
          <a:p>
            <a:pPr marL="342900" indent="-342900" algn="l">
              <a:lnSpc>
                <a:spcPct val="84000"/>
              </a:lnSpc>
              <a:buClr>
                <a:srgbClr val="000000"/>
              </a:buClr>
              <a:buSzPct val="44000"/>
              <a:buFont typeface="Arial" panose="020B0604020202020204" pitchFamily="34" charset="0"/>
              <a:buChar char="•"/>
              <a:tabLst>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 pos="939800" algn="l"/>
                <a:tab pos="1866900" algn="l"/>
                <a:tab pos="2806700" algn="l"/>
                <a:tab pos="3733800" algn="l"/>
                <a:tab pos="4673600" algn="l"/>
                <a:tab pos="5600700" algn="l"/>
                <a:tab pos="6540500" algn="l"/>
                <a:tab pos="7416800" algn="l"/>
              </a:tabLst>
            </a:pPr>
            <a:r>
              <a:rPr lang="en-US" sz="2400">
                <a:solidFill>
                  <a:schemeClr val="tx1"/>
                </a:solidFill>
                <a:latin typeface="Helvetica" charset="0"/>
                <a:ea typeface="ＭＳ Ｐゴシック" charset="0"/>
                <a:cs typeface="Helvetica" charset="0"/>
                <a:sym typeface="Helvetica" charset="0"/>
              </a:rPr>
              <a:t> If there are still several routes</a:t>
            </a:r>
            <a:br>
              <a:rPr lang="en-US" sz="2400">
                <a:solidFill>
                  <a:schemeClr val="tx1"/>
                </a:solidFill>
                <a:latin typeface="Helvetica" charset="0"/>
                <a:ea typeface="ＭＳ Ｐゴシック" charset="0"/>
                <a:cs typeface="Helvetica" charset="0"/>
                <a:sym typeface="Helvetica" charset="0"/>
              </a:rPr>
            </a:br>
            <a:r>
              <a:rPr lang="en-US" sz="2400">
                <a:solidFill>
                  <a:schemeClr val="tx1"/>
                </a:solidFill>
                <a:latin typeface="Helvetica" charset="0"/>
                <a:ea typeface="ＭＳ Ｐゴシック" charset="0"/>
                <a:cs typeface="Helvetica" charset="0"/>
                <a:sym typeface="Helvetica" charset="0"/>
              </a:rPr>
              <a:t>  tie-breaking rule</a:t>
            </a:r>
          </a:p>
        </p:txBody>
      </p:sp>
    </p:spTree>
    <p:extLst>
      <p:ext uri="{BB962C8B-B14F-4D97-AF65-F5344CB8AC3E}">
        <p14:creationId xmlns:p14="http://schemas.microsoft.com/office/powerpoint/2010/main" val="3225042288"/>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ln/>
        </p:spPr>
        <p:txBody>
          <a:bodyPr/>
          <a:lstStyle/>
          <a:p>
            <a:r>
              <a:rPr lang="en-US"/>
              <a:t>BGP session</a:t>
            </a:r>
          </a:p>
        </p:txBody>
      </p:sp>
      <p:sp>
        <p:nvSpPr>
          <p:cNvPr id="31746" name="Rectangle 2"/>
          <p:cNvSpPr>
            <a:spLocks noGrp="1" noChangeArrowheads="1"/>
          </p:cNvSpPr>
          <p:nvPr>
            <p:ph type="body" idx="1"/>
          </p:nvPr>
        </p:nvSpPr>
        <p:spPr>
          <a:ln/>
        </p:spPr>
        <p:txBody>
          <a:bodyPr/>
          <a:lstStyle/>
          <a:p>
            <a:pPr marL="889000"/>
            <a:r>
              <a:rPr lang="en-US"/>
              <a:t>Session establishment</a:t>
            </a:r>
            <a:br>
              <a:rPr lang="en-US"/>
            </a:br>
            <a:br>
              <a:rPr lang="en-US"/>
            </a:br>
            <a:br>
              <a:rPr lang="en-US"/>
            </a:br>
            <a:br>
              <a:rPr lang="en-US"/>
            </a:br>
            <a:br>
              <a:rPr lang="en-US"/>
            </a:br>
            <a:br>
              <a:rPr lang="en-US"/>
            </a:br>
            <a:br>
              <a:rPr lang="en-US"/>
            </a:br>
            <a:br>
              <a:rPr lang="en-US"/>
            </a:br>
            <a:endParaRPr lang="en-US"/>
          </a:p>
        </p:txBody>
      </p:sp>
      <p:sp>
        <p:nvSpPr>
          <p:cNvPr id="31747" name="Rectangle 3"/>
          <p:cNvSpPr>
            <a:spLocks/>
          </p:cNvSpPr>
          <p:nvPr/>
        </p:nvSpPr>
        <p:spPr bwMode="auto">
          <a:xfrm>
            <a:off x="1625600" y="3587750"/>
            <a:ext cx="9207500" cy="562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gn="l"/>
            <a:r>
              <a:rPr lang="en-US" sz="2400" b="1">
                <a:solidFill>
                  <a:srgbClr val="0D5F18"/>
                </a:solidFill>
                <a:latin typeface="Courier" charset="0"/>
                <a:ea typeface="ＭＳ Ｐゴシック" charset="0"/>
                <a:cs typeface="Courier" charset="0"/>
                <a:sym typeface="Courier" charset="0"/>
              </a:rPr>
              <a:t>def</a:t>
            </a:r>
            <a:r>
              <a:rPr lang="en-US" sz="2400">
                <a:solidFill>
                  <a:srgbClr val="262626"/>
                </a:solidFill>
                <a:latin typeface="Courier" charset="0"/>
                <a:ea typeface="ＭＳ Ｐゴシック" charset="0"/>
                <a:cs typeface="Courier" charset="0"/>
                <a:sym typeface="Courier" charset="0"/>
              </a:rPr>
              <a:t> </a:t>
            </a:r>
            <a:r>
              <a:rPr lang="en-US" sz="2400">
                <a:solidFill>
                  <a:srgbClr val="08196B"/>
                </a:solidFill>
                <a:latin typeface="Courier" charset="0"/>
                <a:ea typeface="ＭＳ Ｐゴシック" charset="0"/>
                <a:cs typeface="Courier" charset="0"/>
                <a:sym typeface="Courier" charset="0"/>
              </a:rPr>
              <a:t>initialize_BGP_session</a:t>
            </a:r>
            <a:r>
              <a:rPr lang="en-US" sz="2400">
                <a:solidFill>
                  <a:srgbClr val="262626"/>
                </a:solidFill>
                <a:latin typeface="Courier" charset="0"/>
                <a:ea typeface="ＭＳ Ｐゴシック" charset="0"/>
                <a:cs typeface="Courier" charset="0"/>
                <a:sym typeface="Courier" charset="0"/>
              </a:rPr>
              <a:t>( RemoteAS, RemoteIP):</a:t>
            </a:r>
          </a:p>
          <a:p>
            <a:pPr algn="l"/>
            <a:r>
              <a:rPr lang="en-US" sz="2400">
                <a:solidFill>
                  <a:srgbClr val="262626"/>
                </a:solidFill>
                <a:latin typeface="Courier" charset="0"/>
                <a:ea typeface="ＭＳ Ｐゴシック" charset="0"/>
                <a:cs typeface="Courier" charset="0"/>
                <a:sym typeface="Courier" charset="0"/>
              </a:rPr>
              <a:t>  </a:t>
            </a:r>
            <a:r>
              <a:rPr lang="en-US" sz="2400" i="1">
                <a:solidFill>
                  <a:srgbClr val="336D7D"/>
                </a:solidFill>
                <a:latin typeface="Courier" charset="0"/>
                <a:ea typeface="ＭＳ Ｐゴシック" charset="0"/>
                <a:cs typeface="Courier" charset="0"/>
                <a:sym typeface="Courier" charset="0"/>
              </a:rPr>
              <a:t># Initialize and start BGP session</a:t>
            </a:r>
            <a:endParaRPr lang="en-US" sz="2400">
              <a:solidFill>
                <a:srgbClr val="262626"/>
              </a:solidFill>
              <a:latin typeface="Courier" charset="0"/>
              <a:ea typeface="ＭＳ Ｐゴシック" charset="0"/>
              <a:cs typeface="Courier" charset="0"/>
              <a:sym typeface="Courier" charset="0"/>
            </a:endParaRPr>
          </a:p>
          <a:p>
            <a:pPr algn="l"/>
            <a:r>
              <a:rPr lang="en-US" sz="2400">
                <a:solidFill>
                  <a:srgbClr val="262626"/>
                </a:solidFill>
                <a:latin typeface="Courier" charset="0"/>
                <a:ea typeface="ＭＳ Ｐゴシック" charset="0"/>
                <a:cs typeface="Courier" charset="0"/>
                <a:sym typeface="Courier" charset="0"/>
              </a:rPr>
              <a:t>  </a:t>
            </a:r>
            <a:r>
              <a:rPr lang="en-US" sz="2400" i="1">
                <a:solidFill>
                  <a:srgbClr val="336D7D"/>
                </a:solidFill>
                <a:latin typeface="Courier" charset="0"/>
                <a:ea typeface="ＭＳ Ｐゴシック" charset="0"/>
                <a:cs typeface="Courier" charset="0"/>
                <a:sym typeface="Courier" charset="0"/>
              </a:rPr>
              <a:t># Send BGP OPEN Message to RemoteIP on port 179</a:t>
            </a:r>
            <a:endParaRPr lang="en-US" sz="2400">
              <a:solidFill>
                <a:srgbClr val="262626"/>
              </a:solidFill>
              <a:latin typeface="Courier" charset="0"/>
              <a:ea typeface="ＭＳ Ｐゴシック" charset="0"/>
              <a:cs typeface="Courier" charset="0"/>
              <a:sym typeface="Courier" charset="0"/>
            </a:endParaRPr>
          </a:p>
          <a:p>
            <a:pPr algn="l"/>
            <a:r>
              <a:rPr lang="en-US" sz="2400">
                <a:solidFill>
                  <a:srgbClr val="262626"/>
                </a:solidFill>
                <a:latin typeface="Courier" charset="0"/>
                <a:ea typeface="ＭＳ Ｐゴシック" charset="0"/>
                <a:cs typeface="Courier" charset="0"/>
                <a:sym typeface="Courier" charset="0"/>
              </a:rPr>
              <a:t>  </a:t>
            </a:r>
            <a:r>
              <a:rPr lang="en-US" sz="2400" i="1">
                <a:solidFill>
                  <a:srgbClr val="336D7D"/>
                </a:solidFill>
                <a:latin typeface="Courier" charset="0"/>
                <a:ea typeface="ＭＳ Ｐゴシック" charset="0"/>
                <a:cs typeface="Courier" charset="0"/>
                <a:sym typeface="Courier" charset="0"/>
              </a:rPr>
              <a:t># Follow BGP state machine</a:t>
            </a:r>
            <a:endParaRPr lang="en-US" sz="2400">
              <a:solidFill>
                <a:srgbClr val="262626"/>
              </a:solidFill>
              <a:latin typeface="Courier" charset="0"/>
              <a:ea typeface="ＭＳ Ｐゴシック" charset="0"/>
              <a:cs typeface="Courier" charset="0"/>
              <a:sym typeface="Courier" charset="0"/>
            </a:endParaRPr>
          </a:p>
          <a:p>
            <a:pPr algn="l"/>
            <a:r>
              <a:rPr lang="en-US" sz="2400">
                <a:solidFill>
                  <a:srgbClr val="262626"/>
                </a:solidFill>
                <a:latin typeface="Courier" charset="0"/>
                <a:ea typeface="ＭＳ Ｐゴシック" charset="0"/>
                <a:cs typeface="Courier" charset="0"/>
                <a:sym typeface="Courier" charset="0"/>
              </a:rPr>
              <a:t>  </a:t>
            </a:r>
            <a:r>
              <a:rPr lang="en-US" sz="2400" i="1">
                <a:solidFill>
                  <a:srgbClr val="336D7D"/>
                </a:solidFill>
                <a:latin typeface="Courier" charset="0"/>
                <a:ea typeface="ＭＳ Ｐゴシック" charset="0"/>
                <a:cs typeface="Courier" charset="0"/>
                <a:sym typeface="Courier" charset="0"/>
              </a:rPr>
              <a:t># advertise local routes and routes learned from peers*/</a:t>
            </a:r>
            <a:endParaRPr lang="en-US" sz="2400">
              <a:solidFill>
                <a:srgbClr val="262626"/>
              </a:solidFill>
              <a:latin typeface="Courier" charset="0"/>
              <a:ea typeface="ＭＳ Ｐゴシック" charset="0"/>
              <a:cs typeface="Courier" charset="0"/>
              <a:sym typeface="Courier" charset="0"/>
            </a:endParaRPr>
          </a:p>
          <a:p>
            <a:pPr algn="l"/>
            <a:r>
              <a:rPr lang="en-US" sz="2400">
                <a:solidFill>
                  <a:srgbClr val="262626"/>
                </a:solidFill>
                <a:latin typeface="Courier" charset="0"/>
                <a:ea typeface="ＭＳ Ｐゴシック" charset="0"/>
                <a:cs typeface="Courier" charset="0"/>
                <a:sym typeface="Courier" charset="0"/>
              </a:rPr>
              <a:t>  </a:t>
            </a:r>
            <a:r>
              <a:rPr lang="en-US" sz="2400" b="1">
                <a:solidFill>
                  <a:srgbClr val="0D5F18"/>
                </a:solidFill>
                <a:latin typeface="Courier" charset="0"/>
                <a:ea typeface="ＭＳ Ｐゴシック" charset="0"/>
                <a:cs typeface="Courier" charset="0"/>
                <a:sym typeface="Courier" charset="0"/>
              </a:rPr>
              <a:t>for</a:t>
            </a:r>
            <a:r>
              <a:rPr lang="en-US" sz="2400">
                <a:solidFill>
                  <a:srgbClr val="262626"/>
                </a:solidFill>
                <a:latin typeface="Courier" charset="0"/>
                <a:ea typeface="ＭＳ Ｐゴシック" charset="0"/>
                <a:cs typeface="Courier" charset="0"/>
                <a:sym typeface="Courier" charset="0"/>
              </a:rPr>
              <a:t> d </a:t>
            </a:r>
            <a:r>
              <a:rPr lang="en-US" sz="2400" b="1">
                <a:solidFill>
                  <a:srgbClr val="0D5F18"/>
                </a:solidFill>
                <a:latin typeface="Courier" charset="0"/>
                <a:ea typeface="ＭＳ Ｐゴシック" charset="0"/>
                <a:cs typeface="Courier" charset="0"/>
                <a:sym typeface="Courier" charset="0"/>
              </a:rPr>
              <a:t>in</a:t>
            </a:r>
            <a:r>
              <a:rPr lang="en-US" sz="2400">
                <a:solidFill>
                  <a:srgbClr val="262626"/>
                </a:solidFill>
                <a:latin typeface="Courier" charset="0"/>
                <a:ea typeface="ＭＳ Ｐゴシック" charset="0"/>
                <a:cs typeface="Courier" charset="0"/>
                <a:sym typeface="Courier" charset="0"/>
              </a:rPr>
              <a:t> BGPLocRIB :</a:t>
            </a:r>
          </a:p>
          <a:p>
            <a:pPr algn="l"/>
            <a:r>
              <a:rPr lang="en-US" sz="2400">
                <a:solidFill>
                  <a:srgbClr val="262626"/>
                </a:solidFill>
                <a:latin typeface="Courier" charset="0"/>
                <a:ea typeface="ＭＳ Ｐゴシック" charset="0"/>
                <a:cs typeface="Courier" charset="0"/>
                <a:sym typeface="Courier" charset="0"/>
              </a:rPr>
              <a:t>      B</a:t>
            </a:r>
            <a:r>
              <a:rPr lang="en-US" sz="2400">
                <a:solidFill>
                  <a:srgbClr val="535353"/>
                </a:solidFill>
                <a:latin typeface="Courier" charset="0"/>
                <a:ea typeface="ＭＳ Ｐゴシック" charset="0"/>
                <a:cs typeface="Courier" charset="0"/>
                <a:sym typeface="Courier" charset="0"/>
              </a:rPr>
              <a:t>=</a:t>
            </a:r>
            <a:r>
              <a:rPr lang="en-US" sz="2400">
                <a:solidFill>
                  <a:srgbClr val="262626"/>
                </a:solidFill>
                <a:latin typeface="Courier" charset="0"/>
                <a:ea typeface="ＭＳ Ｐゴシック" charset="0"/>
                <a:cs typeface="Courier" charset="0"/>
                <a:sym typeface="Courier" charset="0"/>
              </a:rPr>
              <a:t>build_BGP_Update(d)</a:t>
            </a:r>
          </a:p>
          <a:p>
            <a:pPr algn="l"/>
            <a:r>
              <a:rPr lang="en-US" sz="2400">
                <a:solidFill>
                  <a:srgbClr val="262626"/>
                </a:solidFill>
                <a:latin typeface="Courier" charset="0"/>
                <a:ea typeface="ＭＳ Ｐゴシック" charset="0"/>
                <a:cs typeface="Courier" charset="0"/>
                <a:sym typeface="Courier" charset="0"/>
              </a:rPr>
              <a:t>      S</a:t>
            </a:r>
            <a:r>
              <a:rPr lang="en-US" sz="2400">
                <a:solidFill>
                  <a:srgbClr val="535353"/>
                </a:solidFill>
                <a:latin typeface="Courier" charset="0"/>
                <a:ea typeface="ＭＳ Ｐゴシック" charset="0"/>
                <a:cs typeface="Courier" charset="0"/>
                <a:sym typeface="Courier" charset="0"/>
              </a:rPr>
              <a:t>=</a:t>
            </a:r>
            <a:r>
              <a:rPr lang="en-US" sz="2400">
                <a:solidFill>
                  <a:srgbClr val="262626"/>
                </a:solidFill>
                <a:latin typeface="Courier" charset="0"/>
                <a:ea typeface="ＭＳ Ｐゴシック" charset="0"/>
                <a:cs typeface="Courier" charset="0"/>
                <a:sym typeface="Courier" charset="0"/>
              </a:rPr>
              <a:t>Apply_Export_Filter(RemoteAS,B)</a:t>
            </a:r>
          </a:p>
          <a:p>
            <a:pPr algn="l"/>
            <a:r>
              <a:rPr lang="en-US" sz="2400">
                <a:solidFill>
                  <a:srgbClr val="262626"/>
                </a:solidFill>
                <a:latin typeface="Courier" charset="0"/>
                <a:ea typeface="ＭＳ Ｐゴシック" charset="0"/>
                <a:cs typeface="Courier" charset="0"/>
                <a:sym typeface="Courier" charset="0"/>
              </a:rPr>
              <a:t>      </a:t>
            </a:r>
            <a:r>
              <a:rPr lang="en-US" sz="2400" b="1">
                <a:solidFill>
                  <a:srgbClr val="0D5F18"/>
                </a:solidFill>
                <a:latin typeface="Courier" charset="0"/>
                <a:ea typeface="ＭＳ Ｐゴシック" charset="0"/>
                <a:cs typeface="Courier" charset="0"/>
                <a:sym typeface="Courier" charset="0"/>
              </a:rPr>
              <a:t>if</a:t>
            </a:r>
            <a:r>
              <a:rPr lang="en-US" sz="2400">
                <a:solidFill>
                  <a:srgbClr val="262626"/>
                </a:solidFill>
                <a:latin typeface="Courier" charset="0"/>
                <a:ea typeface="ＭＳ Ｐゴシック" charset="0"/>
                <a:cs typeface="Courier" charset="0"/>
                <a:sym typeface="Courier" charset="0"/>
              </a:rPr>
              <a:t> (S </a:t>
            </a:r>
            <a:r>
              <a:rPr lang="en-US" sz="2400">
                <a:solidFill>
                  <a:srgbClr val="535353"/>
                </a:solidFill>
                <a:latin typeface="Courier" charset="0"/>
                <a:ea typeface="ＭＳ Ｐゴシック" charset="0"/>
                <a:cs typeface="Courier" charset="0"/>
                <a:sym typeface="Courier" charset="0"/>
              </a:rPr>
              <a:t>!=</a:t>
            </a:r>
            <a:r>
              <a:rPr lang="en-US" sz="2400">
                <a:solidFill>
                  <a:srgbClr val="262626"/>
                </a:solidFill>
                <a:latin typeface="Courier" charset="0"/>
                <a:ea typeface="ＭＳ Ｐゴシック" charset="0"/>
                <a:cs typeface="Courier" charset="0"/>
                <a:sym typeface="Courier" charset="0"/>
              </a:rPr>
              <a:t> </a:t>
            </a:r>
            <a:r>
              <a:rPr lang="en-US" sz="2400">
                <a:solidFill>
                  <a:srgbClr val="0D5F18"/>
                </a:solidFill>
                <a:latin typeface="Courier" charset="0"/>
                <a:ea typeface="ＭＳ Ｐゴシック" charset="0"/>
                <a:cs typeface="Courier" charset="0"/>
                <a:sym typeface="Courier" charset="0"/>
              </a:rPr>
              <a:t>None</a:t>
            </a:r>
            <a:r>
              <a:rPr lang="en-US" sz="2400">
                <a:solidFill>
                  <a:srgbClr val="262626"/>
                </a:solidFill>
                <a:latin typeface="Courier" charset="0"/>
                <a:ea typeface="ＭＳ Ｐゴシック" charset="0"/>
                <a:cs typeface="Courier" charset="0"/>
                <a:sym typeface="Courier" charset="0"/>
              </a:rPr>
              <a:t>) :</a:t>
            </a:r>
          </a:p>
          <a:p>
            <a:pPr algn="l"/>
            <a:r>
              <a:rPr lang="en-US" sz="2400">
                <a:solidFill>
                  <a:srgbClr val="262626"/>
                </a:solidFill>
                <a:latin typeface="Courier" charset="0"/>
                <a:ea typeface="ＭＳ Ｐゴシック" charset="0"/>
                <a:cs typeface="Courier" charset="0"/>
                <a:sym typeface="Courier" charset="0"/>
              </a:rPr>
              <a:t>         send_Update(S,RemoteAS,RemoteIP)</a:t>
            </a:r>
          </a:p>
          <a:p>
            <a:pPr algn="l"/>
            <a:r>
              <a:rPr lang="en-US" sz="2400">
                <a:solidFill>
                  <a:srgbClr val="262626"/>
                </a:solidFill>
                <a:latin typeface="Courier" charset="0"/>
                <a:ea typeface="ＭＳ Ｐゴシック" charset="0"/>
                <a:cs typeface="Courier" charset="0"/>
                <a:sym typeface="Courier" charset="0"/>
              </a:rPr>
              <a:t>  </a:t>
            </a:r>
            <a:r>
              <a:rPr lang="en-US" sz="2400" i="1">
                <a:solidFill>
                  <a:srgbClr val="336D7D"/>
                </a:solidFill>
                <a:latin typeface="Courier" charset="0"/>
                <a:ea typeface="ＭＳ Ｐゴシック" charset="0"/>
                <a:cs typeface="Courier" charset="0"/>
                <a:sym typeface="Courier" charset="0"/>
              </a:rPr>
              <a:t># entire RIB has been sent</a:t>
            </a:r>
            <a:endParaRPr lang="en-US" sz="2400">
              <a:solidFill>
                <a:srgbClr val="262626"/>
              </a:solidFill>
              <a:latin typeface="Courier" charset="0"/>
              <a:ea typeface="ＭＳ Ｐゴシック" charset="0"/>
              <a:cs typeface="Courier" charset="0"/>
              <a:sym typeface="Courier" charset="0"/>
            </a:endParaRPr>
          </a:p>
          <a:p>
            <a:pPr algn="l"/>
            <a:r>
              <a:rPr lang="en-US" sz="2400">
                <a:solidFill>
                  <a:srgbClr val="262626"/>
                </a:solidFill>
                <a:latin typeface="Courier" charset="0"/>
                <a:ea typeface="ＭＳ Ｐゴシック" charset="0"/>
                <a:cs typeface="Courier" charset="0"/>
                <a:sym typeface="Courier" charset="0"/>
              </a:rPr>
              <a:t>  </a:t>
            </a:r>
            <a:r>
              <a:rPr lang="en-US" sz="2400" i="1">
                <a:solidFill>
                  <a:srgbClr val="336D7D"/>
                </a:solidFill>
                <a:latin typeface="Courier" charset="0"/>
                <a:ea typeface="ＭＳ Ｐゴシック" charset="0"/>
                <a:cs typeface="Courier" charset="0"/>
                <a:sym typeface="Courier" charset="0"/>
              </a:rPr>
              <a:t># new Updates will be sent to reflect local or distant</a:t>
            </a:r>
            <a:endParaRPr lang="en-US" sz="2400">
              <a:solidFill>
                <a:srgbClr val="262626"/>
              </a:solidFill>
              <a:latin typeface="Courier" charset="0"/>
              <a:ea typeface="ＭＳ Ｐゴシック" charset="0"/>
              <a:cs typeface="Courier" charset="0"/>
              <a:sym typeface="Courier" charset="0"/>
            </a:endParaRPr>
          </a:p>
          <a:p>
            <a:pPr algn="l"/>
            <a:r>
              <a:rPr lang="en-US" sz="2400">
                <a:solidFill>
                  <a:srgbClr val="262626"/>
                </a:solidFill>
                <a:latin typeface="Courier" charset="0"/>
                <a:ea typeface="ＭＳ Ｐゴシック" charset="0"/>
                <a:cs typeface="Courier" charset="0"/>
                <a:sym typeface="Courier" charset="0"/>
              </a:rPr>
              <a:t>  </a:t>
            </a:r>
            <a:r>
              <a:rPr lang="en-US" sz="2400" i="1">
                <a:solidFill>
                  <a:srgbClr val="336D7D"/>
                </a:solidFill>
                <a:latin typeface="Courier" charset="0"/>
                <a:ea typeface="ＭＳ Ｐゴシック" charset="0"/>
                <a:cs typeface="Courier" charset="0"/>
                <a:sym typeface="Courier" charset="0"/>
              </a:rPr>
              <a:t># changes in routers</a:t>
            </a:r>
          </a:p>
        </p:txBody>
      </p:sp>
      <p:sp>
        <p:nvSpPr>
          <p:cNvPr id="2" name="Oval Callout 1">
            <a:extLst>
              <a:ext uri="{FF2B5EF4-FFF2-40B4-BE49-F238E27FC236}">
                <a16:creationId xmlns:a16="http://schemas.microsoft.com/office/drawing/2014/main" id="{9B9DA09F-6DEB-5AD5-DA11-AA42D871EC0A}"/>
              </a:ext>
            </a:extLst>
          </p:cNvPr>
          <p:cNvSpPr/>
          <p:nvPr/>
        </p:nvSpPr>
        <p:spPr bwMode="auto">
          <a:xfrm>
            <a:off x="9638270" y="5684108"/>
            <a:ext cx="2718487" cy="1680519"/>
          </a:xfrm>
          <a:prstGeom prst="wedgeEllipseCallout">
            <a:avLst>
              <a:gd name="adj1" fmla="val -68106"/>
              <a:gd name="adj2" fmla="val 44853"/>
            </a:avLst>
          </a:prstGeom>
          <a:solidFill>
            <a:schemeClr val="bg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200" b="0" i="0" u="none" strike="noStrike" cap="none" normalizeH="0" baseline="0" dirty="0">
                <a:ln>
                  <a:noFill/>
                </a:ln>
                <a:solidFill>
                  <a:srgbClr val="000000"/>
                </a:solidFill>
                <a:effectLst/>
                <a:latin typeface="Gill Sans" charset="0"/>
                <a:ea typeface="Heiti SC Light" charset="0"/>
                <a:cs typeface="Heiti SC Light" charset="0"/>
                <a:sym typeface="Gill Sans" charset="0"/>
              </a:rPr>
              <a:t>Why ?</a:t>
            </a:r>
          </a:p>
        </p:txBody>
      </p:sp>
    </p:spTree>
    <p:extLst>
      <p:ext uri="{BB962C8B-B14F-4D97-AF65-F5344CB8AC3E}">
        <p14:creationId xmlns:p14="http://schemas.microsoft.com/office/powerpoint/2010/main" val="2880296922"/>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a:ln/>
        </p:spPr>
        <p:txBody>
          <a:bodyPr/>
          <a:lstStyle/>
          <a:p>
            <a:r>
              <a:rPr lang="en-US"/>
              <a:t>Simple export filter</a:t>
            </a:r>
          </a:p>
        </p:txBody>
      </p:sp>
      <p:sp>
        <p:nvSpPr>
          <p:cNvPr id="32771" name="Rectangle 3"/>
          <p:cNvSpPr>
            <a:spLocks/>
          </p:cNvSpPr>
          <p:nvPr/>
        </p:nvSpPr>
        <p:spPr bwMode="auto">
          <a:xfrm>
            <a:off x="2019300" y="3536950"/>
            <a:ext cx="9207500" cy="341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gn="l"/>
            <a:r>
              <a:rPr lang="en-US" sz="2400" b="1">
                <a:solidFill>
                  <a:srgbClr val="0D5F18"/>
                </a:solidFill>
                <a:latin typeface="Courier" charset="0"/>
                <a:ea typeface="ＭＳ Ｐゴシック" charset="0"/>
                <a:cs typeface="Courier" charset="0"/>
                <a:sym typeface="Courier" charset="0"/>
              </a:rPr>
              <a:t>def</a:t>
            </a:r>
            <a:r>
              <a:rPr lang="en-US" sz="2400">
                <a:solidFill>
                  <a:srgbClr val="262626"/>
                </a:solidFill>
                <a:latin typeface="Courier" charset="0"/>
                <a:ea typeface="ＭＳ Ｐゴシック" charset="0"/>
                <a:cs typeface="Courier" charset="0"/>
                <a:sym typeface="Courier" charset="0"/>
              </a:rPr>
              <a:t> </a:t>
            </a:r>
            <a:r>
              <a:rPr lang="en-US" sz="2400">
                <a:solidFill>
                  <a:srgbClr val="08196B"/>
                </a:solidFill>
                <a:latin typeface="Courier" charset="0"/>
                <a:ea typeface="ＭＳ Ｐゴシック" charset="0"/>
                <a:cs typeface="Courier" charset="0"/>
                <a:sym typeface="Courier" charset="0"/>
              </a:rPr>
              <a:t>apply_export_filter</a:t>
            </a:r>
            <a:r>
              <a:rPr lang="en-US" sz="2400">
                <a:solidFill>
                  <a:srgbClr val="262626"/>
                </a:solidFill>
                <a:latin typeface="Courier" charset="0"/>
                <a:ea typeface="ＭＳ Ｐゴシック" charset="0"/>
                <a:cs typeface="Courier" charset="0"/>
                <a:sym typeface="Courier" charset="0"/>
              </a:rPr>
              <a:t>(RemoteAS, BGPMsg) :</a:t>
            </a:r>
          </a:p>
          <a:p>
            <a:pPr algn="l"/>
            <a:r>
              <a:rPr lang="en-US" sz="2400">
                <a:solidFill>
                  <a:srgbClr val="262626"/>
                </a:solidFill>
                <a:latin typeface="Courier" charset="0"/>
                <a:ea typeface="ＭＳ Ｐゴシック" charset="0"/>
                <a:cs typeface="Courier" charset="0"/>
                <a:sym typeface="Courier" charset="0"/>
              </a:rPr>
              <a:t>  </a:t>
            </a:r>
            <a:r>
              <a:rPr lang="en-US" sz="2400" i="1">
                <a:solidFill>
                  <a:srgbClr val="336D7D"/>
                </a:solidFill>
                <a:latin typeface="Courier" charset="0"/>
                <a:ea typeface="ＭＳ Ｐゴシック" charset="0"/>
                <a:cs typeface="Courier" charset="0"/>
                <a:sym typeface="Courier" charset="0"/>
              </a:rPr>
              <a:t># check if RemoteAS already received route</a:t>
            </a:r>
            <a:endParaRPr lang="en-US" sz="2400">
              <a:solidFill>
                <a:srgbClr val="262626"/>
              </a:solidFill>
              <a:latin typeface="Courier" charset="0"/>
              <a:ea typeface="ＭＳ Ｐゴシック" charset="0"/>
              <a:cs typeface="Courier" charset="0"/>
              <a:sym typeface="Courier" charset="0"/>
            </a:endParaRPr>
          </a:p>
          <a:p>
            <a:pPr algn="l"/>
            <a:r>
              <a:rPr lang="en-US" sz="2400">
                <a:solidFill>
                  <a:srgbClr val="262626"/>
                </a:solidFill>
                <a:latin typeface="Courier" charset="0"/>
                <a:ea typeface="ＭＳ Ｐゴシック" charset="0"/>
                <a:cs typeface="Courier" charset="0"/>
                <a:sym typeface="Courier" charset="0"/>
              </a:rPr>
              <a:t>  </a:t>
            </a:r>
            <a:r>
              <a:rPr lang="en-US" sz="2400" b="1">
                <a:solidFill>
                  <a:srgbClr val="0D5F18"/>
                </a:solidFill>
                <a:latin typeface="Courier" charset="0"/>
                <a:ea typeface="ＭＳ Ｐゴシック" charset="0"/>
                <a:cs typeface="Courier" charset="0"/>
                <a:sym typeface="Courier" charset="0"/>
              </a:rPr>
              <a:t>if</a:t>
            </a:r>
            <a:r>
              <a:rPr lang="en-US" sz="2400">
                <a:solidFill>
                  <a:srgbClr val="262626"/>
                </a:solidFill>
                <a:latin typeface="Courier" charset="0"/>
                <a:ea typeface="ＭＳ Ｐゴシック" charset="0"/>
                <a:cs typeface="Courier" charset="0"/>
                <a:sym typeface="Courier" charset="0"/>
              </a:rPr>
              <a:t> RemoteAS </a:t>
            </a:r>
            <a:r>
              <a:rPr lang="en-US" sz="2400" b="1">
                <a:solidFill>
                  <a:srgbClr val="0D5F18"/>
                </a:solidFill>
                <a:latin typeface="Courier" charset="0"/>
                <a:ea typeface="ＭＳ Ｐゴシック" charset="0"/>
                <a:cs typeface="Courier" charset="0"/>
                <a:sym typeface="Courier" charset="0"/>
              </a:rPr>
              <a:t>is</a:t>
            </a:r>
            <a:r>
              <a:rPr lang="en-US" sz="2400">
                <a:solidFill>
                  <a:srgbClr val="262626"/>
                </a:solidFill>
                <a:latin typeface="Courier" charset="0"/>
                <a:ea typeface="ＭＳ Ｐゴシック" charset="0"/>
                <a:cs typeface="Courier" charset="0"/>
                <a:sym typeface="Courier" charset="0"/>
              </a:rPr>
              <a:t> BGPMsg</a:t>
            </a:r>
            <a:r>
              <a:rPr lang="en-US" sz="2400">
                <a:solidFill>
                  <a:srgbClr val="535353"/>
                </a:solidFill>
                <a:latin typeface="Courier" charset="0"/>
                <a:ea typeface="ＭＳ Ｐゴシック" charset="0"/>
                <a:cs typeface="Courier" charset="0"/>
                <a:sym typeface="Courier" charset="0"/>
              </a:rPr>
              <a:t>.</a:t>
            </a:r>
            <a:r>
              <a:rPr lang="en-US" sz="2400">
                <a:solidFill>
                  <a:srgbClr val="262626"/>
                </a:solidFill>
                <a:latin typeface="Courier" charset="0"/>
                <a:ea typeface="ＭＳ Ｐゴシック" charset="0"/>
                <a:cs typeface="Courier" charset="0"/>
                <a:sym typeface="Courier" charset="0"/>
              </a:rPr>
              <a:t>ASPath :</a:t>
            </a:r>
          </a:p>
          <a:p>
            <a:pPr algn="l"/>
            <a:r>
              <a:rPr lang="en-US" sz="2400">
                <a:solidFill>
                  <a:srgbClr val="262626"/>
                </a:solidFill>
                <a:latin typeface="Courier" charset="0"/>
                <a:ea typeface="ＭＳ Ｐゴシック" charset="0"/>
                <a:cs typeface="Courier" charset="0"/>
                <a:sym typeface="Courier" charset="0"/>
              </a:rPr>
              <a:t>     BGPMsg</a:t>
            </a:r>
            <a:r>
              <a:rPr lang="en-US" sz="2400">
                <a:solidFill>
                  <a:srgbClr val="535353"/>
                </a:solidFill>
                <a:latin typeface="Courier" charset="0"/>
                <a:ea typeface="ＭＳ Ｐゴシック" charset="0"/>
                <a:cs typeface="Courier" charset="0"/>
                <a:sym typeface="Courier" charset="0"/>
              </a:rPr>
              <a:t>=</a:t>
            </a:r>
            <a:r>
              <a:rPr lang="en-US" sz="2400">
                <a:solidFill>
                  <a:srgbClr val="0D5F18"/>
                </a:solidFill>
                <a:latin typeface="Courier" charset="0"/>
                <a:ea typeface="ＭＳ Ｐゴシック" charset="0"/>
                <a:cs typeface="Courier" charset="0"/>
                <a:sym typeface="Courier" charset="0"/>
              </a:rPr>
              <a:t>None</a:t>
            </a:r>
            <a:endParaRPr lang="en-US" sz="2400">
              <a:solidFill>
                <a:srgbClr val="262626"/>
              </a:solidFill>
              <a:latin typeface="Courier" charset="0"/>
              <a:ea typeface="ＭＳ Ｐゴシック" charset="0"/>
              <a:cs typeface="Courier" charset="0"/>
              <a:sym typeface="Courier" charset="0"/>
            </a:endParaRPr>
          </a:p>
          <a:p>
            <a:pPr algn="l"/>
            <a:r>
              <a:rPr lang="en-US" sz="2400">
                <a:solidFill>
                  <a:srgbClr val="262626"/>
                </a:solidFill>
                <a:latin typeface="Courier" charset="0"/>
                <a:ea typeface="ＭＳ Ｐゴシック" charset="0"/>
                <a:cs typeface="Courier" charset="0"/>
                <a:sym typeface="Courier" charset="0"/>
              </a:rPr>
              <a:t>     </a:t>
            </a:r>
            <a:r>
              <a:rPr lang="en-US" sz="2400" i="1">
                <a:solidFill>
                  <a:srgbClr val="336D7D"/>
                </a:solidFill>
                <a:latin typeface="Courier" charset="0"/>
                <a:ea typeface="ＭＳ Ｐゴシック" charset="0"/>
                <a:cs typeface="Courier" charset="0"/>
                <a:sym typeface="Courier" charset="0"/>
              </a:rPr>
              <a:t># Many additional export policies can be configured :</a:t>
            </a:r>
            <a:endParaRPr lang="en-US" sz="2400">
              <a:solidFill>
                <a:srgbClr val="262626"/>
              </a:solidFill>
              <a:latin typeface="Courier" charset="0"/>
              <a:ea typeface="ＭＳ Ｐゴシック" charset="0"/>
              <a:cs typeface="Courier" charset="0"/>
              <a:sym typeface="Courier" charset="0"/>
            </a:endParaRPr>
          </a:p>
          <a:p>
            <a:pPr algn="l"/>
            <a:r>
              <a:rPr lang="en-US" sz="2400">
                <a:solidFill>
                  <a:srgbClr val="262626"/>
                </a:solidFill>
                <a:latin typeface="Courier" charset="0"/>
                <a:ea typeface="ＭＳ Ｐゴシック" charset="0"/>
                <a:cs typeface="Courier" charset="0"/>
                <a:sym typeface="Courier" charset="0"/>
              </a:rPr>
              <a:t>     </a:t>
            </a:r>
            <a:r>
              <a:rPr lang="en-US" sz="2400" i="1">
                <a:solidFill>
                  <a:srgbClr val="336D7D"/>
                </a:solidFill>
                <a:latin typeface="Courier" charset="0"/>
                <a:ea typeface="ＭＳ Ｐゴシック" charset="0"/>
                <a:cs typeface="Courier" charset="0"/>
                <a:sym typeface="Courier" charset="0"/>
              </a:rPr>
              <a:t># Accept or refuse the BGPMsg</a:t>
            </a:r>
            <a:endParaRPr lang="en-US" sz="2400">
              <a:solidFill>
                <a:srgbClr val="262626"/>
              </a:solidFill>
              <a:latin typeface="Courier" charset="0"/>
              <a:ea typeface="ＭＳ Ｐゴシック" charset="0"/>
              <a:cs typeface="Courier" charset="0"/>
              <a:sym typeface="Courier" charset="0"/>
            </a:endParaRPr>
          </a:p>
          <a:p>
            <a:pPr algn="l"/>
            <a:r>
              <a:rPr lang="en-US" sz="2400">
                <a:solidFill>
                  <a:srgbClr val="262626"/>
                </a:solidFill>
                <a:latin typeface="Courier" charset="0"/>
                <a:ea typeface="ＭＳ Ｐゴシック" charset="0"/>
                <a:cs typeface="Courier" charset="0"/>
                <a:sym typeface="Courier" charset="0"/>
              </a:rPr>
              <a:t>     </a:t>
            </a:r>
            <a:r>
              <a:rPr lang="en-US" sz="2400" i="1">
                <a:solidFill>
                  <a:srgbClr val="336D7D"/>
                </a:solidFill>
                <a:latin typeface="Courier" charset="0"/>
                <a:ea typeface="ＭＳ Ｐゴシック" charset="0"/>
                <a:cs typeface="Courier" charset="0"/>
                <a:sym typeface="Courier" charset="0"/>
              </a:rPr>
              <a:t># Modify selected attributes inside BGPMsg</a:t>
            </a:r>
            <a:endParaRPr lang="en-US" sz="2400">
              <a:solidFill>
                <a:srgbClr val="262626"/>
              </a:solidFill>
              <a:latin typeface="Courier" charset="0"/>
              <a:ea typeface="ＭＳ Ｐゴシック" charset="0"/>
              <a:cs typeface="Courier" charset="0"/>
              <a:sym typeface="Courier" charset="0"/>
            </a:endParaRPr>
          </a:p>
          <a:p>
            <a:pPr algn="l"/>
            <a:r>
              <a:rPr lang="en-US" sz="2400">
                <a:solidFill>
                  <a:srgbClr val="262626"/>
                </a:solidFill>
                <a:latin typeface="Courier" charset="0"/>
                <a:ea typeface="ＭＳ Ｐゴシック" charset="0"/>
                <a:cs typeface="Courier" charset="0"/>
                <a:sym typeface="Courier" charset="0"/>
              </a:rPr>
              <a:t>  </a:t>
            </a:r>
            <a:r>
              <a:rPr lang="en-US" sz="2400" b="1">
                <a:solidFill>
                  <a:srgbClr val="0D5F18"/>
                </a:solidFill>
                <a:latin typeface="Courier" charset="0"/>
                <a:ea typeface="ＭＳ Ｐゴシック" charset="0"/>
                <a:cs typeface="Courier" charset="0"/>
                <a:sym typeface="Courier" charset="0"/>
              </a:rPr>
              <a:t>return</a:t>
            </a:r>
            <a:r>
              <a:rPr lang="en-US" sz="2400">
                <a:solidFill>
                  <a:srgbClr val="262626"/>
                </a:solidFill>
                <a:latin typeface="Courier" charset="0"/>
                <a:ea typeface="ＭＳ Ｐゴシック" charset="0"/>
                <a:cs typeface="Courier" charset="0"/>
                <a:sym typeface="Courier" charset="0"/>
              </a:rPr>
              <a:t> BGPMsg</a:t>
            </a:r>
          </a:p>
        </p:txBody>
      </p:sp>
      <p:sp>
        <p:nvSpPr>
          <p:cNvPr id="2" name="Oval Callout 1">
            <a:extLst>
              <a:ext uri="{FF2B5EF4-FFF2-40B4-BE49-F238E27FC236}">
                <a16:creationId xmlns:a16="http://schemas.microsoft.com/office/drawing/2014/main" id="{4B2EFC48-3AB4-FA83-6C9A-8554D0F001AD}"/>
              </a:ext>
            </a:extLst>
          </p:cNvPr>
          <p:cNvSpPr/>
          <p:nvPr/>
        </p:nvSpPr>
        <p:spPr bwMode="auto">
          <a:xfrm>
            <a:off x="9867556" y="1856431"/>
            <a:ext cx="2718487" cy="1680519"/>
          </a:xfrm>
          <a:prstGeom prst="wedgeEllipseCallout">
            <a:avLst>
              <a:gd name="adj1" fmla="val -125379"/>
              <a:gd name="adj2" fmla="val 108088"/>
            </a:avLst>
          </a:prstGeom>
          <a:solidFill>
            <a:schemeClr val="bg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200" b="0" i="0" u="none" strike="noStrike" cap="none" normalizeH="0" baseline="0" dirty="0">
                <a:ln>
                  <a:noFill/>
                </a:ln>
                <a:solidFill>
                  <a:srgbClr val="000000"/>
                </a:solidFill>
                <a:effectLst/>
                <a:latin typeface="Gill Sans" charset="0"/>
                <a:ea typeface="Heiti SC Light" charset="0"/>
                <a:cs typeface="Heiti SC Light" charset="0"/>
                <a:sym typeface="Gill Sans" charset="0"/>
              </a:rPr>
              <a:t>Why ?</a:t>
            </a:r>
          </a:p>
        </p:txBody>
      </p:sp>
    </p:spTree>
    <p:extLst>
      <p:ext uri="{BB962C8B-B14F-4D97-AF65-F5344CB8AC3E}">
        <p14:creationId xmlns:p14="http://schemas.microsoft.com/office/powerpoint/2010/main" val="4028780315"/>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ln/>
        </p:spPr>
        <p:txBody>
          <a:bodyPr/>
          <a:lstStyle/>
          <a:p>
            <a:r>
              <a:rPr lang="en-US"/>
              <a:t>Simple import filter</a:t>
            </a:r>
          </a:p>
        </p:txBody>
      </p:sp>
      <p:sp>
        <p:nvSpPr>
          <p:cNvPr id="33794" name="Rectangle 2"/>
          <p:cNvSpPr>
            <a:spLocks noGrp="1" noChangeArrowheads="1"/>
          </p:cNvSpPr>
          <p:nvPr>
            <p:ph type="body" idx="1"/>
          </p:nvPr>
        </p:nvSpPr>
        <p:spPr>
          <a:ln/>
        </p:spPr>
        <p:txBody>
          <a:bodyPr/>
          <a:lstStyle/>
          <a:p>
            <a:pPr marL="889000"/>
            <a:endParaRPr lang="en-US"/>
          </a:p>
        </p:txBody>
      </p:sp>
      <p:sp>
        <p:nvSpPr>
          <p:cNvPr id="33795" name="Rectangle 3"/>
          <p:cNvSpPr>
            <a:spLocks/>
          </p:cNvSpPr>
          <p:nvPr/>
        </p:nvSpPr>
        <p:spPr bwMode="auto">
          <a:xfrm>
            <a:off x="2159000" y="3581400"/>
            <a:ext cx="93091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gn="l"/>
            <a:r>
              <a:rPr lang="en-US" sz="2400" b="1">
                <a:solidFill>
                  <a:srgbClr val="0D5F18"/>
                </a:solidFill>
                <a:latin typeface="Courier" charset="0"/>
                <a:ea typeface="ＭＳ Ｐゴシック" charset="0"/>
                <a:cs typeface="Courier" charset="0"/>
                <a:sym typeface="Courier" charset="0"/>
              </a:rPr>
              <a:t>def</a:t>
            </a:r>
            <a:r>
              <a:rPr lang="en-US" sz="2400">
                <a:solidFill>
                  <a:srgbClr val="262626"/>
                </a:solidFill>
                <a:latin typeface="Courier" charset="0"/>
                <a:ea typeface="ＭＳ Ｐゴシック" charset="0"/>
                <a:cs typeface="Courier" charset="0"/>
                <a:sym typeface="Courier" charset="0"/>
              </a:rPr>
              <a:t> </a:t>
            </a:r>
            <a:r>
              <a:rPr lang="en-US" sz="2400">
                <a:solidFill>
                  <a:srgbClr val="08196B"/>
                </a:solidFill>
                <a:latin typeface="Courier" charset="0"/>
                <a:ea typeface="ＭＳ Ｐゴシック" charset="0"/>
                <a:cs typeface="Courier" charset="0"/>
                <a:sym typeface="Courier" charset="0"/>
              </a:rPr>
              <a:t>apply_import_filter</a:t>
            </a:r>
            <a:r>
              <a:rPr lang="en-US" sz="2400">
                <a:solidFill>
                  <a:srgbClr val="262626"/>
                </a:solidFill>
                <a:latin typeface="Courier" charset="0"/>
                <a:ea typeface="ＭＳ Ｐゴシック" charset="0"/>
                <a:cs typeface="Courier" charset="0"/>
                <a:sym typeface="Courier" charset="0"/>
              </a:rPr>
              <a:t>(RemoteAS, BGPMsg):</a:t>
            </a:r>
          </a:p>
          <a:p>
            <a:pPr algn="l"/>
            <a:r>
              <a:rPr lang="en-US" sz="2400">
                <a:solidFill>
                  <a:srgbClr val="262626"/>
                </a:solidFill>
                <a:latin typeface="Courier" charset="0"/>
                <a:ea typeface="ＭＳ Ｐゴシック" charset="0"/>
                <a:cs typeface="Courier" charset="0"/>
                <a:sym typeface="Courier" charset="0"/>
              </a:rPr>
              <a:t>    </a:t>
            </a:r>
            <a:r>
              <a:rPr lang="en-US" sz="2400" b="1">
                <a:solidFill>
                  <a:srgbClr val="0D5F18"/>
                </a:solidFill>
                <a:latin typeface="Courier" charset="0"/>
                <a:ea typeface="ＭＳ Ｐゴシック" charset="0"/>
                <a:cs typeface="Courier" charset="0"/>
                <a:sym typeface="Courier" charset="0"/>
              </a:rPr>
              <a:t>if</a:t>
            </a:r>
            <a:r>
              <a:rPr lang="en-US" sz="2400">
                <a:solidFill>
                  <a:srgbClr val="262626"/>
                </a:solidFill>
                <a:latin typeface="Courier" charset="0"/>
                <a:ea typeface="ＭＳ Ｐゴシック" charset="0"/>
                <a:cs typeface="Courier" charset="0"/>
                <a:sym typeface="Courier" charset="0"/>
              </a:rPr>
              <a:t> MysAS </a:t>
            </a:r>
            <a:r>
              <a:rPr lang="en-US" sz="2400" b="1">
                <a:solidFill>
                  <a:srgbClr val="0D5F18"/>
                </a:solidFill>
                <a:latin typeface="Courier" charset="0"/>
                <a:ea typeface="ＭＳ Ｐゴシック" charset="0"/>
                <a:cs typeface="Courier" charset="0"/>
                <a:sym typeface="Courier" charset="0"/>
              </a:rPr>
              <a:t>in</a:t>
            </a:r>
            <a:r>
              <a:rPr lang="en-US" sz="2400">
                <a:solidFill>
                  <a:srgbClr val="262626"/>
                </a:solidFill>
                <a:latin typeface="Courier" charset="0"/>
                <a:ea typeface="ＭＳ Ｐゴシック" charset="0"/>
                <a:cs typeface="Courier" charset="0"/>
                <a:sym typeface="Courier" charset="0"/>
              </a:rPr>
              <a:t> BGPMsg</a:t>
            </a:r>
            <a:r>
              <a:rPr lang="en-US" sz="2400">
                <a:solidFill>
                  <a:srgbClr val="535353"/>
                </a:solidFill>
                <a:latin typeface="Courier" charset="0"/>
                <a:ea typeface="ＭＳ Ｐゴシック" charset="0"/>
                <a:cs typeface="Courier" charset="0"/>
                <a:sym typeface="Courier" charset="0"/>
              </a:rPr>
              <a:t>.</a:t>
            </a:r>
            <a:r>
              <a:rPr lang="en-US" sz="2400">
                <a:solidFill>
                  <a:srgbClr val="262626"/>
                </a:solidFill>
                <a:latin typeface="Courier" charset="0"/>
                <a:ea typeface="ＭＳ Ｐゴシック" charset="0"/>
                <a:cs typeface="Courier" charset="0"/>
                <a:sym typeface="Courier" charset="0"/>
              </a:rPr>
              <a:t>ASPath :</a:t>
            </a:r>
          </a:p>
          <a:p>
            <a:pPr algn="l"/>
            <a:r>
              <a:rPr lang="en-US" sz="2400">
                <a:solidFill>
                  <a:srgbClr val="262626"/>
                </a:solidFill>
                <a:latin typeface="Courier" charset="0"/>
                <a:ea typeface="ＭＳ Ｐゴシック" charset="0"/>
                <a:cs typeface="Courier" charset="0"/>
                <a:sym typeface="Courier" charset="0"/>
              </a:rPr>
              <a:t>       BGPMsg</a:t>
            </a:r>
            <a:r>
              <a:rPr lang="en-US" sz="2400">
                <a:solidFill>
                  <a:srgbClr val="535353"/>
                </a:solidFill>
                <a:latin typeface="Courier" charset="0"/>
                <a:ea typeface="ＭＳ Ｐゴシック" charset="0"/>
                <a:cs typeface="Courier" charset="0"/>
                <a:sym typeface="Courier" charset="0"/>
              </a:rPr>
              <a:t>=</a:t>
            </a:r>
            <a:r>
              <a:rPr lang="en-US" sz="2400">
                <a:solidFill>
                  <a:srgbClr val="0D5F18"/>
                </a:solidFill>
                <a:latin typeface="Courier" charset="0"/>
                <a:ea typeface="ＭＳ Ｐゴシック" charset="0"/>
                <a:cs typeface="Courier" charset="0"/>
                <a:sym typeface="Courier" charset="0"/>
              </a:rPr>
              <a:t>None</a:t>
            </a:r>
            <a:endParaRPr lang="en-US" sz="2400">
              <a:solidFill>
                <a:srgbClr val="262626"/>
              </a:solidFill>
              <a:latin typeface="Courier" charset="0"/>
              <a:ea typeface="ＭＳ Ｐゴシック" charset="0"/>
              <a:cs typeface="Courier" charset="0"/>
              <a:sym typeface="Courier" charset="0"/>
            </a:endParaRPr>
          </a:p>
          <a:p>
            <a:pPr algn="l"/>
            <a:r>
              <a:rPr lang="en-US" sz="2400">
                <a:solidFill>
                  <a:srgbClr val="262626"/>
                </a:solidFill>
                <a:latin typeface="Courier" charset="0"/>
                <a:ea typeface="ＭＳ Ｐゴシック" charset="0"/>
                <a:cs typeface="Courier" charset="0"/>
                <a:sym typeface="Courier" charset="0"/>
              </a:rPr>
              <a:t>       </a:t>
            </a:r>
            <a:r>
              <a:rPr lang="en-US" sz="2400" i="1">
                <a:solidFill>
                  <a:srgbClr val="336D7D"/>
                </a:solidFill>
                <a:latin typeface="Courier" charset="0"/>
                <a:ea typeface="ＭＳ Ｐゴシック" charset="0"/>
                <a:cs typeface="Courier" charset="0"/>
                <a:sym typeface="Courier" charset="0"/>
              </a:rPr>
              <a:t># Many additional import policies can be configured :</a:t>
            </a:r>
            <a:endParaRPr lang="en-US" sz="2400">
              <a:solidFill>
                <a:srgbClr val="262626"/>
              </a:solidFill>
              <a:latin typeface="Courier" charset="0"/>
              <a:ea typeface="ＭＳ Ｐゴシック" charset="0"/>
              <a:cs typeface="Courier" charset="0"/>
              <a:sym typeface="Courier" charset="0"/>
            </a:endParaRPr>
          </a:p>
          <a:p>
            <a:pPr algn="l"/>
            <a:r>
              <a:rPr lang="en-US" sz="2400">
                <a:solidFill>
                  <a:srgbClr val="262626"/>
                </a:solidFill>
                <a:latin typeface="Courier" charset="0"/>
                <a:ea typeface="ＭＳ Ｐゴシック" charset="0"/>
                <a:cs typeface="Courier" charset="0"/>
                <a:sym typeface="Courier" charset="0"/>
              </a:rPr>
              <a:t>       </a:t>
            </a:r>
            <a:r>
              <a:rPr lang="en-US" sz="2400" i="1">
                <a:solidFill>
                  <a:srgbClr val="336D7D"/>
                </a:solidFill>
                <a:latin typeface="Courier" charset="0"/>
                <a:ea typeface="ＭＳ Ｐゴシック" charset="0"/>
                <a:cs typeface="Courier" charset="0"/>
                <a:sym typeface="Courier" charset="0"/>
              </a:rPr>
              <a:t># Accept or refuse the BGPMsg</a:t>
            </a:r>
            <a:endParaRPr lang="en-US" sz="2400">
              <a:solidFill>
                <a:srgbClr val="262626"/>
              </a:solidFill>
              <a:latin typeface="Courier" charset="0"/>
              <a:ea typeface="ＭＳ Ｐゴシック" charset="0"/>
              <a:cs typeface="Courier" charset="0"/>
              <a:sym typeface="Courier" charset="0"/>
            </a:endParaRPr>
          </a:p>
          <a:p>
            <a:pPr algn="l"/>
            <a:r>
              <a:rPr lang="en-US" sz="2400">
                <a:solidFill>
                  <a:srgbClr val="262626"/>
                </a:solidFill>
                <a:latin typeface="Courier" charset="0"/>
                <a:ea typeface="ＭＳ Ｐゴシック" charset="0"/>
                <a:cs typeface="Courier" charset="0"/>
                <a:sym typeface="Courier" charset="0"/>
              </a:rPr>
              <a:t>       </a:t>
            </a:r>
            <a:r>
              <a:rPr lang="en-US" sz="2400" i="1">
                <a:solidFill>
                  <a:srgbClr val="336D7D"/>
                </a:solidFill>
                <a:latin typeface="Courier" charset="0"/>
                <a:ea typeface="ＭＳ Ｐゴシック" charset="0"/>
                <a:cs typeface="Courier" charset="0"/>
                <a:sym typeface="Courier" charset="0"/>
              </a:rPr>
              <a:t># Modify selected attributes inside BGPMsg</a:t>
            </a:r>
            <a:endParaRPr lang="en-US" sz="2400">
              <a:solidFill>
                <a:srgbClr val="262626"/>
              </a:solidFill>
              <a:latin typeface="Courier" charset="0"/>
              <a:ea typeface="ＭＳ Ｐゴシック" charset="0"/>
              <a:cs typeface="Courier" charset="0"/>
              <a:sym typeface="Courier" charset="0"/>
            </a:endParaRPr>
          </a:p>
          <a:p>
            <a:pPr algn="l"/>
            <a:r>
              <a:rPr lang="en-US" sz="2400">
                <a:solidFill>
                  <a:srgbClr val="262626"/>
                </a:solidFill>
                <a:latin typeface="Courier" charset="0"/>
                <a:ea typeface="ＭＳ Ｐゴシック" charset="0"/>
                <a:cs typeface="Courier" charset="0"/>
                <a:sym typeface="Courier" charset="0"/>
              </a:rPr>
              <a:t>    </a:t>
            </a:r>
            <a:r>
              <a:rPr lang="en-US" sz="2400" b="1">
                <a:solidFill>
                  <a:srgbClr val="0D5F18"/>
                </a:solidFill>
                <a:latin typeface="Courier" charset="0"/>
                <a:ea typeface="ＭＳ Ｐゴシック" charset="0"/>
                <a:cs typeface="Courier" charset="0"/>
                <a:sym typeface="Courier" charset="0"/>
              </a:rPr>
              <a:t>return</a:t>
            </a:r>
            <a:r>
              <a:rPr lang="en-US" sz="2400">
                <a:solidFill>
                  <a:srgbClr val="262626"/>
                </a:solidFill>
                <a:latin typeface="Courier" charset="0"/>
                <a:ea typeface="ＭＳ Ｐゴシック" charset="0"/>
                <a:cs typeface="Courier" charset="0"/>
                <a:sym typeface="Courier" charset="0"/>
              </a:rPr>
              <a:t> BGPMsg</a:t>
            </a:r>
          </a:p>
        </p:txBody>
      </p:sp>
    </p:spTree>
    <p:extLst>
      <p:ext uri="{BB962C8B-B14F-4D97-AF65-F5344CB8AC3E}">
        <p14:creationId xmlns:p14="http://schemas.microsoft.com/office/powerpoint/2010/main" val="3916151488"/>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a:ln/>
        </p:spPr>
        <p:txBody>
          <a:bodyPr/>
          <a:lstStyle/>
          <a:p>
            <a:r>
              <a:rPr lang="en-US"/>
              <a:t>Processing UPDATE</a:t>
            </a:r>
          </a:p>
        </p:txBody>
      </p:sp>
      <p:sp>
        <p:nvSpPr>
          <p:cNvPr id="34818" name="Rectangle 2"/>
          <p:cNvSpPr>
            <a:spLocks/>
          </p:cNvSpPr>
          <p:nvPr/>
        </p:nvSpPr>
        <p:spPr bwMode="auto">
          <a:xfrm>
            <a:off x="1943100" y="2984500"/>
            <a:ext cx="10541000" cy="599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gn="l"/>
            <a:r>
              <a:rPr lang="en-US" sz="2400" b="1">
                <a:solidFill>
                  <a:srgbClr val="0D5F18"/>
                </a:solidFill>
                <a:latin typeface="Courier" charset="0"/>
                <a:ea typeface="ＭＳ Ｐゴシック" charset="0"/>
                <a:cs typeface="Courier" charset="0"/>
                <a:sym typeface="Courier" charset="0"/>
              </a:rPr>
              <a:t>def</a:t>
            </a:r>
            <a:r>
              <a:rPr lang="en-US" sz="2400">
                <a:solidFill>
                  <a:srgbClr val="262626"/>
                </a:solidFill>
                <a:latin typeface="Courier" charset="0"/>
                <a:ea typeface="ＭＳ Ｐゴシック" charset="0"/>
                <a:cs typeface="Courier" charset="0"/>
                <a:sym typeface="Courier" charset="0"/>
              </a:rPr>
              <a:t> </a:t>
            </a:r>
            <a:r>
              <a:rPr lang="en-US" sz="2400">
                <a:solidFill>
                  <a:srgbClr val="08196B"/>
                </a:solidFill>
                <a:latin typeface="Courier" charset="0"/>
                <a:ea typeface="ＭＳ Ｐゴシック" charset="0"/>
                <a:cs typeface="Courier" charset="0"/>
                <a:sym typeface="Courier" charset="0"/>
              </a:rPr>
              <a:t>Recvd_BGPMsg</a:t>
            </a:r>
            <a:r>
              <a:rPr lang="en-US" sz="2400">
                <a:solidFill>
                  <a:srgbClr val="262626"/>
                </a:solidFill>
                <a:latin typeface="Courier" charset="0"/>
                <a:ea typeface="ＭＳ Ｐゴシック" charset="0"/>
                <a:cs typeface="Courier" charset="0"/>
                <a:sym typeface="Courier" charset="0"/>
              </a:rPr>
              <a:t>(Msg, RemoteAS) :</a:t>
            </a:r>
          </a:p>
          <a:p>
            <a:pPr algn="l"/>
            <a:r>
              <a:rPr lang="en-US" sz="2400">
                <a:solidFill>
                  <a:srgbClr val="262626"/>
                </a:solidFill>
                <a:latin typeface="Courier" charset="0"/>
                <a:ea typeface="ＭＳ Ｐゴシック" charset="0"/>
                <a:cs typeface="Courier" charset="0"/>
                <a:sym typeface="Courier" charset="0"/>
              </a:rPr>
              <a:t>    B</a:t>
            </a:r>
            <a:r>
              <a:rPr lang="en-US" sz="2400">
                <a:solidFill>
                  <a:srgbClr val="535353"/>
                </a:solidFill>
                <a:latin typeface="Courier" charset="0"/>
                <a:ea typeface="ＭＳ Ｐゴシック" charset="0"/>
                <a:cs typeface="Courier" charset="0"/>
                <a:sym typeface="Courier" charset="0"/>
              </a:rPr>
              <a:t>=</a:t>
            </a:r>
            <a:r>
              <a:rPr lang="en-US" sz="2400">
                <a:solidFill>
                  <a:srgbClr val="262626"/>
                </a:solidFill>
                <a:latin typeface="Courier" charset="0"/>
                <a:ea typeface="ＭＳ Ｐゴシック" charset="0"/>
                <a:cs typeface="Courier" charset="0"/>
                <a:sym typeface="Courier" charset="0"/>
              </a:rPr>
              <a:t>apply_import_filer(Msg,RemoteAS)</a:t>
            </a:r>
          </a:p>
          <a:p>
            <a:pPr algn="l"/>
            <a:r>
              <a:rPr lang="en-US" sz="2400">
                <a:solidFill>
                  <a:srgbClr val="262626"/>
                </a:solidFill>
                <a:latin typeface="Courier" charset="0"/>
                <a:ea typeface="ＭＳ Ｐゴシック" charset="0"/>
                <a:cs typeface="Courier" charset="0"/>
                <a:sym typeface="Courier" charset="0"/>
              </a:rPr>
              <a:t>    </a:t>
            </a:r>
            <a:r>
              <a:rPr lang="en-US" sz="2400" b="1">
                <a:solidFill>
                  <a:srgbClr val="0D5F18"/>
                </a:solidFill>
                <a:latin typeface="Courier" charset="0"/>
                <a:ea typeface="ＭＳ Ｐゴシック" charset="0"/>
                <a:cs typeface="Courier" charset="0"/>
                <a:sym typeface="Courier" charset="0"/>
              </a:rPr>
              <a:t>if</a:t>
            </a:r>
            <a:r>
              <a:rPr lang="en-US" sz="2400">
                <a:solidFill>
                  <a:srgbClr val="262626"/>
                </a:solidFill>
                <a:latin typeface="Courier" charset="0"/>
                <a:ea typeface="ＭＳ Ｐゴシック" charset="0"/>
                <a:cs typeface="Courier" charset="0"/>
                <a:sym typeface="Courier" charset="0"/>
              </a:rPr>
              <a:t> (B</a:t>
            </a:r>
            <a:r>
              <a:rPr lang="en-US" sz="2400">
                <a:solidFill>
                  <a:srgbClr val="535353"/>
                </a:solidFill>
                <a:latin typeface="Courier" charset="0"/>
                <a:ea typeface="ＭＳ Ｐゴシック" charset="0"/>
                <a:cs typeface="Courier" charset="0"/>
                <a:sym typeface="Courier" charset="0"/>
              </a:rPr>
              <a:t>==</a:t>
            </a:r>
            <a:r>
              <a:rPr lang="en-US" sz="2400">
                <a:solidFill>
                  <a:srgbClr val="262626"/>
                </a:solidFill>
                <a:latin typeface="Courier" charset="0"/>
                <a:ea typeface="ＭＳ Ｐゴシック" charset="0"/>
                <a:cs typeface="Courier" charset="0"/>
                <a:sym typeface="Courier" charset="0"/>
              </a:rPr>
              <a:t> </a:t>
            </a:r>
            <a:r>
              <a:rPr lang="en-US" sz="2400">
                <a:solidFill>
                  <a:srgbClr val="0D5F18"/>
                </a:solidFill>
                <a:latin typeface="Courier" charset="0"/>
                <a:ea typeface="ＭＳ Ｐゴシック" charset="0"/>
                <a:cs typeface="Courier" charset="0"/>
                <a:sym typeface="Courier" charset="0"/>
              </a:rPr>
              <a:t>None</a:t>
            </a:r>
            <a:r>
              <a:rPr lang="en-US" sz="2400">
                <a:solidFill>
                  <a:srgbClr val="262626"/>
                </a:solidFill>
                <a:latin typeface="Courier" charset="0"/>
                <a:ea typeface="ＭＳ Ｐゴシック" charset="0"/>
                <a:cs typeface="Courier" charset="0"/>
                <a:sym typeface="Courier" charset="0"/>
              </a:rPr>
              <a:t>): </a:t>
            </a:r>
            <a:r>
              <a:rPr lang="en-US" sz="2400" i="1">
                <a:solidFill>
                  <a:srgbClr val="336D7D"/>
                </a:solidFill>
                <a:latin typeface="Courier" charset="0"/>
                <a:ea typeface="ＭＳ Ｐゴシック" charset="0"/>
                <a:cs typeface="Courier" charset="0"/>
                <a:sym typeface="Courier" charset="0"/>
              </a:rPr>
              <a:t># Msg not acceptable</a:t>
            </a:r>
            <a:endParaRPr lang="en-US" sz="2400">
              <a:solidFill>
                <a:srgbClr val="262626"/>
              </a:solidFill>
              <a:latin typeface="Courier" charset="0"/>
              <a:ea typeface="ＭＳ Ｐゴシック" charset="0"/>
              <a:cs typeface="Courier" charset="0"/>
              <a:sym typeface="Courier" charset="0"/>
            </a:endParaRPr>
          </a:p>
          <a:p>
            <a:pPr algn="l"/>
            <a:r>
              <a:rPr lang="en-US" sz="2400">
                <a:solidFill>
                  <a:srgbClr val="262626"/>
                </a:solidFill>
                <a:latin typeface="Courier" charset="0"/>
                <a:ea typeface="ＭＳ Ｐゴシック" charset="0"/>
                <a:cs typeface="Courier" charset="0"/>
                <a:sym typeface="Courier" charset="0"/>
              </a:rPr>
              <a:t>       </a:t>
            </a:r>
            <a:r>
              <a:rPr lang="en-US" sz="2400" b="1">
                <a:solidFill>
                  <a:srgbClr val="0D5F18"/>
                </a:solidFill>
                <a:latin typeface="Courier" charset="0"/>
                <a:ea typeface="ＭＳ Ｐゴシック" charset="0"/>
                <a:cs typeface="Courier" charset="0"/>
                <a:sym typeface="Courier" charset="0"/>
              </a:rPr>
              <a:t>return</a:t>
            </a:r>
            <a:endParaRPr lang="en-US" sz="2400">
              <a:solidFill>
                <a:srgbClr val="262626"/>
              </a:solidFill>
              <a:latin typeface="Courier" charset="0"/>
              <a:ea typeface="ＭＳ Ｐゴシック" charset="0"/>
              <a:cs typeface="Courier" charset="0"/>
              <a:sym typeface="Courier" charset="0"/>
            </a:endParaRPr>
          </a:p>
          <a:p>
            <a:pPr algn="l"/>
            <a:r>
              <a:rPr lang="en-US" sz="2400">
                <a:solidFill>
                  <a:srgbClr val="262626"/>
                </a:solidFill>
                <a:latin typeface="Courier" charset="0"/>
                <a:ea typeface="ＭＳ Ｐゴシック" charset="0"/>
                <a:cs typeface="Courier" charset="0"/>
                <a:sym typeface="Courier" charset="0"/>
              </a:rPr>
              <a:t>    </a:t>
            </a:r>
            <a:r>
              <a:rPr lang="en-US" sz="2400" b="1">
                <a:solidFill>
                  <a:srgbClr val="0D5F18"/>
                </a:solidFill>
                <a:latin typeface="Courier" charset="0"/>
                <a:ea typeface="ＭＳ Ｐゴシック" charset="0"/>
                <a:cs typeface="Courier" charset="0"/>
                <a:sym typeface="Courier" charset="0"/>
              </a:rPr>
              <a:t>if</a:t>
            </a:r>
            <a:r>
              <a:rPr lang="en-US" sz="2400">
                <a:solidFill>
                  <a:srgbClr val="262626"/>
                </a:solidFill>
                <a:latin typeface="Courier" charset="0"/>
                <a:ea typeface="ＭＳ Ｐゴシック" charset="0"/>
                <a:cs typeface="Courier" charset="0"/>
                <a:sym typeface="Courier" charset="0"/>
              </a:rPr>
              <a:t> IsUPDATE(Msg):</a:t>
            </a:r>
          </a:p>
          <a:p>
            <a:pPr algn="l"/>
            <a:r>
              <a:rPr lang="en-US" sz="2400">
                <a:solidFill>
                  <a:srgbClr val="262626"/>
                </a:solidFill>
                <a:latin typeface="Courier" charset="0"/>
                <a:ea typeface="ＭＳ Ｐゴシック" charset="0"/>
                <a:cs typeface="Courier" charset="0"/>
                <a:sym typeface="Courier" charset="0"/>
              </a:rPr>
              <a:t>       Old_Route</a:t>
            </a:r>
            <a:r>
              <a:rPr lang="en-US" sz="2400">
                <a:solidFill>
                  <a:srgbClr val="535353"/>
                </a:solidFill>
                <a:latin typeface="Courier" charset="0"/>
                <a:ea typeface="ＭＳ Ｐゴシック" charset="0"/>
                <a:cs typeface="Courier" charset="0"/>
                <a:sym typeface="Courier" charset="0"/>
              </a:rPr>
              <a:t>=</a:t>
            </a:r>
            <a:r>
              <a:rPr lang="en-US" sz="2400">
                <a:solidFill>
                  <a:srgbClr val="262626"/>
                </a:solidFill>
                <a:latin typeface="Courier" charset="0"/>
                <a:ea typeface="ＭＳ Ｐゴシック" charset="0"/>
                <a:cs typeface="Courier" charset="0"/>
                <a:sym typeface="Courier" charset="0"/>
              </a:rPr>
              <a:t>BestRoute(Msg</a:t>
            </a:r>
            <a:r>
              <a:rPr lang="en-US" sz="2400">
                <a:solidFill>
                  <a:srgbClr val="535353"/>
                </a:solidFill>
                <a:latin typeface="Courier" charset="0"/>
                <a:ea typeface="ＭＳ Ｐゴシック" charset="0"/>
                <a:cs typeface="Courier" charset="0"/>
                <a:sym typeface="Courier" charset="0"/>
              </a:rPr>
              <a:t>.</a:t>
            </a:r>
            <a:r>
              <a:rPr lang="en-US" sz="2400">
                <a:solidFill>
                  <a:srgbClr val="262626"/>
                </a:solidFill>
                <a:latin typeface="Courier" charset="0"/>
                <a:ea typeface="ＭＳ Ｐゴシック" charset="0"/>
                <a:cs typeface="Courier" charset="0"/>
                <a:sym typeface="Courier" charset="0"/>
              </a:rPr>
              <a:t>prefix)</a:t>
            </a:r>
          </a:p>
          <a:p>
            <a:pPr algn="l"/>
            <a:r>
              <a:rPr lang="en-US" sz="2400">
                <a:solidFill>
                  <a:srgbClr val="262626"/>
                </a:solidFill>
                <a:latin typeface="Courier" charset="0"/>
                <a:ea typeface="ＭＳ Ｐゴシック" charset="0"/>
                <a:cs typeface="Courier" charset="0"/>
                <a:sym typeface="Courier" charset="0"/>
              </a:rPr>
              <a:t>       Insert_in_RIB(Msg)</a:t>
            </a:r>
          </a:p>
          <a:p>
            <a:pPr algn="l"/>
            <a:r>
              <a:rPr lang="en-US" sz="2400">
                <a:solidFill>
                  <a:srgbClr val="262626"/>
                </a:solidFill>
                <a:latin typeface="Courier" charset="0"/>
                <a:ea typeface="ＭＳ Ｐゴシック" charset="0"/>
                <a:cs typeface="Courier" charset="0"/>
                <a:sym typeface="Courier" charset="0"/>
              </a:rPr>
              <a:t>       Run_Decision_Process(RIB)</a:t>
            </a:r>
          </a:p>
          <a:p>
            <a:pPr algn="l"/>
            <a:r>
              <a:rPr lang="en-US" sz="2400">
                <a:solidFill>
                  <a:srgbClr val="262626"/>
                </a:solidFill>
                <a:latin typeface="Courier" charset="0"/>
                <a:ea typeface="ＭＳ Ｐゴシック" charset="0"/>
                <a:cs typeface="Courier" charset="0"/>
                <a:sym typeface="Courier" charset="0"/>
              </a:rPr>
              <a:t>       </a:t>
            </a:r>
            <a:r>
              <a:rPr lang="en-US" sz="2400" b="1">
                <a:solidFill>
                  <a:srgbClr val="0D5F18"/>
                </a:solidFill>
                <a:latin typeface="Courier" charset="0"/>
                <a:ea typeface="ＭＳ Ｐゴシック" charset="0"/>
                <a:cs typeface="Courier" charset="0"/>
                <a:sym typeface="Courier" charset="0"/>
              </a:rPr>
              <a:t>if</a:t>
            </a:r>
            <a:r>
              <a:rPr lang="en-US" sz="2400">
                <a:solidFill>
                  <a:srgbClr val="262626"/>
                </a:solidFill>
                <a:latin typeface="Courier" charset="0"/>
                <a:ea typeface="ＭＳ Ｐゴシック" charset="0"/>
                <a:cs typeface="Courier" charset="0"/>
                <a:sym typeface="Courier" charset="0"/>
              </a:rPr>
              <a:t> (BestRoute(Msg</a:t>
            </a:r>
            <a:r>
              <a:rPr lang="en-US" sz="2400">
                <a:solidFill>
                  <a:srgbClr val="535353"/>
                </a:solidFill>
                <a:latin typeface="Courier" charset="0"/>
                <a:ea typeface="ＭＳ Ｐゴシック" charset="0"/>
                <a:cs typeface="Courier" charset="0"/>
                <a:sym typeface="Courier" charset="0"/>
              </a:rPr>
              <a:t>.</a:t>
            </a:r>
            <a:r>
              <a:rPr lang="en-US" sz="2400">
                <a:solidFill>
                  <a:srgbClr val="262626"/>
                </a:solidFill>
                <a:latin typeface="Courier" charset="0"/>
                <a:ea typeface="ＭＳ Ｐゴシック" charset="0"/>
                <a:cs typeface="Courier" charset="0"/>
                <a:sym typeface="Courier" charset="0"/>
              </a:rPr>
              <a:t>prefix) </a:t>
            </a:r>
            <a:r>
              <a:rPr lang="en-US" sz="2400">
                <a:solidFill>
                  <a:srgbClr val="535353"/>
                </a:solidFill>
                <a:latin typeface="Courier" charset="0"/>
                <a:ea typeface="ＭＳ Ｐゴシック" charset="0"/>
                <a:cs typeface="Courier" charset="0"/>
                <a:sym typeface="Courier" charset="0"/>
              </a:rPr>
              <a:t>!=</a:t>
            </a:r>
            <a:r>
              <a:rPr lang="en-US" sz="2400">
                <a:solidFill>
                  <a:srgbClr val="262626"/>
                </a:solidFill>
                <a:latin typeface="Courier" charset="0"/>
                <a:ea typeface="ＭＳ Ｐゴシック" charset="0"/>
                <a:cs typeface="Courier" charset="0"/>
                <a:sym typeface="Courier" charset="0"/>
              </a:rPr>
              <a:t> Old_Route) :</a:t>
            </a:r>
          </a:p>
          <a:p>
            <a:pPr algn="l"/>
            <a:r>
              <a:rPr lang="en-US" sz="2400">
                <a:solidFill>
                  <a:srgbClr val="262626"/>
                </a:solidFill>
                <a:latin typeface="Courier" charset="0"/>
                <a:ea typeface="ＭＳ Ｐゴシック" charset="0"/>
                <a:cs typeface="Courier" charset="0"/>
                <a:sym typeface="Courier" charset="0"/>
              </a:rPr>
              <a:t>          </a:t>
            </a:r>
            <a:r>
              <a:rPr lang="en-US" sz="2400" i="1">
                <a:solidFill>
                  <a:srgbClr val="336D7D"/>
                </a:solidFill>
                <a:latin typeface="Courier" charset="0"/>
                <a:ea typeface="ＭＳ Ｐゴシック" charset="0"/>
                <a:cs typeface="Courier" charset="0"/>
                <a:sym typeface="Courier" charset="0"/>
              </a:rPr>
              <a:t># best route changed</a:t>
            </a:r>
            <a:endParaRPr lang="en-US" sz="2400">
              <a:solidFill>
                <a:srgbClr val="262626"/>
              </a:solidFill>
              <a:latin typeface="Courier" charset="0"/>
              <a:ea typeface="ＭＳ Ｐゴシック" charset="0"/>
              <a:cs typeface="Courier" charset="0"/>
              <a:sym typeface="Courier" charset="0"/>
            </a:endParaRPr>
          </a:p>
          <a:p>
            <a:pPr algn="l"/>
            <a:r>
              <a:rPr lang="en-US" sz="2400">
                <a:solidFill>
                  <a:srgbClr val="262626"/>
                </a:solidFill>
                <a:latin typeface="Courier" charset="0"/>
                <a:ea typeface="ＭＳ Ｐゴシック" charset="0"/>
                <a:cs typeface="Courier" charset="0"/>
                <a:sym typeface="Courier" charset="0"/>
              </a:rPr>
              <a:t>          B</a:t>
            </a:r>
            <a:r>
              <a:rPr lang="en-US" sz="2400">
                <a:solidFill>
                  <a:srgbClr val="535353"/>
                </a:solidFill>
                <a:latin typeface="Courier" charset="0"/>
                <a:ea typeface="ＭＳ Ｐゴシック" charset="0"/>
                <a:cs typeface="Courier" charset="0"/>
                <a:sym typeface="Courier" charset="0"/>
              </a:rPr>
              <a:t>=</a:t>
            </a:r>
            <a:r>
              <a:rPr lang="en-US" sz="2400">
                <a:solidFill>
                  <a:srgbClr val="262626"/>
                </a:solidFill>
                <a:latin typeface="Courier" charset="0"/>
                <a:ea typeface="ＭＳ Ｐゴシック" charset="0"/>
                <a:cs typeface="Courier" charset="0"/>
                <a:sym typeface="Courier" charset="0"/>
              </a:rPr>
              <a:t>build_BGP_Message(Msg</a:t>
            </a:r>
            <a:r>
              <a:rPr lang="en-US" sz="2400">
                <a:solidFill>
                  <a:srgbClr val="535353"/>
                </a:solidFill>
                <a:latin typeface="Courier" charset="0"/>
                <a:ea typeface="ＭＳ Ｐゴシック" charset="0"/>
                <a:cs typeface="Courier" charset="0"/>
                <a:sym typeface="Courier" charset="0"/>
              </a:rPr>
              <a:t>.</a:t>
            </a:r>
            <a:r>
              <a:rPr lang="en-US" sz="2400">
                <a:solidFill>
                  <a:srgbClr val="262626"/>
                </a:solidFill>
                <a:latin typeface="Courier" charset="0"/>
                <a:ea typeface="ＭＳ Ｐゴシック" charset="0"/>
                <a:cs typeface="Courier" charset="0"/>
                <a:sym typeface="Courier" charset="0"/>
              </a:rPr>
              <a:t>prefix);</a:t>
            </a:r>
          </a:p>
          <a:p>
            <a:pPr algn="l"/>
            <a:r>
              <a:rPr lang="en-US" sz="2400">
                <a:solidFill>
                  <a:srgbClr val="262626"/>
                </a:solidFill>
                <a:latin typeface="Courier" charset="0"/>
                <a:ea typeface="ＭＳ Ｐゴシック" charset="0"/>
                <a:cs typeface="Courier" charset="0"/>
                <a:sym typeface="Courier" charset="0"/>
              </a:rPr>
              <a:t>          S</a:t>
            </a:r>
            <a:r>
              <a:rPr lang="en-US" sz="2400">
                <a:solidFill>
                  <a:srgbClr val="535353"/>
                </a:solidFill>
                <a:latin typeface="Courier" charset="0"/>
                <a:ea typeface="ＭＳ Ｐゴシック" charset="0"/>
                <a:cs typeface="Courier" charset="0"/>
                <a:sym typeface="Courier" charset="0"/>
              </a:rPr>
              <a:t>=</a:t>
            </a:r>
            <a:r>
              <a:rPr lang="en-US" sz="2400">
                <a:solidFill>
                  <a:srgbClr val="262626"/>
                </a:solidFill>
                <a:latin typeface="Courier" charset="0"/>
                <a:ea typeface="ＭＳ Ｐゴシック" charset="0"/>
                <a:cs typeface="Courier" charset="0"/>
                <a:sym typeface="Courier" charset="0"/>
              </a:rPr>
              <a:t>apply_export_filter(RemoteAS,B);</a:t>
            </a:r>
          </a:p>
          <a:p>
            <a:pPr algn="l"/>
            <a:r>
              <a:rPr lang="en-US" sz="2400">
                <a:solidFill>
                  <a:srgbClr val="262626"/>
                </a:solidFill>
                <a:latin typeface="Courier" charset="0"/>
                <a:ea typeface="ＭＳ Ｐゴシック" charset="0"/>
                <a:cs typeface="Courier" charset="0"/>
                <a:sym typeface="Courier" charset="0"/>
              </a:rPr>
              <a:t>          </a:t>
            </a:r>
            <a:r>
              <a:rPr lang="en-US" sz="2400" b="1">
                <a:solidFill>
                  <a:srgbClr val="0D5F18"/>
                </a:solidFill>
                <a:latin typeface="Courier" charset="0"/>
                <a:ea typeface="ＭＳ Ｐゴシック" charset="0"/>
                <a:cs typeface="Courier" charset="0"/>
                <a:sym typeface="Courier" charset="0"/>
              </a:rPr>
              <a:t>if</a:t>
            </a:r>
            <a:r>
              <a:rPr lang="en-US" sz="2400">
                <a:solidFill>
                  <a:srgbClr val="262626"/>
                </a:solidFill>
                <a:latin typeface="Courier" charset="0"/>
                <a:ea typeface="ＭＳ Ｐゴシック" charset="0"/>
                <a:cs typeface="Courier" charset="0"/>
                <a:sym typeface="Courier" charset="0"/>
              </a:rPr>
              <a:t> (S</a:t>
            </a:r>
            <a:r>
              <a:rPr lang="en-US" sz="2400">
                <a:solidFill>
                  <a:srgbClr val="535353"/>
                </a:solidFill>
                <a:latin typeface="Courier" charset="0"/>
                <a:ea typeface="ＭＳ Ｐゴシック" charset="0"/>
                <a:cs typeface="Courier" charset="0"/>
                <a:sym typeface="Courier" charset="0"/>
              </a:rPr>
              <a:t>!=</a:t>
            </a:r>
            <a:r>
              <a:rPr lang="en-US" sz="2400">
                <a:solidFill>
                  <a:srgbClr val="0D5F18"/>
                </a:solidFill>
                <a:latin typeface="Courier" charset="0"/>
                <a:ea typeface="ＭＳ Ｐゴシック" charset="0"/>
                <a:cs typeface="Courier" charset="0"/>
                <a:sym typeface="Courier" charset="0"/>
              </a:rPr>
              <a:t>None</a:t>
            </a:r>
            <a:r>
              <a:rPr lang="en-US" sz="2400">
                <a:solidFill>
                  <a:srgbClr val="262626"/>
                </a:solidFill>
                <a:latin typeface="Courier" charset="0"/>
                <a:ea typeface="ＭＳ Ｐゴシック" charset="0"/>
                <a:cs typeface="Courier" charset="0"/>
                <a:sym typeface="Courier" charset="0"/>
              </a:rPr>
              <a:t>) : </a:t>
            </a:r>
            <a:r>
              <a:rPr lang="en-US" sz="2400" i="1">
                <a:solidFill>
                  <a:srgbClr val="336D7D"/>
                </a:solidFill>
                <a:latin typeface="Courier" charset="0"/>
                <a:ea typeface="ＭＳ Ｐゴシック" charset="0"/>
                <a:cs typeface="Courier" charset="0"/>
                <a:sym typeface="Courier" charset="0"/>
              </a:rPr>
              <a:t># announce best route</a:t>
            </a:r>
            <a:endParaRPr lang="en-US" sz="2400">
              <a:solidFill>
                <a:srgbClr val="262626"/>
              </a:solidFill>
              <a:latin typeface="Courier" charset="0"/>
              <a:ea typeface="ＭＳ Ｐゴシック" charset="0"/>
              <a:cs typeface="Courier" charset="0"/>
              <a:sym typeface="Courier" charset="0"/>
            </a:endParaRPr>
          </a:p>
          <a:p>
            <a:pPr algn="l"/>
            <a:r>
              <a:rPr lang="en-US" sz="2400">
                <a:solidFill>
                  <a:srgbClr val="262626"/>
                </a:solidFill>
                <a:latin typeface="Courier" charset="0"/>
                <a:ea typeface="ＭＳ Ｐゴシック" charset="0"/>
                <a:cs typeface="Courier" charset="0"/>
                <a:sym typeface="Courier" charset="0"/>
              </a:rPr>
              <a:t>            send_UPDATE(S,RemoteAS,RemoteIP);</a:t>
            </a:r>
          </a:p>
          <a:p>
            <a:pPr algn="l"/>
            <a:r>
              <a:rPr lang="en-US" sz="2400">
                <a:solidFill>
                  <a:srgbClr val="262626"/>
                </a:solidFill>
                <a:latin typeface="Courier" charset="0"/>
                <a:ea typeface="ＭＳ Ｐゴシック" charset="0"/>
                <a:cs typeface="Courier" charset="0"/>
                <a:sym typeface="Courier" charset="0"/>
              </a:rPr>
              <a:t>          </a:t>
            </a:r>
            <a:r>
              <a:rPr lang="en-US" sz="2400" b="1">
                <a:solidFill>
                  <a:srgbClr val="0D5F18"/>
                </a:solidFill>
                <a:latin typeface="Courier" charset="0"/>
                <a:ea typeface="ＭＳ Ｐゴシック" charset="0"/>
                <a:cs typeface="Courier" charset="0"/>
                <a:sym typeface="Courier" charset="0"/>
              </a:rPr>
              <a:t>else</a:t>
            </a:r>
            <a:r>
              <a:rPr lang="en-US" sz="2400">
                <a:solidFill>
                  <a:srgbClr val="262626"/>
                </a:solidFill>
                <a:latin typeface="Courier" charset="0"/>
                <a:ea typeface="ＭＳ Ｐゴシック" charset="0"/>
                <a:cs typeface="Courier" charset="0"/>
                <a:sym typeface="Courier" charset="0"/>
              </a:rPr>
              <a:t> </a:t>
            </a:r>
            <a:r>
              <a:rPr lang="en-US" sz="2400" b="1">
                <a:solidFill>
                  <a:srgbClr val="0D5F18"/>
                </a:solidFill>
                <a:latin typeface="Courier" charset="0"/>
                <a:ea typeface="ＭＳ Ｐゴシック" charset="0"/>
                <a:cs typeface="Courier" charset="0"/>
                <a:sym typeface="Courier" charset="0"/>
              </a:rPr>
              <a:t>if</a:t>
            </a:r>
            <a:r>
              <a:rPr lang="en-US" sz="2400">
                <a:solidFill>
                  <a:srgbClr val="262626"/>
                </a:solidFill>
                <a:latin typeface="Courier" charset="0"/>
                <a:ea typeface="ＭＳ Ｐゴシック" charset="0"/>
                <a:cs typeface="Courier" charset="0"/>
                <a:sym typeface="Courier" charset="0"/>
              </a:rPr>
              <a:t> (Old_Route </a:t>
            </a:r>
            <a:r>
              <a:rPr lang="en-US" sz="2400">
                <a:solidFill>
                  <a:srgbClr val="535353"/>
                </a:solidFill>
                <a:latin typeface="Courier" charset="0"/>
                <a:ea typeface="ＭＳ Ｐゴシック" charset="0"/>
                <a:cs typeface="Courier" charset="0"/>
                <a:sym typeface="Courier" charset="0"/>
              </a:rPr>
              <a:t>!=</a:t>
            </a:r>
            <a:r>
              <a:rPr lang="en-US" sz="2400">
                <a:solidFill>
                  <a:srgbClr val="262626"/>
                </a:solidFill>
                <a:latin typeface="Courier" charset="0"/>
                <a:ea typeface="ＭＳ Ｐゴシック" charset="0"/>
                <a:cs typeface="Courier" charset="0"/>
                <a:sym typeface="Courier" charset="0"/>
              </a:rPr>
              <a:t> </a:t>
            </a:r>
            <a:r>
              <a:rPr lang="en-US" sz="2400">
                <a:solidFill>
                  <a:srgbClr val="0D5F18"/>
                </a:solidFill>
                <a:latin typeface="Courier" charset="0"/>
                <a:ea typeface="ＭＳ Ｐゴシック" charset="0"/>
                <a:cs typeface="Courier" charset="0"/>
                <a:sym typeface="Courier" charset="0"/>
              </a:rPr>
              <a:t>None</a:t>
            </a:r>
            <a:r>
              <a:rPr lang="en-US" sz="2400">
                <a:solidFill>
                  <a:srgbClr val="262626"/>
                </a:solidFill>
                <a:latin typeface="Courier" charset="0"/>
                <a:ea typeface="ＭＳ Ｐゴシック" charset="0"/>
                <a:cs typeface="Courier" charset="0"/>
                <a:sym typeface="Courier" charset="0"/>
              </a:rPr>
              <a:t>) :</a:t>
            </a:r>
          </a:p>
          <a:p>
            <a:pPr algn="l"/>
            <a:r>
              <a:rPr lang="en-US" sz="2400">
                <a:solidFill>
                  <a:srgbClr val="262626"/>
                </a:solidFill>
                <a:latin typeface="Courier" charset="0"/>
                <a:ea typeface="ＭＳ Ｐゴシック" charset="0"/>
                <a:cs typeface="Courier" charset="0"/>
                <a:sym typeface="Courier" charset="0"/>
              </a:rPr>
              <a:t>            send_WITHDRAW(Msg</a:t>
            </a:r>
            <a:r>
              <a:rPr lang="en-US" sz="2400">
                <a:solidFill>
                  <a:srgbClr val="535353"/>
                </a:solidFill>
                <a:latin typeface="Courier" charset="0"/>
                <a:ea typeface="ＭＳ Ｐゴシック" charset="0"/>
                <a:cs typeface="Courier" charset="0"/>
                <a:sym typeface="Courier" charset="0"/>
              </a:rPr>
              <a:t>.</a:t>
            </a:r>
            <a:r>
              <a:rPr lang="en-US" sz="2400">
                <a:solidFill>
                  <a:srgbClr val="262626"/>
                </a:solidFill>
                <a:latin typeface="Courier" charset="0"/>
                <a:ea typeface="ＭＳ Ｐゴシック" charset="0"/>
                <a:cs typeface="Courier" charset="0"/>
                <a:sym typeface="Courier" charset="0"/>
              </a:rPr>
              <a:t>prefix,RemoteAS, RemoteIP)</a:t>
            </a:r>
          </a:p>
        </p:txBody>
      </p:sp>
    </p:spTree>
    <p:extLst>
      <p:ext uri="{BB962C8B-B14F-4D97-AF65-F5344CB8AC3E}">
        <p14:creationId xmlns:p14="http://schemas.microsoft.com/office/powerpoint/2010/main" val="2687157511"/>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ChangeArrowheads="1"/>
          </p:cNvSpPr>
          <p:nvPr>
            <p:ph type="title"/>
          </p:nvPr>
        </p:nvSpPr>
        <p:spPr>
          <a:xfrm>
            <a:off x="825500" y="254000"/>
            <a:ext cx="10909300" cy="2438400"/>
          </a:xfrm>
          <a:ln/>
        </p:spPr>
        <p:txBody>
          <a:bodyPr/>
          <a:lstStyle/>
          <a:p>
            <a:r>
              <a:rPr lang="en-US"/>
              <a:t>Processing WITHDRAW</a:t>
            </a:r>
          </a:p>
        </p:txBody>
      </p:sp>
      <p:sp>
        <p:nvSpPr>
          <p:cNvPr id="35842" name="Rectangle 2"/>
          <p:cNvSpPr>
            <a:spLocks/>
          </p:cNvSpPr>
          <p:nvPr/>
        </p:nvSpPr>
        <p:spPr bwMode="auto">
          <a:xfrm>
            <a:off x="127000" y="3365500"/>
            <a:ext cx="12750800" cy="452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gn="l"/>
            <a:r>
              <a:rPr lang="en-US" sz="2400">
                <a:solidFill>
                  <a:srgbClr val="262626"/>
                </a:solidFill>
                <a:latin typeface="Courier" charset="0"/>
                <a:ea typeface="ＭＳ Ｐゴシック" charset="0"/>
                <a:cs typeface="Courier" charset="0"/>
                <a:sym typeface="Courier" charset="0"/>
              </a:rPr>
              <a:t>     </a:t>
            </a:r>
            <a:r>
              <a:rPr lang="en-US" sz="2400" b="1">
                <a:solidFill>
                  <a:srgbClr val="0D5F18"/>
                </a:solidFill>
                <a:latin typeface="Courier" charset="0"/>
                <a:ea typeface="ＭＳ Ｐゴシック" charset="0"/>
                <a:cs typeface="Courier" charset="0"/>
                <a:sym typeface="Courier" charset="0"/>
              </a:rPr>
              <a:t>else</a:t>
            </a:r>
            <a:r>
              <a:rPr lang="en-US" sz="2400">
                <a:solidFill>
                  <a:srgbClr val="262626"/>
                </a:solidFill>
                <a:latin typeface="Courier" charset="0"/>
                <a:ea typeface="ＭＳ Ｐゴシック" charset="0"/>
                <a:cs typeface="Courier" charset="0"/>
                <a:sym typeface="Courier" charset="0"/>
              </a:rPr>
              <a:t> : </a:t>
            </a:r>
            <a:r>
              <a:rPr lang="en-US" sz="2400" i="1">
                <a:solidFill>
                  <a:srgbClr val="336D7D"/>
                </a:solidFill>
                <a:latin typeface="Courier" charset="0"/>
                <a:ea typeface="ＭＳ Ｐゴシック" charset="0"/>
                <a:cs typeface="Courier" charset="0"/>
                <a:sym typeface="Courier" charset="0"/>
              </a:rPr>
              <a:t># Msg is WITHDRAW</a:t>
            </a:r>
            <a:endParaRPr lang="en-US" sz="2400">
              <a:solidFill>
                <a:srgbClr val="262626"/>
              </a:solidFill>
              <a:latin typeface="Courier" charset="0"/>
              <a:ea typeface="ＭＳ Ｐゴシック" charset="0"/>
              <a:cs typeface="Courier" charset="0"/>
              <a:sym typeface="Courier" charset="0"/>
            </a:endParaRPr>
          </a:p>
          <a:p>
            <a:pPr algn="l"/>
            <a:r>
              <a:rPr lang="en-US" sz="2400">
                <a:solidFill>
                  <a:srgbClr val="262626"/>
                </a:solidFill>
                <a:latin typeface="Courier" charset="0"/>
                <a:ea typeface="ＭＳ Ｐゴシック" charset="0"/>
                <a:cs typeface="Courier" charset="0"/>
                <a:sym typeface="Courier" charset="0"/>
              </a:rPr>
              <a:t>         Old_Route</a:t>
            </a:r>
            <a:r>
              <a:rPr lang="en-US" sz="2400">
                <a:solidFill>
                  <a:srgbClr val="535353"/>
                </a:solidFill>
                <a:latin typeface="Courier" charset="0"/>
                <a:ea typeface="ＭＳ Ｐゴシック" charset="0"/>
                <a:cs typeface="Courier" charset="0"/>
                <a:sym typeface="Courier" charset="0"/>
              </a:rPr>
              <a:t>=</a:t>
            </a:r>
            <a:r>
              <a:rPr lang="en-US" sz="2400">
                <a:solidFill>
                  <a:srgbClr val="262626"/>
                </a:solidFill>
                <a:latin typeface="Courier" charset="0"/>
                <a:ea typeface="ＭＳ Ｐゴシック" charset="0"/>
                <a:cs typeface="Courier" charset="0"/>
                <a:sym typeface="Courier" charset="0"/>
              </a:rPr>
              <a:t>BestRoute(Msg</a:t>
            </a:r>
            <a:r>
              <a:rPr lang="en-US" sz="2400">
                <a:solidFill>
                  <a:srgbClr val="535353"/>
                </a:solidFill>
                <a:latin typeface="Courier" charset="0"/>
                <a:ea typeface="ＭＳ Ｐゴシック" charset="0"/>
                <a:cs typeface="Courier" charset="0"/>
                <a:sym typeface="Courier" charset="0"/>
              </a:rPr>
              <a:t>.</a:t>
            </a:r>
            <a:r>
              <a:rPr lang="en-US" sz="2400">
                <a:solidFill>
                  <a:srgbClr val="262626"/>
                </a:solidFill>
                <a:latin typeface="Courier" charset="0"/>
                <a:ea typeface="ＭＳ Ｐゴシック" charset="0"/>
                <a:cs typeface="Courier" charset="0"/>
                <a:sym typeface="Courier" charset="0"/>
              </a:rPr>
              <a:t>prefix)</a:t>
            </a:r>
          </a:p>
          <a:p>
            <a:pPr algn="l"/>
            <a:r>
              <a:rPr lang="en-US" sz="2400">
                <a:solidFill>
                  <a:srgbClr val="262626"/>
                </a:solidFill>
                <a:latin typeface="Courier" charset="0"/>
                <a:ea typeface="ＭＳ Ｐゴシック" charset="0"/>
                <a:cs typeface="Courier" charset="0"/>
                <a:sym typeface="Courier" charset="0"/>
              </a:rPr>
              <a:t>         Remove_from_RIB(Msg)</a:t>
            </a:r>
          </a:p>
          <a:p>
            <a:pPr algn="l"/>
            <a:r>
              <a:rPr lang="en-US" sz="2400">
                <a:solidFill>
                  <a:srgbClr val="262626"/>
                </a:solidFill>
                <a:latin typeface="Courier" charset="0"/>
                <a:ea typeface="ＭＳ Ｐゴシック" charset="0"/>
                <a:cs typeface="Courier" charset="0"/>
                <a:sym typeface="Courier" charset="0"/>
              </a:rPr>
              <a:t>         Run_Decision_Process(RIB)</a:t>
            </a:r>
          </a:p>
          <a:p>
            <a:pPr algn="l"/>
            <a:r>
              <a:rPr lang="en-US" sz="2400">
                <a:solidFill>
                  <a:srgbClr val="262626"/>
                </a:solidFill>
                <a:latin typeface="Courier" charset="0"/>
                <a:ea typeface="ＭＳ Ｐゴシック" charset="0"/>
                <a:cs typeface="Courier" charset="0"/>
                <a:sym typeface="Courier" charset="0"/>
              </a:rPr>
              <a:t>         </a:t>
            </a:r>
            <a:r>
              <a:rPr lang="en-US" sz="2400" b="1">
                <a:solidFill>
                  <a:srgbClr val="0D5F18"/>
                </a:solidFill>
                <a:latin typeface="Courier" charset="0"/>
                <a:ea typeface="ＭＳ Ｐゴシック" charset="0"/>
                <a:cs typeface="Courier" charset="0"/>
                <a:sym typeface="Courier" charset="0"/>
              </a:rPr>
              <a:t>if</a:t>
            </a:r>
            <a:r>
              <a:rPr lang="en-US" sz="2400">
                <a:solidFill>
                  <a:srgbClr val="262626"/>
                </a:solidFill>
                <a:latin typeface="Courier" charset="0"/>
                <a:ea typeface="ＭＳ Ｐゴシック" charset="0"/>
                <a:cs typeface="Courier" charset="0"/>
                <a:sym typeface="Courier" charset="0"/>
              </a:rPr>
              <a:t> (Best_Route(Msg</a:t>
            </a:r>
            <a:r>
              <a:rPr lang="en-US" sz="2400">
                <a:solidFill>
                  <a:srgbClr val="535353"/>
                </a:solidFill>
                <a:latin typeface="Courier" charset="0"/>
                <a:ea typeface="ＭＳ Ｐゴシック" charset="0"/>
                <a:cs typeface="Courier" charset="0"/>
                <a:sym typeface="Courier" charset="0"/>
              </a:rPr>
              <a:t>.</a:t>
            </a:r>
            <a:r>
              <a:rPr lang="en-US" sz="2400">
                <a:solidFill>
                  <a:srgbClr val="262626"/>
                </a:solidFill>
                <a:latin typeface="Courier" charset="0"/>
                <a:ea typeface="ＭＳ Ｐゴシック" charset="0"/>
                <a:cs typeface="Courier" charset="0"/>
                <a:sym typeface="Courier" charset="0"/>
              </a:rPr>
              <a:t>prefix) </a:t>
            </a:r>
            <a:r>
              <a:rPr lang="en-US" sz="2400">
                <a:solidFill>
                  <a:srgbClr val="535353"/>
                </a:solidFill>
                <a:latin typeface="Courier" charset="0"/>
                <a:ea typeface="ＭＳ Ｐゴシック" charset="0"/>
                <a:cs typeface="Courier" charset="0"/>
                <a:sym typeface="Courier" charset="0"/>
              </a:rPr>
              <a:t>!=</a:t>
            </a:r>
            <a:r>
              <a:rPr lang="en-US" sz="2400">
                <a:solidFill>
                  <a:srgbClr val="262626"/>
                </a:solidFill>
                <a:latin typeface="Courier" charset="0"/>
                <a:ea typeface="ＭＳ Ｐゴシック" charset="0"/>
                <a:cs typeface="Courier" charset="0"/>
                <a:sym typeface="Courier" charset="0"/>
              </a:rPr>
              <a:t>Old_Route):</a:t>
            </a:r>
          </a:p>
          <a:p>
            <a:pPr algn="l"/>
            <a:r>
              <a:rPr lang="en-US" sz="2400">
                <a:solidFill>
                  <a:srgbClr val="262626"/>
                </a:solidFill>
                <a:latin typeface="Courier" charset="0"/>
                <a:ea typeface="ＭＳ Ｐゴシック" charset="0"/>
                <a:cs typeface="Courier" charset="0"/>
                <a:sym typeface="Courier" charset="0"/>
              </a:rPr>
              <a:t>           </a:t>
            </a:r>
            <a:r>
              <a:rPr lang="en-US" sz="2400" i="1">
                <a:solidFill>
                  <a:srgbClr val="336D7D"/>
                </a:solidFill>
                <a:latin typeface="Courier" charset="0"/>
                <a:ea typeface="ＭＳ Ｐゴシック" charset="0"/>
                <a:cs typeface="Courier" charset="0"/>
                <a:sym typeface="Courier" charset="0"/>
              </a:rPr>
              <a:t># best route changed</a:t>
            </a:r>
            <a:endParaRPr lang="en-US" sz="2400">
              <a:solidFill>
                <a:srgbClr val="262626"/>
              </a:solidFill>
              <a:latin typeface="Courier" charset="0"/>
              <a:ea typeface="ＭＳ Ｐゴシック" charset="0"/>
              <a:cs typeface="Courier" charset="0"/>
              <a:sym typeface="Courier" charset="0"/>
            </a:endParaRPr>
          </a:p>
          <a:p>
            <a:pPr algn="l"/>
            <a:r>
              <a:rPr lang="en-US" sz="2400">
                <a:solidFill>
                  <a:srgbClr val="262626"/>
                </a:solidFill>
                <a:latin typeface="Courier" charset="0"/>
                <a:ea typeface="ＭＳ Ｐゴシック" charset="0"/>
                <a:cs typeface="Courier" charset="0"/>
                <a:sym typeface="Courier" charset="0"/>
              </a:rPr>
              <a:t>           B</a:t>
            </a:r>
            <a:r>
              <a:rPr lang="en-US" sz="2400">
                <a:solidFill>
                  <a:srgbClr val="535353"/>
                </a:solidFill>
                <a:latin typeface="Courier" charset="0"/>
                <a:ea typeface="ＭＳ Ｐゴシック" charset="0"/>
                <a:cs typeface="Courier" charset="0"/>
                <a:sym typeface="Courier" charset="0"/>
              </a:rPr>
              <a:t>=</a:t>
            </a:r>
            <a:r>
              <a:rPr lang="en-US" sz="2400">
                <a:solidFill>
                  <a:srgbClr val="262626"/>
                </a:solidFill>
                <a:latin typeface="Courier" charset="0"/>
                <a:ea typeface="ＭＳ Ｐゴシック" charset="0"/>
                <a:cs typeface="Courier" charset="0"/>
                <a:sym typeface="Courier" charset="0"/>
              </a:rPr>
              <a:t>build_BGP_Message(Msg</a:t>
            </a:r>
            <a:r>
              <a:rPr lang="en-US" sz="2400">
                <a:solidFill>
                  <a:srgbClr val="535353"/>
                </a:solidFill>
                <a:latin typeface="Courier" charset="0"/>
                <a:ea typeface="ＭＳ Ｐゴシック" charset="0"/>
                <a:cs typeface="Courier" charset="0"/>
                <a:sym typeface="Courier" charset="0"/>
              </a:rPr>
              <a:t>.</a:t>
            </a:r>
            <a:r>
              <a:rPr lang="en-US" sz="2400">
                <a:solidFill>
                  <a:srgbClr val="262626"/>
                </a:solidFill>
                <a:latin typeface="Courier" charset="0"/>
                <a:ea typeface="ＭＳ Ｐゴシック" charset="0"/>
                <a:cs typeface="Courier" charset="0"/>
                <a:sym typeface="Courier" charset="0"/>
              </a:rPr>
              <a:t>prefix)</a:t>
            </a:r>
          </a:p>
          <a:p>
            <a:pPr algn="l"/>
            <a:r>
              <a:rPr lang="en-US" sz="2400">
                <a:solidFill>
                  <a:srgbClr val="262626"/>
                </a:solidFill>
                <a:latin typeface="Courier" charset="0"/>
                <a:ea typeface="ＭＳ Ｐゴシック" charset="0"/>
                <a:cs typeface="Courier" charset="0"/>
                <a:sym typeface="Courier" charset="0"/>
              </a:rPr>
              <a:t>           S</a:t>
            </a:r>
            <a:r>
              <a:rPr lang="en-US" sz="2400">
                <a:solidFill>
                  <a:srgbClr val="535353"/>
                </a:solidFill>
                <a:latin typeface="Courier" charset="0"/>
                <a:ea typeface="ＭＳ Ｐゴシック" charset="0"/>
                <a:cs typeface="Courier" charset="0"/>
                <a:sym typeface="Courier" charset="0"/>
              </a:rPr>
              <a:t>=</a:t>
            </a:r>
            <a:r>
              <a:rPr lang="en-US" sz="2400">
                <a:solidFill>
                  <a:srgbClr val="262626"/>
                </a:solidFill>
                <a:latin typeface="Courier" charset="0"/>
                <a:ea typeface="ＭＳ Ｐゴシック" charset="0"/>
                <a:cs typeface="Courier" charset="0"/>
                <a:sym typeface="Courier" charset="0"/>
              </a:rPr>
              <a:t>apply_export_filter(RemoteAS,B)</a:t>
            </a:r>
          </a:p>
          <a:p>
            <a:pPr algn="l"/>
            <a:r>
              <a:rPr lang="en-US" sz="2400">
                <a:solidFill>
                  <a:srgbClr val="262626"/>
                </a:solidFill>
                <a:latin typeface="Courier" charset="0"/>
                <a:ea typeface="ＭＳ Ｐゴシック" charset="0"/>
                <a:cs typeface="Courier" charset="0"/>
                <a:sym typeface="Courier" charset="0"/>
              </a:rPr>
              <a:t>           </a:t>
            </a:r>
            <a:r>
              <a:rPr lang="en-US" sz="2400" b="1">
                <a:solidFill>
                  <a:srgbClr val="0D5F18"/>
                </a:solidFill>
                <a:latin typeface="Courier" charset="0"/>
                <a:ea typeface="ＭＳ Ｐゴシック" charset="0"/>
                <a:cs typeface="Courier" charset="0"/>
                <a:sym typeface="Courier" charset="0"/>
              </a:rPr>
              <a:t>if</a:t>
            </a:r>
            <a:r>
              <a:rPr lang="en-US" sz="2400">
                <a:solidFill>
                  <a:srgbClr val="262626"/>
                </a:solidFill>
                <a:latin typeface="Courier" charset="0"/>
                <a:ea typeface="ＭＳ Ｐゴシック" charset="0"/>
                <a:cs typeface="Courier" charset="0"/>
                <a:sym typeface="Courier" charset="0"/>
              </a:rPr>
              <a:t> (S </a:t>
            </a:r>
            <a:r>
              <a:rPr lang="en-US" sz="2400">
                <a:solidFill>
                  <a:srgbClr val="535353"/>
                </a:solidFill>
                <a:latin typeface="Courier" charset="0"/>
                <a:ea typeface="ＭＳ Ｐゴシック" charset="0"/>
                <a:cs typeface="Courier" charset="0"/>
                <a:sym typeface="Courier" charset="0"/>
              </a:rPr>
              <a:t>!=</a:t>
            </a:r>
            <a:r>
              <a:rPr lang="en-US" sz="2400">
                <a:solidFill>
                  <a:srgbClr val="262626"/>
                </a:solidFill>
                <a:latin typeface="Courier" charset="0"/>
                <a:ea typeface="ＭＳ Ｐゴシック" charset="0"/>
                <a:cs typeface="Courier" charset="0"/>
                <a:sym typeface="Courier" charset="0"/>
              </a:rPr>
              <a:t> </a:t>
            </a:r>
            <a:r>
              <a:rPr lang="en-US" sz="2400">
                <a:solidFill>
                  <a:srgbClr val="0D5F18"/>
                </a:solidFill>
                <a:latin typeface="Courier" charset="0"/>
                <a:ea typeface="ＭＳ Ｐゴシック" charset="0"/>
                <a:cs typeface="Courier" charset="0"/>
                <a:sym typeface="Courier" charset="0"/>
              </a:rPr>
              <a:t>None</a:t>
            </a:r>
            <a:r>
              <a:rPr lang="en-US" sz="2400">
                <a:solidFill>
                  <a:srgbClr val="262626"/>
                </a:solidFill>
                <a:latin typeface="Courier" charset="0"/>
                <a:ea typeface="ＭＳ Ｐゴシック" charset="0"/>
                <a:cs typeface="Courier" charset="0"/>
                <a:sym typeface="Courier" charset="0"/>
              </a:rPr>
              <a:t>) : </a:t>
            </a:r>
            <a:r>
              <a:rPr lang="en-US" sz="2400" i="1">
                <a:solidFill>
                  <a:srgbClr val="336D7D"/>
                </a:solidFill>
                <a:latin typeface="Courier" charset="0"/>
                <a:ea typeface="ＭＳ Ｐゴシック" charset="0"/>
                <a:cs typeface="Courier" charset="0"/>
                <a:sym typeface="Courier" charset="0"/>
              </a:rPr>
              <a:t># still one best route towards Msg.prefix</a:t>
            </a:r>
            <a:endParaRPr lang="en-US" sz="2400">
              <a:solidFill>
                <a:srgbClr val="262626"/>
              </a:solidFill>
              <a:latin typeface="Courier" charset="0"/>
              <a:ea typeface="ＭＳ Ｐゴシック" charset="0"/>
              <a:cs typeface="Courier" charset="0"/>
              <a:sym typeface="Courier" charset="0"/>
            </a:endParaRPr>
          </a:p>
          <a:p>
            <a:pPr algn="l"/>
            <a:r>
              <a:rPr lang="en-US" sz="2400">
                <a:solidFill>
                  <a:srgbClr val="262626"/>
                </a:solidFill>
                <a:latin typeface="Courier" charset="0"/>
                <a:ea typeface="ＭＳ Ｐゴシック" charset="0"/>
                <a:cs typeface="Courier" charset="0"/>
                <a:sym typeface="Courier" charset="0"/>
              </a:rPr>
              <a:t>              send_UPDATE(S,RemoteAS, RemoteIP);</a:t>
            </a:r>
          </a:p>
          <a:p>
            <a:pPr algn="l"/>
            <a:r>
              <a:rPr lang="en-US" sz="2400">
                <a:solidFill>
                  <a:srgbClr val="262626"/>
                </a:solidFill>
                <a:latin typeface="Courier" charset="0"/>
                <a:ea typeface="ＭＳ Ｐゴシック" charset="0"/>
                <a:cs typeface="Courier" charset="0"/>
                <a:sym typeface="Courier" charset="0"/>
              </a:rPr>
              <a:t>           </a:t>
            </a:r>
            <a:r>
              <a:rPr lang="en-US" sz="2400" b="1">
                <a:solidFill>
                  <a:srgbClr val="0D5F18"/>
                </a:solidFill>
                <a:latin typeface="Courier" charset="0"/>
                <a:ea typeface="ＭＳ Ｐゴシック" charset="0"/>
                <a:cs typeface="Courier" charset="0"/>
                <a:sym typeface="Courier" charset="0"/>
              </a:rPr>
              <a:t>else</a:t>
            </a:r>
            <a:r>
              <a:rPr lang="en-US" sz="2400">
                <a:solidFill>
                  <a:srgbClr val="262626"/>
                </a:solidFill>
                <a:latin typeface="Courier" charset="0"/>
                <a:ea typeface="ＭＳ Ｐゴシック" charset="0"/>
                <a:cs typeface="Courier" charset="0"/>
                <a:sym typeface="Courier" charset="0"/>
              </a:rPr>
              <a:t> </a:t>
            </a:r>
            <a:r>
              <a:rPr lang="en-US" sz="2400" b="1">
                <a:solidFill>
                  <a:srgbClr val="0D5F18"/>
                </a:solidFill>
                <a:latin typeface="Courier" charset="0"/>
                <a:ea typeface="ＭＳ Ｐゴシック" charset="0"/>
                <a:cs typeface="Courier" charset="0"/>
                <a:sym typeface="Courier" charset="0"/>
              </a:rPr>
              <a:t>if</a:t>
            </a:r>
            <a:r>
              <a:rPr lang="en-US" sz="2400">
                <a:solidFill>
                  <a:srgbClr val="262626"/>
                </a:solidFill>
                <a:latin typeface="Courier" charset="0"/>
                <a:ea typeface="ＭＳ Ｐゴシック" charset="0"/>
                <a:cs typeface="Courier" charset="0"/>
                <a:sym typeface="Courier" charset="0"/>
              </a:rPr>
              <a:t>(Old_Route </a:t>
            </a:r>
            <a:r>
              <a:rPr lang="en-US" sz="2400">
                <a:solidFill>
                  <a:srgbClr val="535353"/>
                </a:solidFill>
                <a:latin typeface="Courier" charset="0"/>
                <a:ea typeface="ＭＳ Ｐゴシック" charset="0"/>
                <a:cs typeface="Courier" charset="0"/>
                <a:sym typeface="Courier" charset="0"/>
              </a:rPr>
              <a:t>!=</a:t>
            </a:r>
            <a:r>
              <a:rPr lang="en-US" sz="2400">
                <a:solidFill>
                  <a:srgbClr val="262626"/>
                </a:solidFill>
                <a:latin typeface="Courier" charset="0"/>
                <a:ea typeface="ＭＳ Ｐゴシック" charset="0"/>
                <a:cs typeface="Courier" charset="0"/>
                <a:sym typeface="Courier" charset="0"/>
              </a:rPr>
              <a:t> </a:t>
            </a:r>
            <a:r>
              <a:rPr lang="en-US" sz="2400">
                <a:solidFill>
                  <a:srgbClr val="0D5F18"/>
                </a:solidFill>
                <a:latin typeface="Courier" charset="0"/>
                <a:ea typeface="ＭＳ Ｐゴシック" charset="0"/>
                <a:cs typeface="Courier" charset="0"/>
                <a:sym typeface="Courier" charset="0"/>
              </a:rPr>
              <a:t>None</a:t>
            </a:r>
            <a:r>
              <a:rPr lang="en-US" sz="2400">
                <a:solidFill>
                  <a:srgbClr val="262626"/>
                </a:solidFill>
                <a:latin typeface="Courier" charset="0"/>
                <a:ea typeface="ＭＳ Ｐゴシック" charset="0"/>
                <a:cs typeface="Courier" charset="0"/>
                <a:sym typeface="Courier" charset="0"/>
              </a:rPr>
              <a:t>) : </a:t>
            </a:r>
            <a:r>
              <a:rPr lang="en-US" sz="2400" i="1">
                <a:solidFill>
                  <a:srgbClr val="336D7D"/>
                </a:solidFill>
                <a:latin typeface="Courier" charset="0"/>
                <a:ea typeface="ＭＳ Ｐゴシック" charset="0"/>
                <a:cs typeface="Courier" charset="0"/>
                <a:sym typeface="Courier" charset="0"/>
              </a:rPr>
              <a:t># No best route anymore</a:t>
            </a:r>
            <a:endParaRPr lang="en-US" sz="2400">
              <a:solidFill>
                <a:srgbClr val="262626"/>
              </a:solidFill>
              <a:latin typeface="Courier" charset="0"/>
              <a:ea typeface="ＭＳ Ｐゴシック" charset="0"/>
              <a:cs typeface="Courier" charset="0"/>
              <a:sym typeface="Courier" charset="0"/>
            </a:endParaRPr>
          </a:p>
          <a:p>
            <a:pPr algn="l"/>
            <a:r>
              <a:rPr lang="en-US" sz="2400">
                <a:solidFill>
                  <a:srgbClr val="262626"/>
                </a:solidFill>
                <a:latin typeface="Courier" charset="0"/>
                <a:ea typeface="ＭＳ Ｐゴシック" charset="0"/>
                <a:cs typeface="Courier" charset="0"/>
                <a:sym typeface="Courier" charset="0"/>
              </a:rPr>
              <a:t>               send_WITHDRAW(Msg</a:t>
            </a:r>
            <a:r>
              <a:rPr lang="en-US" sz="2400">
                <a:solidFill>
                  <a:srgbClr val="535353"/>
                </a:solidFill>
                <a:latin typeface="Courier" charset="0"/>
                <a:ea typeface="ＭＳ Ｐゴシック" charset="0"/>
                <a:cs typeface="Courier" charset="0"/>
                <a:sym typeface="Courier" charset="0"/>
              </a:rPr>
              <a:t>.</a:t>
            </a:r>
            <a:r>
              <a:rPr lang="en-US" sz="2400">
                <a:solidFill>
                  <a:srgbClr val="262626"/>
                </a:solidFill>
                <a:latin typeface="Courier" charset="0"/>
                <a:ea typeface="ＭＳ Ｐゴシック" charset="0"/>
                <a:cs typeface="Courier" charset="0"/>
                <a:sym typeface="Courier" charset="0"/>
              </a:rPr>
              <a:t>prefix,RemoteAS,RemoteIP);</a:t>
            </a:r>
          </a:p>
        </p:txBody>
      </p:sp>
    </p:spTree>
    <p:extLst>
      <p:ext uri="{BB962C8B-B14F-4D97-AF65-F5344CB8AC3E}">
        <p14:creationId xmlns:p14="http://schemas.microsoft.com/office/powerpoint/2010/main" val="1560073331"/>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Grp="1" noChangeArrowheads="1"/>
          </p:cNvSpPr>
          <p:nvPr>
            <p:ph type="title"/>
          </p:nvPr>
        </p:nvSpPr>
        <p:spPr>
          <a:xfrm>
            <a:off x="2255838" y="316523"/>
            <a:ext cx="8775700" cy="1664677"/>
          </a:xfrm>
          <a:ln/>
        </p:spPr>
        <p:txBody>
          <a:bodyPr/>
          <a:lstStyle/>
          <a:p>
            <a:pPr>
              <a:lnSpc>
                <a:spcPct val="84000"/>
              </a:lnSpc>
              <a:tabLst>
                <a:tab pos="908795" algn="l"/>
                <a:tab pos="1805309" algn="l"/>
                <a:tab pos="2714102" algn="l"/>
                <a:tab pos="3610616" algn="l"/>
                <a:tab pos="4519411" algn="l"/>
                <a:tab pos="5415925" algn="l"/>
                <a:tab pos="6324719" algn="l"/>
                <a:tab pos="7221232" algn="l"/>
                <a:tab pos="8130027" algn="l"/>
                <a:tab pos="8965136" algn="l"/>
              </a:tabLst>
            </a:pPr>
            <a:r>
              <a:rPr lang="en-US"/>
              <a:t>Simple example</a:t>
            </a:r>
          </a:p>
        </p:txBody>
      </p:sp>
      <p:sp>
        <p:nvSpPr>
          <p:cNvPr id="51202" name="Rectangle 2"/>
          <p:cNvSpPr>
            <a:spLocks noGrp="1" noChangeArrowheads="1"/>
          </p:cNvSpPr>
          <p:nvPr>
            <p:ph type="body" idx="1"/>
          </p:nvPr>
        </p:nvSpPr>
        <p:spPr>
          <a:xfrm>
            <a:off x="309713" y="5873835"/>
            <a:ext cx="12220575" cy="4929645"/>
          </a:xfrm>
          <a:ln/>
        </p:spPr>
        <p:txBody>
          <a:bodyPr/>
          <a:lstStyle/>
          <a:p>
            <a:pPr marL="621726">
              <a:lnSpc>
                <a:spcPct val="84000"/>
              </a:lnSpc>
              <a:buClr>
                <a:srgbClr val="000000"/>
              </a:buClr>
              <a:buSzPct val="75000"/>
              <a:tabLst>
                <a:tab pos="908795" algn="l"/>
                <a:tab pos="1805309" algn="l"/>
                <a:tab pos="2714102" algn="l"/>
                <a:tab pos="3610616" algn="l"/>
                <a:tab pos="4519411" algn="l"/>
                <a:tab pos="5415925" algn="l"/>
                <a:tab pos="6324719" algn="l"/>
                <a:tab pos="7221232" algn="l"/>
                <a:tab pos="8130027" algn="l"/>
                <a:tab pos="9026541" algn="l"/>
                <a:tab pos="9935335" algn="l"/>
                <a:tab pos="10844130" algn="l"/>
                <a:tab pos="11740643" algn="l"/>
                <a:tab pos="12563471" algn="l"/>
                <a:tab pos="908795" algn="l"/>
                <a:tab pos="1805309" algn="l"/>
                <a:tab pos="2714102" algn="l"/>
                <a:tab pos="3610616" algn="l"/>
                <a:tab pos="4519411" algn="l"/>
                <a:tab pos="5415925" algn="l"/>
                <a:tab pos="6324719" algn="l"/>
                <a:tab pos="7221232" algn="l"/>
                <a:tab pos="8130027" algn="l"/>
                <a:tab pos="9026541" algn="l"/>
                <a:tab pos="9935335" algn="l"/>
                <a:tab pos="10844130" algn="l"/>
                <a:tab pos="11740643" algn="l"/>
                <a:tab pos="12563471" algn="l"/>
              </a:tabLst>
            </a:pPr>
            <a:r>
              <a:rPr lang="en-US" sz="3807">
                <a:latin typeface="Helvetica" charset="0"/>
                <a:cs typeface="Helvetica" charset="0"/>
                <a:sym typeface="Helvetica" charset="0"/>
              </a:rPr>
              <a:t>AS1 announces one prefix, p</a:t>
            </a:r>
          </a:p>
          <a:p>
            <a:pPr marL="621726">
              <a:lnSpc>
                <a:spcPct val="84000"/>
              </a:lnSpc>
              <a:buClr>
                <a:srgbClr val="000000"/>
              </a:buClr>
              <a:buSzPct val="75000"/>
              <a:tabLst>
                <a:tab pos="908795" algn="l"/>
                <a:tab pos="1805309" algn="l"/>
                <a:tab pos="2714102" algn="l"/>
                <a:tab pos="3610616" algn="l"/>
                <a:tab pos="4519411" algn="l"/>
                <a:tab pos="5415925" algn="l"/>
                <a:tab pos="6324719" algn="l"/>
                <a:tab pos="7221232" algn="l"/>
                <a:tab pos="8130027" algn="l"/>
                <a:tab pos="9026541" algn="l"/>
                <a:tab pos="9935335" algn="l"/>
                <a:tab pos="10844130" algn="l"/>
                <a:tab pos="11740643" algn="l"/>
                <a:tab pos="12563471" algn="l"/>
                <a:tab pos="908795" algn="l"/>
                <a:tab pos="1805309" algn="l"/>
                <a:tab pos="2714102" algn="l"/>
                <a:tab pos="3610616" algn="l"/>
                <a:tab pos="4519411" algn="l"/>
                <a:tab pos="5415925" algn="l"/>
                <a:tab pos="6324719" algn="l"/>
                <a:tab pos="7221232" algn="l"/>
                <a:tab pos="8130027" algn="l"/>
                <a:tab pos="9026541" algn="l"/>
                <a:tab pos="9935335" algn="l"/>
                <a:tab pos="10844130" algn="l"/>
                <a:tab pos="11740643" algn="l"/>
                <a:tab pos="12563471" algn="l"/>
              </a:tabLst>
            </a:pPr>
            <a:r>
              <a:rPr lang="en-US" sz="3807">
                <a:latin typeface="Helvetica" charset="0"/>
                <a:cs typeface="Helvetica" charset="0"/>
                <a:sym typeface="Helvetica" charset="0"/>
              </a:rPr>
              <a:t>No routing policies</a:t>
            </a:r>
            <a:endParaRPr lang="en-US" sz="3807">
              <a:latin typeface="Helvetica" charset="0"/>
              <a:sym typeface="Helvetica" charset="0"/>
            </a:endParaRPr>
          </a:p>
        </p:txBody>
      </p:sp>
      <p:grpSp>
        <p:nvGrpSpPr>
          <p:cNvPr id="51203" name="Group 3"/>
          <p:cNvGrpSpPr>
            <a:grpSpLocks/>
          </p:cNvGrpSpPr>
          <p:nvPr/>
        </p:nvGrpSpPr>
        <p:grpSpPr bwMode="auto">
          <a:xfrm>
            <a:off x="1584326" y="3990244"/>
            <a:ext cx="3233738" cy="996461"/>
            <a:chOff x="0" y="0"/>
            <a:chExt cx="2037" cy="679"/>
          </a:xfrm>
        </p:grpSpPr>
        <p:sp>
          <p:nvSpPr>
            <p:cNvPr id="51204" name="Oval 4"/>
            <p:cNvSpPr>
              <a:spLocks/>
            </p:cNvSpPr>
            <p:nvPr/>
          </p:nvSpPr>
          <p:spPr bwMode="auto">
            <a:xfrm>
              <a:off x="0" y="0"/>
              <a:ext cx="2037" cy="679"/>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1205" name="Rectangle 5"/>
            <p:cNvSpPr>
              <a:spLocks/>
            </p:cNvSpPr>
            <p:nvPr/>
          </p:nvSpPr>
          <p:spPr bwMode="auto">
            <a:xfrm>
              <a:off x="296" y="194"/>
              <a:ext cx="1448"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714102" algn="l"/>
                  <a:tab pos="3598335" algn="l"/>
                </a:tabLst>
              </a:pPr>
              <a:r>
                <a:rPr lang="en-US" sz="2888">
                  <a:solidFill>
                    <a:srgbClr val="008000"/>
                  </a:solidFill>
                  <a:latin typeface="Helvetica" charset="0"/>
                  <a:ea typeface="ＭＳ Ｐゴシック" charset="0"/>
                  <a:cs typeface="Helvetica" charset="0"/>
                  <a:sym typeface="Helvetica" charset="0"/>
                </a:rPr>
                <a:t>AS1</a:t>
              </a:r>
            </a:p>
          </p:txBody>
        </p:sp>
      </p:grpSp>
      <p:grpSp>
        <p:nvGrpSpPr>
          <p:cNvPr id="51209" name="Group 9"/>
          <p:cNvGrpSpPr>
            <a:grpSpLocks/>
          </p:cNvGrpSpPr>
          <p:nvPr/>
        </p:nvGrpSpPr>
        <p:grpSpPr bwMode="auto">
          <a:xfrm>
            <a:off x="3870326" y="2526324"/>
            <a:ext cx="7758113" cy="994997"/>
            <a:chOff x="0" y="0"/>
            <a:chExt cx="4886" cy="679"/>
          </a:xfrm>
        </p:grpSpPr>
        <p:sp>
          <p:nvSpPr>
            <p:cNvPr id="51210" name="Oval 10"/>
            <p:cNvSpPr>
              <a:spLocks/>
            </p:cNvSpPr>
            <p:nvPr/>
          </p:nvSpPr>
          <p:spPr bwMode="auto">
            <a:xfrm>
              <a:off x="0" y="0"/>
              <a:ext cx="4886" cy="679"/>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1211" name="Rectangle 11"/>
            <p:cNvSpPr>
              <a:spLocks/>
            </p:cNvSpPr>
            <p:nvPr/>
          </p:nvSpPr>
          <p:spPr bwMode="auto">
            <a:xfrm>
              <a:off x="714" y="194"/>
              <a:ext cx="34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714102" algn="l"/>
                  <a:tab pos="3610616" algn="l"/>
                  <a:tab pos="4519411" algn="l"/>
                  <a:tab pos="5415925" algn="l"/>
                  <a:tab pos="6324719" algn="l"/>
                  <a:tab pos="7221232" algn="l"/>
                  <a:tab pos="8080904" algn="l"/>
                </a:tabLst>
              </a:pPr>
              <a:r>
                <a:rPr lang="en-US" sz="2888">
                  <a:solidFill>
                    <a:srgbClr val="008000"/>
                  </a:solidFill>
                  <a:latin typeface="Helvetica" charset="0"/>
                  <a:ea typeface="ＭＳ Ｐゴシック" charset="0"/>
                  <a:cs typeface="Helvetica" charset="0"/>
                  <a:sym typeface="Helvetica" charset="0"/>
                </a:rPr>
                <a:t>AS2</a:t>
              </a:r>
            </a:p>
          </p:txBody>
        </p:sp>
      </p:grpSp>
      <p:grpSp>
        <p:nvGrpSpPr>
          <p:cNvPr id="51212" name="Group 12"/>
          <p:cNvGrpSpPr>
            <a:grpSpLocks/>
          </p:cNvGrpSpPr>
          <p:nvPr/>
        </p:nvGrpSpPr>
        <p:grpSpPr bwMode="auto">
          <a:xfrm>
            <a:off x="5867401" y="3990244"/>
            <a:ext cx="3609975" cy="996461"/>
            <a:chOff x="0" y="0"/>
            <a:chExt cx="2274" cy="679"/>
          </a:xfrm>
        </p:grpSpPr>
        <p:sp>
          <p:nvSpPr>
            <p:cNvPr id="51213" name="Oval 13"/>
            <p:cNvSpPr>
              <a:spLocks/>
            </p:cNvSpPr>
            <p:nvPr/>
          </p:nvSpPr>
          <p:spPr bwMode="auto">
            <a:xfrm>
              <a:off x="0" y="0"/>
              <a:ext cx="2274" cy="679"/>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1214" name="Rectangle 14"/>
            <p:cNvSpPr>
              <a:spLocks/>
            </p:cNvSpPr>
            <p:nvPr/>
          </p:nvSpPr>
          <p:spPr bwMode="auto">
            <a:xfrm>
              <a:off x="332" y="194"/>
              <a:ext cx="1608"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714102" algn="l"/>
                  <a:tab pos="3598335" algn="l"/>
                </a:tabLst>
              </a:pPr>
              <a:r>
                <a:rPr lang="en-US" sz="2888">
                  <a:solidFill>
                    <a:srgbClr val="008000"/>
                  </a:solidFill>
                  <a:latin typeface="Helvetica" charset="0"/>
                  <a:ea typeface="ＭＳ Ｐゴシック" charset="0"/>
                  <a:cs typeface="Helvetica" charset="0"/>
                  <a:sym typeface="Helvetica" charset="0"/>
                </a:rPr>
                <a:t>AS3</a:t>
              </a:r>
            </a:p>
          </p:txBody>
        </p:sp>
      </p:grpSp>
      <p:sp>
        <p:nvSpPr>
          <p:cNvPr id="51234" name="Line 34"/>
          <p:cNvSpPr>
            <a:spLocks noChangeShapeType="1"/>
          </p:cNvSpPr>
          <p:nvPr/>
        </p:nvSpPr>
        <p:spPr bwMode="auto">
          <a:xfrm rot="10800000" flipH="1">
            <a:off x="3622080" y="3215076"/>
            <a:ext cx="648073" cy="797628"/>
          </a:xfrm>
          <a:prstGeom prst="line">
            <a:avLst/>
          </a:prstGeom>
          <a:noFill/>
          <a:ln w="127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1242" name="Rectangle 42"/>
          <p:cNvSpPr>
            <a:spLocks/>
          </p:cNvSpPr>
          <p:nvPr/>
        </p:nvSpPr>
        <p:spPr bwMode="auto">
          <a:xfrm rot="10800000">
            <a:off x="7312026" y="7460275"/>
            <a:ext cx="293679" cy="429357"/>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sz="5514"/>
          </a:p>
        </p:txBody>
      </p:sp>
      <p:grpSp>
        <p:nvGrpSpPr>
          <p:cNvPr id="51252" name="Group 52"/>
          <p:cNvGrpSpPr>
            <a:grpSpLocks/>
          </p:cNvGrpSpPr>
          <p:nvPr/>
        </p:nvGrpSpPr>
        <p:grpSpPr bwMode="auto">
          <a:xfrm>
            <a:off x="7218363" y="5443905"/>
            <a:ext cx="2095500" cy="701919"/>
            <a:chOff x="0" y="0"/>
            <a:chExt cx="1319" cy="478"/>
          </a:xfrm>
        </p:grpSpPr>
        <p:sp>
          <p:nvSpPr>
            <p:cNvPr id="51253" name="Oval 53"/>
            <p:cNvSpPr>
              <a:spLocks/>
            </p:cNvSpPr>
            <p:nvPr/>
          </p:nvSpPr>
          <p:spPr bwMode="auto">
            <a:xfrm>
              <a:off x="0" y="0"/>
              <a:ext cx="1319" cy="478"/>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1254" name="Rectangle 54"/>
            <p:cNvSpPr>
              <a:spLocks/>
            </p:cNvSpPr>
            <p:nvPr/>
          </p:nvSpPr>
          <p:spPr bwMode="auto">
            <a:xfrm>
              <a:off x="195" y="93"/>
              <a:ext cx="928"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689541" algn="l"/>
                </a:tabLst>
              </a:pPr>
              <a:r>
                <a:rPr lang="en-US" sz="2888">
                  <a:solidFill>
                    <a:srgbClr val="008000"/>
                  </a:solidFill>
                  <a:latin typeface="Helvetica" charset="0"/>
                  <a:ea typeface="ＭＳ Ｐゴシック" charset="0"/>
                  <a:cs typeface="Helvetica" charset="0"/>
                  <a:sym typeface="Helvetica" charset="0"/>
                </a:rPr>
                <a:t>AS4</a:t>
              </a:r>
            </a:p>
          </p:txBody>
        </p:sp>
      </p:grpSp>
      <p:sp>
        <p:nvSpPr>
          <p:cNvPr id="48" name="Line 34"/>
          <p:cNvSpPr>
            <a:spLocks noChangeShapeType="1"/>
          </p:cNvSpPr>
          <p:nvPr/>
        </p:nvSpPr>
        <p:spPr bwMode="auto">
          <a:xfrm rot="10800000">
            <a:off x="7726536" y="3480954"/>
            <a:ext cx="72008" cy="531751"/>
          </a:xfrm>
          <a:prstGeom prst="line">
            <a:avLst/>
          </a:prstGeom>
          <a:noFill/>
          <a:ln w="127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49" name="Line 34"/>
          <p:cNvSpPr>
            <a:spLocks noChangeShapeType="1"/>
          </p:cNvSpPr>
          <p:nvPr/>
        </p:nvSpPr>
        <p:spPr bwMode="auto">
          <a:xfrm rot="10800000">
            <a:off x="8014568" y="5009737"/>
            <a:ext cx="72008" cy="398814"/>
          </a:xfrm>
          <a:prstGeom prst="line">
            <a:avLst/>
          </a:prstGeom>
          <a:noFill/>
          <a:ln w="127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0" name="Line 34"/>
          <p:cNvSpPr>
            <a:spLocks noChangeShapeType="1"/>
          </p:cNvSpPr>
          <p:nvPr/>
        </p:nvSpPr>
        <p:spPr bwMode="auto">
          <a:xfrm rot="10800000">
            <a:off x="4414167" y="4876800"/>
            <a:ext cx="2880320" cy="864096"/>
          </a:xfrm>
          <a:prstGeom prst="line">
            <a:avLst/>
          </a:prstGeom>
          <a:noFill/>
          <a:ln w="127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37" name="Line 34">
            <a:extLst>
              <a:ext uri="{FF2B5EF4-FFF2-40B4-BE49-F238E27FC236}">
                <a16:creationId xmlns:a16="http://schemas.microsoft.com/office/drawing/2014/main" id="{0A9D0310-8727-1F4E-A85D-FCD1AC4DFF39}"/>
              </a:ext>
            </a:extLst>
          </p:cNvPr>
          <p:cNvSpPr>
            <a:spLocks noChangeShapeType="1"/>
          </p:cNvSpPr>
          <p:nvPr/>
        </p:nvSpPr>
        <p:spPr bwMode="auto">
          <a:xfrm rot="10800000">
            <a:off x="4730738" y="4546880"/>
            <a:ext cx="1133488" cy="41239"/>
          </a:xfrm>
          <a:prstGeom prst="line">
            <a:avLst/>
          </a:prstGeom>
          <a:noFill/>
          <a:ln w="127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grpSp>
        <p:nvGrpSpPr>
          <p:cNvPr id="38" name="Group 52">
            <a:extLst>
              <a:ext uri="{FF2B5EF4-FFF2-40B4-BE49-F238E27FC236}">
                <a16:creationId xmlns:a16="http://schemas.microsoft.com/office/drawing/2014/main" id="{884CE7E6-D345-4744-B3DD-65EF4FF210B5}"/>
              </a:ext>
            </a:extLst>
          </p:cNvPr>
          <p:cNvGrpSpPr>
            <a:grpSpLocks/>
          </p:cNvGrpSpPr>
          <p:nvPr/>
        </p:nvGrpSpPr>
        <p:grpSpPr bwMode="auto">
          <a:xfrm>
            <a:off x="1774826" y="6145824"/>
            <a:ext cx="2095500" cy="701919"/>
            <a:chOff x="0" y="0"/>
            <a:chExt cx="1319" cy="478"/>
          </a:xfrm>
        </p:grpSpPr>
        <p:sp>
          <p:nvSpPr>
            <p:cNvPr id="39" name="Oval 53">
              <a:extLst>
                <a:ext uri="{FF2B5EF4-FFF2-40B4-BE49-F238E27FC236}">
                  <a16:creationId xmlns:a16="http://schemas.microsoft.com/office/drawing/2014/main" id="{0796A5D9-A135-4549-A609-69BD7763BB7B}"/>
                </a:ext>
              </a:extLst>
            </p:cNvPr>
            <p:cNvSpPr>
              <a:spLocks/>
            </p:cNvSpPr>
            <p:nvPr/>
          </p:nvSpPr>
          <p:spPr bwMode="auto">
            <a:xfrm>
              <a:off x="0" y="0"/>
              <a:ext cx="1319" cy="478"/>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40" name="Rectangle 54">
              <a:extLst>
                <a:ext uri="{FF2B5EF4-FFF2-40B4-BE49-F238E27FC236}">
                  <a16:creationId xmlns:a16="http://schemas.microsoft.com/office/drawing/2014/main" id="{97D07072-9E15-3349-AA42-05D909208077}"/>
                </a:ext>
              </a:extLst>
            </p:cNvPr>
            <p:cNvSpPr>
              <a:spLocks/>
            </p:cNvSpPr>
            <p:nvPr/>
          </p:nvSpPr>
          <p:spPr bwMode="auto">
            <a:xfrm>
              <a:off x="195" y="93"/>
              <a:ext cx="928"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689541" algn="l"/>
                </a:tabLst>
              </a:pPr>
              <a:r>
                <a:rPr lang="en-US" sz="2888">
                  <a:solidFill>
                    <a:srgbClr val="008000"/>
                  </a:solidFill>
                  <a:latin typeface="Helvetica" charset="0"/>
                  <a:ea typeface="ＭＳ Ｐゴシック" charset="0"/>
                  <a:cs typeface="Helvetica" charset="0"/>
                  <a:sym typeface="Helvetica" charset="0"/>
                </a:rPr>
                <a:t>AS5</a:t>
              </a:r>
            </a:p>
          </p:txBody>
        </p:sp>
      </p:grpSp>
      <p:sp>
        <p:nvSpPr>
          <p:cNvPr id="41" name="Line 34">
            <a:extLst>
              <a:ext uri="{FF2B5EF4-FFF2-40B4-BE49-F238E27FC236}">
                <a16:creationId xmlns:a16="http://schemas.microsoft.com/office/drawing/2014/main" id="{972EDEC5-8C1F-E445-8C01-6F862438843C}"/>
              </a:ext>
            </a:extLst>
          </p:cNvPr>
          <p:cNvSpPr>
            <a:spLocks noChangeShapeType="1"/>
          </p:cNvSpPr>
          <p:nvPr/>
        </p:nvSpPr>
        <p:spPr bwMode="auto">
          <a:xfrm rot="10800000" flipH="1">
            <a:off x="2974008" y="5005003"/>
            <a:ext cx="227187" cy="1134947"/>
          </a:xfrm>
          <a:prstGeom prst="line">
            <a:avLst/>
          </a:prstGeom>
          <a:noFill/>
          <a:ln w="127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pic>
        <p:nvPicPr>
          <p:cNvPr id="42" name="Picture 2">
            <a:extLst>
              <a:ext uri="{FF2B5EF4-FFF2-40B4-BE49-F238E27FC236}">
                <a16:creationId xmlns:a16="http://schemas.microsoft.com/office/drawing/2014/main" id="{385D9489-8C49-AE4E-BB89-E8A28029BC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58477">
            <a:off x="7322624" y="6401155"/>
            <a:ext cx="2120733" cy="1134364"/>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2">
            <a:extLst>
              <a:ext uri="{FF2B5EF4-FFF2-40B4-BE49-F238E27FC236}">
                <a16:creationId xmlns:a16="http://schemas.microsoft.com/office/drawing/2014/main" id="{03F94789-692A-4E48-9210-0430548B3C1E}"/>
              </a:ext>
            </a:extLst>
          </p:cNvPr>
          <p:cNvSpPr txBox="1">
            <a:spLocks noChangeArrowheads="1"/>
          </p:cNvSpPr>
          <p:nvPr/>
        </p:nvSpPr>
        <p:spPr bwMode="auto">
          <a:xfrm>
            <a:off x="6420000" y="7574315"/>
            <a:ext cx="12220575" cy="16145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621726">
              <a:lnSpc>
                <a:spcPct val="84000"/>
              </a:lnSpc>
              <a:buClr>
                <a:srgbClr val="000000"/>
              </a:buClr>
              <a:buSzPct val="75000"/>
              <a:tabLst>
                <a:tab pos="908795" algn="l"/>
                <a:tab pos="1805309" algn="l"/>
                <a:tab pos="2714102" algn="l"/>
                <a:tab pos="3610616" algn="l"/>
                <a:tab pos="4519411" algn="l"/>
                <a:tab pos="5415925" algn="l"/>
                <a:tab pos="6324719" algn="l"/>
                <a:tab pos="7221232" algn="l"/>
                <a:tab pos="8130027" algn="l"/>
                <a:tab pos="9026541" algn="l"/>
                <a:tab pos="9935335" algn="l"/>
                <a:tab pos="10844130" algn="l"/>
                <a:tab pos="11740643" algn="l"/>
                <a:tab pos="12563471" algn="l"/>
                <a:tab pos="908795" algn="l"/>
                <a:tab pos="1805309" algn="l"/>
                <a:tab pos="2714102" algn="l"/>
                <a:tab pos="3610616" algn="l"/>
                <a:tab pos="4519411" algn="l"/>
                <a:tab pos="5415925" algn="l"/>
                <a:tab pos="6324719" algn="l"/>
                <a:tab pos="7221232" algn="l"/>
                <a:tab pos="8130027" algn="l"/>
                <a:tab pos="9026541" algn="l"/>
                <a:tab pos="9935335" algn="l"/>
                <a:tab pos="10844130" algn="l"/>
                <a:tab pos="11740643" algn="l"/>
                <a:tab pos="12563471" algn="l"/>
              </a:tabLst>
            </a:pPr>
            <a:r>
              <a:rPr lang="en-US" sz="3807" kern="0">
                <a:latin typeface="Helvetica" charset="0"/>
                <a:cs typeface="Helvetica" charset="0"/>
                <a:sym typeface="Helvetica" charset="0"/>
              </a:rPr>
              <a:t>How many routes in AS5?</a:t>
            </a:r>
            <a:endParaRPr lang="en-US" sz="3807" kern="0">
              <a:latin typeface="Helvetica" charset="0"/>
              <a:sym typeface="Helvetica" charset="0"/>
            </a:endParaRPr>
          </a:p>
        </p:txBody>
      </p:sp>
      <p:sp>
        <p:nvSpPr>
          <p:cNvPr id="44" name="Rectangle 2">
            <a:extLst>
              <a:ext uri="{FF2B5EF4-FFF2-40B4-BE49-F238E27FC236}">
                <a16:creationId xmlns:a16="http://schemas.microsoft.com/office/drawing/2014/main" id="{DE72D526-2531-C846-BECF-9C8FB02B6F6F}"/>
              </a:ext>
            </a:extLst>
          </p:cNvPr>
          <p:cNvSpPr txBox="1">
            <a:spLocks noChangeArrowheads="1"/>
          </p:cNvSpPr>
          <p:nvPr/>
        </p:nvSpPr>
        <p:spPr bwMode="auto">
          <a:xfrm>
            <a:off x="6385643" y="8438732"/>
            <a:ext cx="12220575" cy="16145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621726">
              <a:lnSpc>
                <a:spcPct val="84000"/>
              </a:lnSpc>
              <a:buClr>
                <a:srgbClr val="000000"/>
              </a:buClr>
              <a:buSzPct val="75000"/>
              <a:tabLst>
                <a:tab pos="908795" algn="l"/>
                <a:tab pos="1805309" algn="l"/>
                <a:tab pos="2714102" algn="l"/>
                <a:tab pos="3610616" algn="l"/>
                <a:tab pos="4519411" algn="l"/>
                <a:tab pos="5415925" algn="l"/>
                <a:tab pos="6324719" algn="l"/>
                <a:tab pos="7221232" algn="l"/>
                <a:tab pos="8130027" algn="l"/>
                <a:tab pos="9026541" algn="l"/>
                <a:tab pos="9935335" algn="l"/>
                <a:tab pos="10844130" algn="l"/>
                <a:tab pos="11740643" algn="l"/>
                <a:tab pos="12563471" algn="l"/>
                <a:tab pos="908795" algn="l"/>
                <a:tab pos="1805309" algn="l"/>
                <a:tab pos="2714102" algn="l"/>
                <a:tab pos="3610616" algn="l"/>
                <a:tab pos="4519411" algn="l"/>
                <a:tab pos="5415925" algn="l"/>
                <a:tab pos="6324719" algn="l"/>
                <a:tab pos="7221232" algn="l"/>
                <a:tab pos="8130027" algn="l"/>
                <a:tab pos="9026541" algn="l"/>
                <a:tab pos="9935335" algn="l"/>
                <a:tab pos="10844130" algn="l"/>
                <a:tab pos="11740643" algn="l"/>
                <a:tab pos="12563471" algn="l"/>
              </a:tabLst>
            </a:pPr>
            <a:r>
              <a:rPr lang="en-US" sz="3807" kern="0">
                <a:latin typeface="Helvetica" charset="0"/>
                <a:cs typeface="Helvetica" charset="0"/>
                <a:sym typeface="Helvetica" charset="0"/>
              </a:rPr>
              <a:t>How many routes in AS4?</a:t>
            </a:r>
            <a:endParaRPr lang="en-US" sz="3807" kern="0">
              <a:latin typeface="Helvetica" charset="0"/>
              <a:sym typeface="Helvetica" charset="0"/>
            </a:endParaRPr>
          </a:p>
        </p:txBody>
      </p:sp>
    </p:spTree>
    <p:extLst>
      <p:ext uri="{BB962C8B-B14F-4D97-AF65-F5344CB8AC3E}">
        <p14:creationId xmlns:p14="http://schemas.microsoft.com/office/powerpoint/2010/main" val="24638198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Grp="1" noChangeArrowheads="1"/>
          </p:cNvSpPr>
          <p:nvPr>
            <p:ph type="title"/>
          </p:nvPr>
        </p:nvSpPr>
        <p:spPr>
          <a:xfrm>
            <a:off x="2255838" y="316523"/>
            <a:ext cx="8775700" cy="1664677"/>
          </a:xfrm>
          <a:ln/>
        </p:spPr>
        <p:txBody>
          <a:bodyPr/>
          <a:lstStyle/>
          <a:p>
            <a:pPr>
              <a:lnSpc>
                <a:spcPct val="84000"/>
              </a:lnSpc>
              <a:tabLst>
                <a:tab pos="908795" algn="l"/>
                <a:tab pos="1805309" algn="l"/>
                <a:tab pos="2714102" algn="l"/>
                <a:tab pos="3610616" algn="l"/>
                <a:tab pos="4519411" algn="l"/>
                <a:tab pos="5415925" algn="l"/>
                <a:tab pos="6324719" algn="l"/>
                <a:tab pos="7221232" algn="l"/>
                <a:tab pos="8130027" algn="l"/>
                <a:tab pos="8965136" algn="l"/>
              </a:tabLst>
            </a:pPr>
            <a:r>
              <a:rPr lang="en-US"/>
              <a:t>Simple example</a:t>
            </a:r>
          </a:p>
        </p:txBody>
      </p:sp>
      <p:sp>
        <p:nvSpPr>
          <p:cNvPr id="51202" name="Rectangle 2"/>
          <p:cNvSpPr>
            <a:spLocks noGrp="1" noChangeArrowheads="1"/>
          </p:cNvSpPr>
          <p:nvPr>
            <p:ph type="body" idx="1"/>
          </p:nvPr>
        </p:nvSpPr>
        <p:spPr>
          <a:xfrm>
            <a:off x="309713" y="5873835"/>
            <a:ext cx="12220575" cy="4929645"/>
          </a:xfrm>
          <a:ln/>
        </p:spPr>
        <p:txBody>
          <a:bodyPr/>
          <a:lstStyle/>
          <a:p>
            <a:pPr marL="621726">
              <a:lnSpc>
                <a:spcPct val="84000"/>
              </a:lnSpc>
              <a:buClr>
                <a:srgbClr val="000000"/>
              </a:buClr>
              <a:buSzPct val="75000"/>
              <a:tabLst>
                <a:tab pos="908795" algn="l"/>
                <a:tab pos="1805309" algn="l"/>
                <a:tab pos="2714102" algn="l"/>
                <a:tab pos="3610616" algn="l"/>
                <a:tab pos="4519411" algn="l"/>
                <a:tab pos="5415925" algn="l"/>
                <a:tab pos="6324719" algn="l"/>
                <a:tab pos="7221232" algn="l"/>
                <a:tab pos="8130027" algn="l"/>
                <a:tab pos="9026541" algn="l"/>
                <a:tab pos="9935335" algn="l"/>
                <a:tab pos="10844130" algn="l"/>
                <a:tab pos="11740643" algn="l"/>
                <a:tab pos="12563471" algn="l"/>
                <a:tab pos="908795" algn="l"/>
                <a:tab pos="1805309" algn="l"/>
                <a:tab pos="2714102" algn="l"/>
                <a:tab pos="3610616" algn="l"/>
                <a:tab pos="4519411" algn="l"/>
                <a:tab pos="5415925" algn="l"/>
                <a:tab pos="6324719" algn="l"/>
                <a:tab pos="7221232" algn="l"/>
                <a:tab pos="8130027" algn="l"/>
                <a:tab pos="9026541" algn="l"/>
                <a:tab pos="9935335" algn="l"/>
                <a:tab pos="10844130" algn="l"/>
                <a:tab pos="11740643" algn="l"/>
                <a:tab pos="12563471" algn="l"/>
              </a:tabLst>
            </a:pPr>
            <a:r>
              <a:rPr lang="en-US" sz="3807">
                <a:latin typeface="Helvetica" charset="0"/>
                <a:cs typeface="Helvetica" charset="0"/>
                <a:sym typeface="Helvetica" charset="0"/>
              </a:rPr>
              <a:t>AS1 announces one prefix, p</a:t>
            </a:r>
          </a:p>
          <a:p>
            <a:pPr marL="621726">
              <a:lnSpc>
                <a:spcPct val="84000"/>
              </a:lnSpc>
              <a:buClr>
                <a:srgbClr val="000000"/>
              </a:buClr>
              <a:buSzPct val="75000"/>
              <a:tabLst>
                <a:tab pos="908795" algn="l"/>
                <a:tab pos="1805309" algn="l"/>
                <a:tab pos="2714102" algn="l"/>
                <a:tab pos="3610616" algn="l"/>
                <a:tab pos="4519411" algn="l"/>
                <a:tab pos="5415925" algn="l"/>
                <a:tab pos="6324719" algn="l"/>
                <a:tab pos="7221232" algn="l"/>
                <a:tab pos="8130027" algn="l"/>
                <a:tab pos="9026541" algn="l"/>
                <a:tab pos="9935335" algn="l"/>
                <a:tab pos="10844130" algn="l"/>
                <a:tab pos="11740643" algn="l"/>
                <a:tab pos="12563471" algn="l"/>
                <a:tab pos="908795" algn="l"/>
                <a:tab pos="1805309" algn="l"/>
                <a:tab pos="2714102" algn="l"/>
                <a:tab pos="3610616" algn="l"/>
                <a:tab pos="4519411" algn="l"/>
                <a:tab pos="5415925" algn="l"/>
                <a:tab pos="6324719" algn="l"/>
                <a:tab pos="7221232" algn="l"/>
                <a:tab pos="8130027" algn="l"/>
                <a:tab pos="9026541" algn="l"/>
                <a:tab pos="9935335" algn="l"/>
                <a:tab pos="10844130" algn="l"/>
                <a:tab pos="11740643" algn="l"/>
                <a:tab pos="12563471" algn="l"/>
              </a:tabLst>
            </a:pPr>
            <a:r>
              <a:rPr lang="en-US" sz="3807">
                <a:latin typeface="Helvetica" charset="0"/>
                <a:cs typeface="Helvetica" charset="0"/>
                <a:sym typeface="Helvetica" charset="0"/>
              </a:rPr>
              <a:t>No routing policies</a:t>
            </a:r>
            <a:endParaRPr lang="en-US" sz="3807">
              <a:latin typeface="Helvetica" charset="0"/>
              <a:sym typeface="Helvetica" charset="0"/>
            </a:endParaRPr>
          </a:p>
        </p:txBody>
      </p:sp>
      <p:grpSp>
        <p:nvGrpSpPr>
          <p:cNvPr id="51203" name="Group 3"/>
          <p:cNvGrpSpPr>
            <a:grpSpLocks/>
          </p:cNvGrpSpPr>
          <p:nvPr/>
        </p:nvGrpSpPr>
        <p:grpSpPr bwMode="auto">
          <a:xfrm>
            <a:off x="1584326" y="3990244"/>
            <a:ext cx="3233738" cy="996461"/>
            <a:chOff x="0" y="0"/>
            <a:chExt cx="2037" cy="679"/>
          </a:xfrm>
        </p:grpSpPr>
        <p:sp>
          <p:nvSpPr>
            <p:cNvPr id="51204" name="Oval 4"/>
            <p:cNvSpPr>
              <a:spLocks/>
            </p:cNvSpPr>
            <p:nvPr/>
          </p:nvSpPr>
          <p:spPr bwMode="auto">
            <a:xfrm>
              <a:off x="0" y="0"/>
              <a:ext cx="2037" cy="679"/>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1205" name="Rectangle 5"/>
            <p:cNvSpPr>
              <a:spLocks/>
            </p:cNvSpPr>
            <p:nvPr/>
          </p:nvSpPr>
          <p:spPr bwMode="auto">
            <a:xfrm>
              <a:off x="296" y="194"/>
              <a:ext cx="1448"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714102" algn="l"/>
                  <a:tab pos="3598335" algn="l"/>
                </a:tabLst>
              </a:pPr>
              <a:r>
                <a:rPr lang="en-US" sz="2888">
                  <a:solidFill>
                    <a:srgbClr val="008000"/>
                  </a:solidFill>
                  <a:latin typeface="Helvetica" charset="0"/>
                  <a:ea typeface="ＭＳ Ｐゴシック" charset="0"/>
                  <a:cs typeface="Helvetica" charset="0"/>
                  <a:sym typeface="Helvetica" charset="0"/>
                </a:rPr>
                <a:t>AS1</a:t>
              </a:r>
            </a:p>
          </p:txBody>
        </p:sp>
      </p:grpSp>
      <p:grpSp>
        <p:nvGrpSpPr>
          <p:cNvPr id="51209" name="Group 9"/>
          <p:cNvGrpSpPr>
            <a:grpSpLocks/>
          </p:cNvGrpSpPr>
          <p:nvPr/>
        </p:nvGrpSpPr>
        <p:grpSpPr bwMode="auto">
          <a:xfrm>
            <a:off x="3870326" y="2526324"/>
            <a:ext cx="7758113" cy="994997"/>
            <a:chOff x="0" y="0"/>
            <a:chExt cx="4886" cy="679"/>
          </a:xfrm>
        </p:grpSpPr>
        <p:sp>
          <p:nvSpPr>
            <p:cNvPr id="51210" name="Oval 10"/>
            <p:cNvSpPr>
              <a:spLocks/>
            </p:cNvSpPr>
            <p:nvPr/>
          </p:nvSpPr>
          <p:spPr bwMode="auto">
            <a:xfrm>
              <a:off x="0" y="0"/>
              <a:ext cx="4886" cy="679"/>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1211" name="Rectangle 11"/>
            <p:cNvSpPr>
              <a:spLocks/>
            </p:cNvSpPr>
            <p:nvPr/>
          </p:nvSpPr>
          <p:spPr bwMode="auto">
            <a:xfrm>
              <a:off x="714" y="194"/>
              <a:ext cx="34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714102" algn="l"/>
                  <a:tab pos="3610616" algn="l"/>
                  <a:tab pos="4519411" algn="l"/>
                  <a:tab pos="5415925" algn="l"/>
                  <a:tab pos="6324719" algn="l"/>
                  <a:tab pos="7221232" algn="l"/>
                  <a:tab pos="8080904" algn="l"/>
                </a:tabLst>
              </a:pPr>
              <a:r>
                <a:rPr lang="en-US" sz="2888">
                  <a:solidFill>
                    <a:srgbClr val="008000"/>
                  </a:solidFill>
                  <a:latin typeface="Helvetica" charset="0"/>
                  <a:ea typeface="ＭＳ Ｐゴシック" charset="0"/>
                  <a:cs typeface="Helvetica" charset="0"/>
                  <a:sym typeface="Helvetica" charset="0"/>
                </a:rPr>
                <a:t>AS2</a:t>
              </a:r>
            </a:p>
          </p:txBody>
        </p:sp>
      </p:grpSp>
      <p:grpSp>
        <p:nvGrpSpPr>
          <p:cNvPr id="51212" name="Group 12"/>
          <p:cNvGrpSpPr>
            <a:grpSpLocks/>
          </p:cNvGrpSpPr>
          <p:nvPr/>
        </p:nvGrpSpPr>
        <p:grpSpPr bwMode="auto">
          <a:xfrm>
            <a:off x="5867401" y="3990244"/>
            <a:ext cx="3609975" cy="996461"/>
            <a:chOff x="0" y="0"/>
            <a:chExt cx="2274" cy="679"/>
          </a:xfrm>
        </p:grpSpPr>
        <p:sp>
          <p:nvSpPr>
            <p:cNvPr id="51213" name="Oval 13"/>
            <p:cNvSpPr>
              <a:spLocks/>
            </p:cNvSpPr>
            <p:nvPr/>
          </p:nvSpPr>
          <p:spPr bwMode="auto">
            <a:xfrm>
              <a:off x="0" y="0"/>
              <a:ext cx="2274" cy="679"/>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1214" name="Rectangle 14"/>
            <p:cNvSpPr>
              <a:spLocks/>
            </p:cNvSpPr>
            <p:nvPr/>
          </p:nvSpPr>
          <p:spPr bwMode="auto">
            <a:xfrm>
              <a:off x="332" y="194"/>
              <a:ext cx="1608"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714102" algn="l"/>
                  <a:tab pos="3598335" algn="l"/>
                </a:tabLst>
              </a:pPr>
              <a:r>
                <a:rPr lang="en-US" sz="2888">
                  <a:solidFill>
                    <a:srgbClr val="008000"/>
                  </a:solidFill>
                  <a:latin typeface="Helvetica" charset="0"/>
                  <a:ea typeface="ＭＳ Ｐゴシック" charset="0"/>
                  <a:cs typeface="Helvetica" charset="0"/>
                  <a:sym typeface="Helvetica" charset="0"/>
                </a:rPr>
                <a:t>AS3</a:t>
              </a:r>
            </a:p>
          </p:txBody>
        </p:sp>
      </p:grpSp>
      <p:sp>
        <p:nvSpPr>
          <p:cNvPr id="51234" name="Line 34"/>
          <p:cNvSpPr>
            <a:spLocks noChangeShapeType="1"/>
          </p:cNvSpPr>
          <p:nvPr/>
        </p:nvSpPr>
        <p:spPr bwMode="auto">
          <a:xfrm rot="10800000" flipH="1">
            <a:off x="3622080" y="3215076"/>
            <a:ext cx="648073" cy="797628"/>
          </a:xfrm>
          <a:prstGeom prst="line">
            <a:avLst/>
          </a:prstGeom>
          <a:noFill/>
          <a:ln w="127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1242" name="Rectangle 42"/>
          <p:cNvSpPr>
            <a:spLocks/>
          </p:cNvSpPr>
          <p:nvPr/>
        </p:nvSpPr>
        <p:spPr bwMode="auto">
          <a:xfrm rot="10800000">
            <a:off x="7312026" y="7460275"/>
            <a:ext cx="293679" cy="429357"/>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sz="5514"/>
          </a:p>
        </p:txBody>
      </p:sp>
      <p:grpSp>
        <p:nvGrpSpPr>
          <p:cNvPr id="51252" name="Group 52"/>
          <p:cNvGrpSpPr>
            <a:grpSpLocks/>
          </p:cNvGrpSpPr>
          <p:nvPr/>
        </p:nvGrpSpPr>
        <p:grpSpPr bwMode="auto">
          <a:xfrm>
            <a:off x="7218363" y="5443905"/>
            <a:ext cx="2095500" cy="701919"/>
            <a:chOff x="0" y="0"/>
            <a:chExt cx="1319" cy="478"/>
          </a:xfrm>
        </p:grpSpPr>
        <p:sp>
          <p:nvSpPr>
            <p:cNvPr id="51253" name="Oval 53"/>
            <p:cNvSpPr>
              <a:spLocks/>
            </p:cNvSpPr>
            <p:nvPr/>
          </p:nvSpPr>
          <p:spPr bwMode="auto">
            <a:xfrm>
              <a:off x="0" y="0"/>
              <a:ext cx="1319" cy="478"/>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1254" name="Rectangle 54"/>
            <p:cNvSpPr>
              <a:spLocks/>
            </p:cNvSpPr>
            <p:nvPr/>
          </p:nvSpPr>
          <p:spPr bwMode="auto">
            <a:xfrm>
              <a:off x="195" y="93"/>
              <a:ext cx="928"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689541" algn="l"/>
                </a:tabLst>
              </a:pPr>
              <a:r>
                <a:rPr lang="en-US" sz="2888">
                  <a:solidFill>
                    <a:srgbClr val="008000"/>
                  </a:solidFill>
                  <a:latin typeface="Helvetica" charset="0"/>
                  <a:ea typeface="ＭＳ Ｐゴシック" charset="0"/>
                  <a:cs typeface="Helvetica" charset="0"/>
                  <a:sym typeface="Helvetica" charset="0"/>
                </a:rPr>
                <a:t>AS4</a:t>
              </a:r>
            </a:p>
          </p:txBody>
        </p:sp>
      </p:grpSp>
      <p:sp>
        <p:nvSpPr>
          <p:cNvPr id="48" name="Line 34"/>
          <p:cNvSpPr>
            <a:spLocks noChangeShapeType="1"/>
          </p:cNvSpPr>
          <p:nvPr/>
        </p:nvSpPr>
        <p:spPr bwMode="auto">
          <a:xfrm rot="10800000">
            <a:off x="7726536" y="3480954"/>
            <a:ext cx="72008" cy="531751"/>
          </a:xfrm>
          <a:prstGeom prst="line">
            <a:avLst/>
          </a:prstGeom>
          <a:noFill/>
          <a:ln w="127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49" name="Line 34"/>
          <p:cNvSpPr>
            <a:spLocks noChangeShapeType="1"/>
          </p:cNvSpPr>
          <p:nvPr/>
        </p:nvSpPr>
        <p:spPr bwMode="auto">
          <a:xfrm rot="10800000">
            <a:off x="8014568" y="5009737"/>
            <a:ext cx="72008" cy="398814"/>
          </a:xfrm>
          <a:prstGeom prst="line">
            <a:avLst/>
          </a:prstGeom>
          <a:noFill/>
          <a:ln w="127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0" name="Line 34"/>
          <p:cNvSpPr>
            <a:spLocks noChangeShapeType="1"/>
          </p:cNvSpPr>
          <p:nvPr/>
        </p:nvSpPr>
        <p:spPr bwMode="auto">
          <a:xfrm rot="10800000">
            <a:off x="4414167" y="4876800"/>
            <a:ext cx="2880320" cy="864096"/>
          </a:xfrm>
          <a:prstGeom prst="line">
            <a:avLst/>
          </a:prstGeom>
          <a:noFill/>
          <a:ln w="127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cxnSp>
        <p:nvCxnSpPr>
          <p:cNvPr id="3" name="Straight Arrow Connector 2">
            <a:extLst>
              <a:ext uri="{FF2B5EF4-FFF2-40B4-BE49-F238E27FC236}">
                <a16:creationId xmlns:a16="http://schemas.microsoft.com/office/drawing/2014/main" id="{E881D063-C57B-1D4F-A46B-1E05E6141E1F}"/>
              </a:ext>
            </a:extLst>
          </p:cNvPr>
          <p:cNvCxnSpPr/>
          <p:nvPr/>
        </p:nvCxnSpPr>
        <p:spPr bwMode="auto">
          <a:xfrm flipV="1">
            <a:off x="2829992" y="2810609"/>
            <a:ext cx="792087" cy="1179635"/>
          </a:xfrm>
          <a:prstGeom prst="straightConnector1">
            <a:avLst/>
          </a:prstGeom>
          <a:blipFill dpi="0" rotWithShape="0">
            <a:blip r:embed="rId3"/>
            <a:srcRect/>
            <a:tile tx="0" ty="0" sx="100000" sy="100000" flip="none" algn="tl"/>
          </a:blipFill>
          <a:ln w="66675"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 name="TextBox 3">
            <a:extLst>
              <a:ext uri="{FF2B5EF4-FFF2-40B4-BE49-F238E27FC236}">
                <a16:creationId xmlns:a16="http://schemas.microsoft.com/office/drawing/2014/main" id="{04D6C03F-B026-F946-8DDA-2FC153B262B3}"/>
              </a:ext>
            </a:extLst>
          </p:cNvPr>
          <p:cNvSpPr txBox="1"/>
          <p:nvPr/>
        </p:nvSpPr>
        <p:spPr>
          <a:xfrm>
            <a:off x="1948538" y="2998028"/>
            <a:ext cx="1129412" cy="584775"/>
          </a:xfrm>
          <a:prstGeom prst="rect">
            <a:avLst/>
          </a:prstGeom>
          <a:noFill/>
        </p:spPr>
        <p:txBody>
          <a:bodyPr wrap="none" rtlCol="0">
            <a:spAutoFit/>
          </a:bodyPr>
          <a:lstStyle/>
          <a:p>
            <a:r>
              <a:rPr lang="en-BE" sz="3200">
                <a:solidFill>
                  <a:srgbClr val="FF0000"/>
                </a:solidFill>
              </a:rPr>
              <a:t>p AS1</a:t>
            </a:r>
          </a:p>
        </p:txBody>
      </p:sp>
      <p:cxnSp>
        <p:nvCxnSpPr>
          <p:cNvPr id="24" name="Straight Arrow Connector 23">
            <a:extLst>
              <a:ext uri="{FF2B5EF4-FFF2-40B4-BE49-F238E27FC236}">
                <a16:creationId xmlns:a16="http://schemas.microsoft.com/office/drawing/2014/main" id="{A18F8B7B-74FE-6E4F-8567-78EDDD14A9A0}"/>
              </a:ext>
            </a:extLst>
          </p:cNvPr>
          <p:cNvCxnSpPr>
            <a:cxnSpLocks/>
          </p:cNvCxnSpPr>
          <p:nvPr/>
        </p:nvCxnSpPr>
        <p:spPr bwMode="auto">
          <a:xfrm>
            <a:off x="8265318" y="3218712"/>
            <a:ext cx="104304" cy="829347"/>
          </a:xfrm>
          <a:prstGeom prst="straightConnector1">
            <a:avLst/>
          </a:prstGeom>
          <a:blipFill dpi="0" rotWithShape="0">
            <a:blip r:embed="rId3"/>
            <a:srcRect/>
            <a:tile tx="0" ty="0" sx="100000" sy="100000" flip="none" algn="tl"/>
          </a:blipFill>
          <a:ln w="66675"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5" name="TextBox 24">
            <a:extLst>
              <a:ext uri="{FF2B5EF4-FFF2-40B4-BE49-F238E27FC236}">
                <a16:creationId xmlns:a16="http://schemas.microsoft.com/office/drawing/2014/main" id="{692F882B-960F-F246-8373-3EB9449FDDBB}"/>
              </a:ext>
            </a:extLst>
          </p:cNvPr>
          <p:cNvSpPr txBox="1"/>
          <p:nvPr/>
        </p:nvSpPr>
        <p:spPr>
          <a:xfrm>
            <a:off x="8590306" y="3468469"/>
            <a:ext cx="1886030" cy="584775"/>
          </a:xfrm>
          <a:prstGeom prst="rect">
            <a:avLst/>
          </a:prstGeom>
          <a:noFill/>
        </p:spPr>
        <p:txBody>
          <a:bodyPr wrap="none" rtlCol="0">
            <a:spAutoFit/>
          </a:bodyPr>
          <a:lstStyle/>
          <a:p>
            <a:r>
              <a:rPr lang="en-BE" sz="3200">
                <a:solidFill>
                  <a:srgbClr val="FF0000"/>
                </a:solidFill>
              </a:rPr>
              <a:t>p AS2:AS1</a:t>
            </a:r>
          </a:p>
        </p:txBody>
      </p:sp>
      <p:cxnSp>
        <p:nvCxnSpPr>
          <p:cNvPr id="27" name="Straight Arrow Connector 26">
            <a:extLst>
              <a:ext uri="{FF2B5EF4-FFF2-40B4-BE49-F238E27FC236}">
                <a16:creationId xmlns:a16="http://schemas.microsoft.com/office/drawing/2014/main" id="{538F6DC7-592E-F243-8E7E-3B5DF5179AC3}"/>
              </a:ext>
            </a:extLst>
          </p:cNvPr>
          <p:cNvCxnSpPr>
            <a:cxnSpLocks/>
          </p:cNvCxnSpPr>
          <p:nvPr/>
        </p:nvCxnSpPr>
        <p:spPr bwMode="auto">
          <a:xfrm>
            <a:off x="8481668" y="4767742"/>
            <a:ext cx="104304" cy="829347"/>
          </a:xfrm>
          <a:prstGeom prst="straightConnector1">
            <a:avLst/>
          </a:prstGeom>
          <a:blipFill dpi="0" rotWithShape="0">
            <a:blip r:embed="rId3"/>
            <a:srcRect/>
            <a:tile tx="0" ty="0" sx="100000" sy="100000" flip="none" algn="tl"/>
          </a:blipFill>
          <a:ln w="66675"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8" name="TextBox 27">
            <a:extLst>
              <a:ext uri="{FF2B5EF4-FFF2-40B4-BE49-F238E27FC236}">
                <a16:creationId xmlns:a16="http://schemas.microsoft.com/office/drawing/2014/main" id="{01C73631-2538-744D-BEB7-27BBAC0B6750}"/>
              </a:ext>
            </a:extLst>
          </p:cNvPr>
          <p:cNvSpPr txBox="1"/>
          <p:nvPr/>
        </p:nvSpPr>
        <p:spPr>
          <a:xfrm>
            <a:off x="8868334" y="4971063"/>
            <a:ext cx="2642648" cy="584775"/>
          </a:xfrm>
          <a:prstGeom prst="rect">
            <a:avLst/>
          </a:prstGeom>
          <a:noFill/>
        </p:spPr>
        <p:txBody>
          <a:bodyPr wrap="none" rtlCol="0">
            <a:spAutoFit/>
          </a:bodyPr>
          <a:lstStyle/>
          <a:p>
            <a:r>
              <a:rPr lang="en-BE" sz="3200">
                <a:solidFill>
                  <a:srgbClr val="FF0000"/>
                </a:solidFill>
              </a:rPr>
              <a:t>p AS3:AS2:AS1</a:t>
            </a:r>
          </a:p>
        </p:txBody>
      </p:sp>
      <p:cxnSp>
        <p:nvCxnSpPr>
          <p:cNvPr id="29" name="Straight Arrow Connector 28">
            <a:extLst>
              <a:ext uri="{FF2B5EF4-FFF2-40B4-BE49-F238E27FC236}">
                <a16:creationId xmlns:a16="http://schemas.microsoft.com/office/drawing/2014/main" id="{7CACE4EE-D1F7-D94E-9F7E-70465E899620}"/>
              </a:ext>
            </a:extLst>
          </p:cNvPr>
          <p:cNvCxnSpPr>
            <a:cxnSpLocks/>
          </p:cNvCxnSpPr>
          <p:nvPr/>
        </p:nvCxnSpPr>
        <p:spPr bwMode="auto">
          <a:xfrm>
            <a:off x="4113064" y="5105424"/>
            <a:ext cx="2854129" cy="873497"/>
          </a:xfrm>
          <a:prstGeom prst="straightConnector1">
            <a:avLst/>
          </a:prstGeom>
          <a:blipFill dpi="0" rotWithShape="0">
            <a:blip r:embed="rId3"/>
            <a:srcRect/>
            <a:tile tx="0" ty="0" sx="100000" sy="100000" flip="none" algn="tl"/>
          </a:blipFill>
          <a:ln w="66675"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0" name="TextBox 29">
            <a:extLst>
              <a:ext uri="{FF2B5EF4-FFF2-40B4-BE49-F238E27FC236}">
                <a16:creationId xmlns:a16="http://schemas.microsoft.com/office/drawing/2014/main" id="{6CBDEFB0-9E4C-FC4F-BA5F-4FEEE12301B0}"/>
              </a:ext>
            </a:extLst>
          </p:cNvPr>
          <p:cNvSpPr txBox="1"/>
          <p:nvPr/>
        </p:nvSpPr>
        <p:spPr>
          <a:xfrm>
            <a:off x="4075022" y="5418610"/>
            <a:ext cx="1129412" cy="584775"/>
          </a:xfrm>
          <a:prstGeom prst="rect">
            <a:avLst/>
          </a:prstGeom>
          <a:noFill/>
        </p:spPr>
        <p:txBody>
          <a:bodyPr wrap="none" rtlCol="0">
            <a:spAutoFit/>
          </a:bodyPr>
          <a:lstStyle/>
          <a:p>
            <a:r>
              <a:rPr lang="en-BE" sz="3200">
                <a:solidFill>
                  <a:srgbClr val="FF0000"/>
                </a:solidFill>
              </a:rPr>
              <a:t>p AS1</a:t>
            </a:r>
          </a:p>
        </p:txBody>
      </p:sp>
      <p:sp>
        <p:nvSpPr>
          <p:cNvPr id="32" name="TextBox 31">
            <a:extLst>
              <a:ext uri="{FF2B5EF4-FFF2-40B4-BE49-F238E27FC236}">
                <a16:creationId xmlns:a16="http://schemas.microsoft.com/office/drawing/2014/main" id="{AD2624C2-90CA-CB4A-A01D-ACB0A0C70CAC}"/>
              </a:ext>
            </a:extLst>
          </p:cNvPr>
          <p:cNvSpPr txBox="1"/>
          <p:nvPr/>
        </p:nvSpPr>
        <p:spPr>
          <a:xfrm>
            <a:off x="8476402" y="6329411"/>
            <a:ext cx="2642647" cy="1569660"/>
          </a:xfrm>
          <a:prstGeom prst="rect">
            <a:avLst/>
          </a:prstGeom>
          <a:noFill/>
        </p:spPr>
        <p:txBody>
          <a:bodyPr wrap="none" rtlCol="0">
            <a:spAutoFit/>
          </a:bodyPr>
          <a:lstStyle/>
          <a:p>
            <a:r>
              <a:rPr lang="en-BE" sz="3200" b="1">
                <a:solidFill>
                  <a:srgbClr val="FF0000"/>
                </a:solidFill>
              </a:rPr>
              <a:t>RIB</a:t>
            </a:r>
          </a:p>
          <a:p>
            <a:r>
              <a:rPr lang="en-BE" sz="3200">
                <a:solidFill>
                  <a:srgbClr val="FF0000"/>
                </a:solidFill>
              </a:rPr>
              <a:t>p AS3:AS2:AS1</a:t>
            </a:r>
          </a:p>
          <a:p>
            <a:pPr algn="l"/>
            <a:r>
              <a:rPr lang="en-BE" sz="3200">
                <a:solidFill>
                  <a:srgbClr val="FF0000"/>
                </a:solidFill>
              </a:rPr>
              <a:t>p AS1 (best)</a:t>
            </a:r>
          </a:p>
        </p:txBody>
      </p:sp>
      <p:cxnSp>
        <p:nvCxnSpPr>
          <p:cNvPr id="33" name="Straight Arrow Connector 32">
            <a:extLst>
              <a:ext uri="{FF2B5EF4-FFF2-40B4-BE49-F238E27FC236}">
                <a16:creationId xmlns:a16="http://schemas.microsoft.com/office/drawing/2014/main" id="{CFBD61F2-60CA-FC4C-857C-A6152A1C3435}"/>
              </a:ext>
            </a:extLst>
          </p:cNvPr>
          <p:cNvCxnSpPr>
            <a:cxnSpLocks/>
            <a:endCxn id="51214" idx="2"/>
          </p:cNvCxnSpPr>
          <p:nvPr/>
        </p:nvCxnSpPr>
        <p:spPr bwMode="auto">
          <a:xfrm flipH="1" flipV="1">
            <a:off x="7670801" y="4697599"/>
            <a:ext cx="75592" cy="802466"/>
          </a:xfrm>
          <a:prstGeom prst="straightConnector1">
            <a:avLst/>
          </a:prstGeom>
          <a:blipFill dpi="0" rotWithShape="0">
            <a:blip r:embed="rId3"/>
            <a:srcRect/>
            <a:tile tx="0" ty="0" sx="100000" sy="100000" flip="none" algn="tl"/>
          </a:blipFill>
          <a:ln w="66675"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5" name="TextBox 34">
            <a:extLst>
              <a:ext uri="{FF2B5EF4-FFF2-40B4-BE49-F238E27FC236}">
                <a16:creationId xmlns:a16="http://schemas.microsoft.com/office/drawing/2014/main" id="{E5C0C684-79B5-AC46-B2E9-AC1DCBCC88A3}"/>
              </a:ext>
            </a:extLst>
          </p:cNvPr>
          <p:cNvSpPr txBox="1"/>
          <p:nvPr/>
        </p:nvSpPr>
        <p:spPr>
          <a:xfrm>
            <a:off x="5763357" y="4786111"/>
            <a:ext cx="1886030" cy="584775"/>
          </a:xfrm>
          <a:prstGeom prst="rect">
            <a:avLst/>
          </a:prstGeom>
          <a:noFill/>
        </p:spPr>
        <p:txBody>
          <a:bodyPr wrap="none" rtlCol="0">
            <a:spAutoFit/>
          </a:bodyPr>
          <a:lstStyle/>
          <a:p>
            <a:r>
              <a:rPr lang="en-BE" sz="3200">
                <a:solidFill>
                  <a:srgbClr val="FF0000"/>
                </a:solidFill>
              </a:rPr>
              <a:t>p AS4:AS1</a:t>
            </a:r>
          </a:p>
        </p:txBody>
      </p:sp>
      <p:sp>
        <p:nvSpPr>
          <p:cNvPr id="36" name="TextBox 35">
            <a:extLst>
              <a:ext uri="{FF2B5EF4-FFF2-40B4-BE49-F238E27FC236}">
                <a16:creationId xmlns:a16="http://schemas.microsoft.com/office/drawing/2014/main" id="{66428C22-B183-A248-8952-D0BB449F9A9D}"/>
              </a:ext>
            </a:extLst>
          </p:cNvPr>
          <p:cNvSpPr txBox="1"/>
          <p:nvPr/>
        </p:nvSpPr>
        <p:spPr>
          <a:xfrm>
            <a:off x="9938520" y="3381016"/>
            <a:ext cx="2963248" cy="1569660"/>
          </a:xfrm>
          <a:prstGeom prst="rect">
            <a:avLst/>
          </a:prstGeom>
          <a:noFill/>
        </p:spPr>
        <p:txBody>
          <a:bodyPr wrap="none" rtlCol="0">
            <a:spAutoFit/>
          </a:bodyPr>
          <a:lstStyle/>
          <a:p>
            <a:r>
              <a:rPr lang="en-BE" sz="3200" b="1">
                <a:solidFill>
                  <a:srgbClr val="FF0000"/>
                </a:solidFill>
              </a:rPr>
              <a:t>RIB</a:t>
            </a:r>
          </a:p>
          <a:p>
            <a:r>
              <a:rPr lang="en-BE" sz="3200">
                <a:solidFill>
                  <a:srgbClr val="FF0000"/>
                </a:solidFill>
              </a:rPr>
              <a:t>p AS2:AS1 (best)</a:t>
            </a:r>
          </a:p>
          <a:p>
            <a:pPr algn="l"/>
            <a:r>
              <a:rPr lang="en-BE" sz="3200">
                <a:solidFill>
                  <a:srgbClr val="FF0000"/>
                </a:solidFill>
              </a:rPr>
              <a:t> p AS4:AS1</a:t>
            </a:r>
          </a:p>
        </p:txBody>
      </p:sp>
    </p:spTree>
    <p:extLst>
      <p:ext uri="{BB962C8B-B14F-4D97-AF65-F5344CB8AC3E}">
        <p14:creationId xmlns:p14="http://schemas.microsoft.com/office/powerpoint/2010/main" val="10590724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3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3"/>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P spid="28" grpId="0"/>
      <p:bldP spid="30" grpId="0"/>
      <p:bldP spid="32" grpId="0"/>
      <p:bldP spid="35" grpId="0"/>
      <p:bldP spid="3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Grp="1" noChangeArrowheads="1"/>
          </p:cNvSpPr>
          <p:nvPr>
            <p:ph type="title"/>
          </p:nvPr>
        </p:nvSpPr>
        <p:spPr>
          <a:xfrm>
            <a:off x="2255838" y="316523"/>
            <a:ext cx="8775700" cy="1664677"/>
          </a:xfrm>
          <a:ln/>
        </p:spPr>
        <p:txBody>
          <a:bodyPr/>
          <a:lstStyle/>
          <a:p>
            <a:pPr>
              <a:lnSpc>
                <a:spcPct val="84000"/>
              </a:lnSpc>
              <a:tabLst>
                <a:tab pos="908795" algn="l"/>
                <a:tab pos="1805309" algn="l"/>
                <a:tab pos="2714102" algn="l"/>
                <a:tab pos="3610616" algn="l"/>
                <a:tab pos="4519411" algn="l"/>
                <a:tab pos="5415925" algn="l"/>
                <a:tab pos="6324719" algn="l"/>
                <a:tab pos="7221232" algn="l"/>
                <a:tab pos="8130027" algn="l"/>
                <a:tab pos="8965136" algn="l"/>
              </a:tabLst>
            </a:pPr>
            <a:r>
              <a:rPr lang="en-US"/>
              <a:t>Another example</a:t>
            </a:r>
          </a:p>
        </p:txBody>
      </p:sp>
      <p:sp>
        <p:nvSpPr>
          <p:cNvPr id="51202" name="Rectangle 2"/>
          <p:cNvSpPr>
            <a:spLocks noGrp="1" noChangeArrowheads="1"/>
          </p:cNvSpPr>
          <p:nvPr>
            <p:ph type="body" idx="1"/>
          </p:nvPr>
        </p:nvSpPr>
        <p:spPr>
          <a:xfrm>
            <a:off x="284163" y="4557375"/>
            <a:ext cx="12220575" cy="4929645"/>
          </a:xfrm>
          <a:ln/>
        </p:spPr>
        <p:txBody>
          <a:bodyPr/>
          <a:lstStyle/>
          <a:p>
            <a:pPr marL="621726">
              <a:lnSpc>
                <a:spcPct val="84000"/>
              </a:lnSpc>
              <a:buClr>
                <a:srgbClr val="000000"/>
              </a:buClr>
              <a:buSzPct val="75000"/>
              <a:tabLst>
                <a:tab pos="908795" algn="l"/>
                <a:tab pos="1805309" algn="l"/>
                <a:tab pos="2714102" algn="l"/>
                <a:tab pos="3610616" algn="l"/>
                <a:tab pos="4519411" algn="l"/>
                <a:tab pos="5415925" algn="l"/>
                <a:tab pos="6324719" algn="l"/>
                <a:tab pos="7221232" algn="l"/>
                <a:tab pos="8130027" algn="l"/>
                <a:tab pos="9026541" algn="l"/>
                <a:tab pos="9935335" algn="l"/>
                <a:tab pos="10844130" algn="l"/>
                <a:tab pos="11740643" algn="l"/>
                <a:tab pos="12563471" algn="l"/>
                <a:tab pos="908795" algn="l"/>
                <a:tab pos="1805309" algn="l"/>
                <a:tab pos="2714102" algn="l"/>
                <a:tab pos="3610616" algn="l"/>
                <a:tab pos="4519411" algn="l"/>
                <a:tab pos="5415925" algn="l"/>
                <a:tab pos="6324719" algn="l"/>
                <a:tab pos="7221232" algn="l"/>
                <a:tab pos="8130027" algn="l"/>
                <a:tab pos="9026541" algn="l"/>
                <a:tab pos="9935335" algn="l"/>
                <a:tab pos="10844130" algn="l"/>
                <a:tab pos="11740643" algn="l"/>
                <a:tab pos="12563471" algn="l"/>
              </a:tabLst>
            </a:pPr>
            <a:r>
              <a:rPr lang="en-US" sz="3807">
                <a:latin typeface="Helvetica" charset="0"/>
                <a:cs typeface="Helvetica" charset="0"/>
                <a:sym typeface="Helvetica" charset="0"/>
              </a:rPr>
              <a:t>AS1 announces one prefix, p</a:t>
            </a:r>
          </a:p>
          <a:p>
            <a:pPr marL="621726">
              <a:lnSpc>
                <a:spcPct val="84000"/>
              </a:lnSpc>
              <a:buClr>
                <a:srgbClr val="000000"/>
              </a:buClr>
              <a:buSzPct val="75000"/>
              <a:tabLst>
                <a:tab pos="908795" algn="l"/>
                <a:tab pos="1805309" algn="l"/>
                <a:tab pos="2714102" algn="l"/>
                <a:tab pos="3610616" algn="l"/>
                <a:tab pos="4519411" algn="l"/>
                <a:tab pos="5415925" algn="l"/>
                <a:tab pos="6324719" algn="l"/>
                <a:tab pos="7221232" algn="l"/>
                <a:tab pos="8130027" algn="l"/>
                <a:tab pos="9026541" algn="l"/>
                <a:tab pos="9935335" algn="l"/>
                <a:tab pos="10844130" algn="l"/>
                <a:tab pos="11740643" algn="l"/>
                <a:tab pos="12563471" algn="l"/>
                <a:tab pos="908795" algn="l"/>
                <a:tab pos="1805309" algn="l"/>
                <a:tab pos="2714102" algn="l"/>
                <a:tab pos="3610616" algn="l"/>
                <a:tab pos="4519411" algn="l"/>
                <a:tab pos="5415925" algn="l"/>
                <a:tab pos="6324719" algn="l"/>
                <a:tab pos="7221232" algn="l"/>
                <a:tab pos="8130027" algn="l"/>
                <a:tab pos="9026541" algn="l"/>
                <a:tab pos="9935335" algn="l"/>
                <a:tab pos="10844130" algn="l"/>
                <a:tab pos="11740643" algn="l"/>
                <a:tab pos="12563471" algn="l"/>
              </a:tabLst>
            </a:pPr>
            <a:r>
              <a:rPr lang="en-US" sz="3807">
                <a:latin typeface="Helvetica" charset="0"/>
                <a:cs typeface="Helvetica" charset="0"/>
                <a:sym typeface="Helvetica" charset="0"/>
              </a:rPr>
              <a:t>No routing policies</a:t>
            </a:r>
          </a:p>
          <a:p>
            <a:pPr marL="621726">
              <a:lnSpc>
                <a:spcPct val="84000"/>
              </a:lnSpc>
              <a:buClr>
                <a:srgbClr val="000000"/>
              </a:buClr>
              <a:buSzPct val="75000"/>
              <a:tabLst>
                <a:tab pos="908795" algn="l"/>
                <a:tab pos="1805309" algn="l"/>
                <a:tab pos="2714102" algn="l"/>
                <a:tab pos="3610616" algn="l"/>
                <a:tab pos="4519411" algn="l"/>
                <a:tab pos="5415925" algn="l"/>
                <a:tab pos="6324719" algn="l"/>
                <a:tab pos="7221232" algn="l"/>
                <a:tab pos="8130027" algn="l"/>
                <a:tab pos="9026541" algn="l"/>
                <a:tab pos="9935335" algn="l"/>
                <a:tab pos="10844130" algn="l"/>
                <a:tab pos="11740643" algn="l"/>
                <a:tab pos="12563471" algn="l"/>
                <a:tab pos="908795" algn="l"/>
                <a:tab pos="1805309" algn="l"/>
                <a:tab pos="2714102" algn="l"/>
                <a:tab pos="3610616" algn="l"/>
                <a:tab pos="4519411" algn="l"/>
                <a:tab pos="5415925" algn="l"/>
                <a:tab pos="6324719" algn="l"/>
                <a:tab pos="7221232" algn="l"/>
                <a:tab pos="8130027" algn="l"/>
                <a:tab pos="9026541" algn="l"/>
                <a:tab pos="9935335" algn="l"/>
                <a:tab pos="10844130" algn="l"/>
                <a:tab pos="11740643" algn="l"/>
                <a:tab pos="12563471" algn="l"/>
              </a:tabLst>
            </a:pPr>
            <a:r>
              <a:rPr lang="en-US" sz="3807">
                <a:latin typeface="Helvetica" charset="0"/>
                <a:cs typeface="Helvetica" charset="0"/>
                <a:sym typeface="Helvetica" charset="0"/>
              </a:rPr>
              <a:t>Links are activated in the following order</a:t>
            </a:r>
          </a:p>
          <a:p>
            <a:pPr marL="1051562" lvl="1">
              <a:lnSpc>
                <a:spcPct val="84000"/>
              </a:lnSpc>
              <a:buClr>
                <a:srgbClr val="000000"/>
              </a:buClr>
              <a:buSzPct val="75000"/>
              <a:tabLst>
                <a:tab pos="908795" algn="l"/>
                <a:tab pos="1805309" algn="l"/>
                <a:tab pos="2714102" algn="l"/>
                <a:tab pos="3610616" algn="l"/>
                <a:tab pos="4519411" algn="l"/>
                <a:tab pos="5415925" algn="l"/>
                <a:tab pos="6324719" algn="l"/>
                <a:tab pos="7221232" algn="l"/>
                <a:tab pos="8130027" algn="l"/>
                <a:tab pos="9026541" algn="l"/>
                <a:tab pos="9935335" algn="l"/>
                <a:tab pos="10844130" algn="l"/>
                <a:tab pos="11740643" algn="l"/>
                <a:tab pos="12563471" algn="l"/>
                <a:tab pos="908795" algn="l"/>
                <a:tab pos="1805309" algn="l"/>
                <a:tab pos="2714102" algn="l"/>
                <a:tab pos="3610616" algn="l"/>
                <a:tab pos="4519411" algn="l"/>
                <a:tab pos="5415925" algn="l"/>
                <a:tab pos="6324719" algn="l"/>
                <a:tab pos="7221232" algn="l"/>
                <a:tab pos="8130027" algn="l"/>
                <a:tab pos="9026541" algn="l"/>
                <a:tab pos="9935335" algn="l"/>
                <a:tab pos="10844130" algn="l"/>
                <a:tab pos="11740643" algn="l"/>
                <a:tab pos="12563471" algn="l"/>
              </a:tabLst>
            </a:pPr>
            <a:r>
              <a:rPr lang="en-US" sz="3807">
                <a:latin typeface="Helvetica" charset="0"/>
                <a:cs typeface="Helvetica" charset="0"/>
                <a:sym typeface="Helvetica" charset="0"/>
              </a:rPr>
              <a:t>AS1-AS2, AS3-AS4, AS2-AS3, AS1-AS3</a:t>
            </a:r>
            <a:endParaRPr lang="en-US" sz="3807">
              <a:latin typeface="Helvetica" charset="0"/>
              <a:sym typeface="Helvetica" charset="0"/>
            </a:endParaRPr>
          </a:p>
        </p:txBody>
      </p:sp>
      <p:grpSp>
        <p:nvGrpSpPr>
          <p:cNvPr id="51203" name="Group 3"/>
          <p:cNvGrpSpPr>
            <a:grpSpLocks/>
          </p:cNvGrpSpPr>
          <p:nvPr/>
        </p:nvGrpSpPr>
        <p:grpSpPr bwMode="auto">
          <a:xfrm>
            <a:off x="1584326" y="3990244"/>
            <a:ext cx="3233738" cy="996461"/>
            <a:chOff x="0" y="0"/>
            <a:chExt cx="2037" cy="679"/>
          </a:xfrm>
        </p:grpSpPr>
        <p:sp>
          <p:nvSpPr>
            <p:cNvPr id="51204" name="Oval 4"/>
            <p:cNvSpPr>
              <a:spLocks/>
            </p:cNvSpPr>
            <p:nvPr/>
          </p:nvSpPr>
          <p:spPr bwMode="auto">
            <a:xfrm>
              <a:off x="0" y="0"/>
              <a:ext cx="2037" cy="679"/>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1205" name="Rectangle 5"/>
            <p:cNvSpPr>
              <a:spLocks/>
            </p:cNvSpPr>
            <p:nvPr/>
          </p:nvSpPr>
          <p:spPr bwMode="auto">
            <a:xfrm>
              <a:off x="296" y="194"/>
              <a:ext cx="1448"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714102" algn="l"/>
                  <a:tab pos="3598335" algn="l"/>
                </a:tabLst>
              </a:pPr>
              <a:r>
                <a:rPr lang="en-US" sz="2888">
                  <a:solidFill>
                    <a:srgbClr val="008000"/>
                  </a:solidFill>
                  <a:latin typeface="Helvetica" charset="0"/>
                  <a:ea typeface="ＭＳ Ｐゴシック" charset="0"/>
                  <a:cs typeface="Helvetica" charset="0"/>
                  <a:sym typeface="Helvetica" charset="0"/>
                </a:rPr>
                <a:t>AS1</a:t>
              </a:r>
            </a:p>
          </p:txBody>
        </p:sp>
      </p:grpSp>
      <p:grpSp>
        <p:nvGrpSpPr>
          <p:cNvPr id="51209" name="Group 9"/>
          <p:cNvGrpSpPr>
            <a:grpSpLocks/>
          </p:cNvGrpSpPr>
          <p:nvPr/>
        </p:nvGrpSpPr>
        <p:grpSpPr bwMode="auto">
          <a:xfrm>
            <a:off x="3870326" y="2526324"/>
            <a:ext cx="7758113" cy="994997"/>
            <a:chOff x="0" y="0"/>
            <a:chExt cx="4886" cy="679"/>
          </a:xfrm>
        </p:grpSpPr>
        <p:sp>
          <p:nvSpPr>
            <p:cNvPr id="51210" name="Oval 10"/>
            <p:cNvSpPr>
              <a:spLocks/>
            </p:cNvSpPr>
            <p:nvPr/>
          </p:nvSpPr>
          <p:spPr bwMode="auto">
            <a:xfrm>
              <a:off x="0" y="0"/>
              <a:ext cx="4886" cy="679"/>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1211" name="Rectangle 11"/>
            <p:cNvSpPr>
              <a:spLocks/>
            </p:cNvSpPr>
            <p:nvPr/>
          </p:nvSpPr>
          <p:spPr bwMode="auto">
            <a:xfrm>
              <a:off x="714" y="194"/>
              <a:ext cx="34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714102" algn="l"/>
                  <a:tab pos="3610616" algn="l"/>
                  <a:tab pos="4519411" algn="l"/>
                  <a:tab pos="5415925" algn="l"/>
                  <a:tab pos="6324719" algn="l"/>
                  <a:tab pos="7221232" algn="l"/>
                  <a:tab pos="8080904" algn="l"/>
                </a:tabLst>
              </a:pPr>
              <a:r>
                <a:rPr lang="en-US" sz="2888">
                  <a:solidFill>
                    <a:srgbClr val="008000"/>
                  </a:solidFill>
                  <a:latin typeface="Helvetica" charset="0"/>
                  <a:ea typeface="ＭＳ Ｐゴシック" charset="0"/>
                  <a:cs typeface="Helvetica" charset="0"/>
                  <a:sym typeface="Helvetica" charset="0"/>
                </a:rPr>
                <a:t>AS2</a:t>
              </a:r>
            </a:p>
          </p:txBody>
        </p:sp>
      </p:grpSp>
      <p:grpSp>
        <p:nvGrpSpPr>
          <p:cNvPr id="51212" name="Group 12"/>
          <p:cNvGrpSpPr>
            <a:grpSpLocks/>
          </p:cNvGrpSpPr>
          <p:nvPr/>
        </p:nvGrpSpPr>
        <p:grpSpPr bwMode="auto">
          <a:xfrm>
            <a:off x="5867401" y="3990244"/>
            <a:ext cx="3609975" cy="996461"/>
            <a:chOff x="0" y="0"/>
            <a:chExt cx="2274" cy="679"/>
          </a:xfrm>
        </p:grpSpPr>
        <p:sp>
          <p:nvSpPr>
            <p:cNvPr id="51213" name="Oval 13"/>
            <p:cNvSpPr>
              <a:spLocks/>
            </p:cNvSpPr>
            <p:nvPr/>
          </p:nvSpPr>
          <p:spPr bwMode="auto">
            <a:xfrm>
              <a:off x="0" y="0"/>
              <a:ext cx="2274" cy="679"/>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1214" name="Rectangle 14"/>
            <p:cNvSpPr>
              <a:spLocks/>
            </p:cNvSpPr>
            <p:nvPr/>
          </p:nvSpPr>
          <p:spPr bwMode="auto">
            <a:xfrm>
              <a:off x="332" y="194"/>
              <a:ext cx="1608"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714102" algn="l"/>
                  <a:tab pos="3598335" algn="l"/>
                </a:tabLst>
              </a:pPr>
              <a:r>
                <a:rPr lang="en-US" sz="2888">
                  <a:solidFill>
                    <a:srgbClr val="008000"/>
                  </a:solidFill>
                  <a:latin typeface="Helvetica" charset="0"/>
                  <a:ea typeface="ＭＳ Ｐゴシック" charset="0"/>
                  <a:cs typeface="Helvetica" charset="0"/>
                  <a:sym typeface="Helvetica" charset="0"/>
                </a:rPr>
                <a:t>AS3</a:t>
              </a:r>
            </a:p>
          </p:txBody>
        </p:sp>
      </p:grpSp>
      <p:sp>
        <p:nvSpPr>
          <p:cNvPr id="51234" name="Line 34"/>
          <p:cNvSpPr>
            <a:spLocks noChangeShapeType="1"/>
          </p:cNvSpPr>
          <p:nvPr/>
        </p:nvSpPr>
        <p:spPr bwMode="auto">
          <a:xfrm rot="10800000" flipH="1">
            <a:off x="3622080" y="3215076"/>
            <a:ext cx="648073" cy="797628"/>
          </a:xfrm>
          <a:prstGeom prst="line">
            <a:avLst/>
          </a:prstGeom>
          <a:noFill/>
          <a:ln w="127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grpSp>
        <p:nvGrpSpPr>
          <p:cNvPr id="51252" name="Group 52"/>
          <p:cNvGrpSpPr>
            <a:grpSpLocks/>
          </p:cNvGrpSpPr>
          <p:nvPr/>
        </p:nvGrpSpPr>
        <p:grpSpPr bwMode="auto">
          <a:xfrm>
            <a:off x="7218363" y="5443905"/>
            <a:ext cx="2095500" cy="701919"/>
            <a:chOff x="0" y="0"/>
            <a:chExt cx="1319" cy="478"/>
          </a:xfrm>
        </p:grpSpPr>
        <p:sp>
          <p:nvSpPr>
            <p:cNvPr id="51253" name="Oval 53"/>
            <p:cNvSpPr>
              <a:spLocks/>
            </p:cNvSpPr>
            <p:nvPr/>
          </p:nvSpPr>
          <p:spPr bwMode="auto">
            <a:xfrm>
              <a:off x="0" y="0"/>
              <a:ext cx="1319" cy="478"/>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1254" name="Rectangle 54"/>
            <p:cNvSpPr>
              <a:spLocks/>
            </p:cNvSpPr>
            <p:nvPr/>
          </p:nvSpPr>
          <p:spPr bwMode="auto">
            <a:xfrm>
              <a:off x="195" y="93"/>
              <a:ext cx="928"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689541" algn="l"/>
                </a:tabLst>
              </a:pPr>
              <a:r>
                <a:rPr lang="en-US" sz="2888">
                  <a:solidFill>
                    <a:srgbClr val="008000"/>
                  </a:solidFill>
                  <a:latin typeface="Helvetica" charset="0"/>
                  <a:ea typeface="ＭＳ Ｐゴシック" charset="0"/>
                  <a:cs typeface="Helvetica" charset="0"/>
                  <a:sym typeface="Helvetica" charset="0"/>
                </a:rPr>
                <a:t>AS4</a:t>
              </a:r>
            </a:p>
          </p:txBody>
        </p:sp>
      </p:grpSp>
      <p:sp>
        <p:nvSpPr>
          <p:cNvPr id="48" name="Line 34"/>
          <p:cNvSpPr>
            <a:spLocks noChangeShapeType="1"/>
          </p:cNvSpPr>
          <p:nvPr/>
        </p:nvSpPr>
        <p:spPr bwMode="auto">
          <a:xfrm rot="10800000">
            <a:off x="7726536" y="3480954"/>
            <a:ext cx="72008" cy="531751"/>
          </a:xfrm>
          <a:prstGeom prst="line">
            <a:avLst/>
          </a:prstGeom>
          <a:noFill/>
          <a:ln w="127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49" name="Line 34"/>
          <p:cNvSpPr>
            <a:spLocks noChangeShapeType="1"/>
          </p:cNvSpPr>
          <p:nvPr/>
        </p:nvSpPr>
        <p:spPr bwMode="auto">
          <a:xfrm rot="10800000">
            <a:off x="8014568" y="5009737"/>
            <a:ext cx="72008" cy="398814"/>
          </a:xfrm>
          <a:prstGeom prst="line">
            <a:avLst/>
          </a:prstGeom>
          <a:noFill/>
          <a:ln w="127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0" name="Line 34"/>
          <p:cNvSpPr>
            <a:spLocks noChangeShapeType="1"/>
          </p:cNvSpPr>
          <p:nvPr/>
        </p:nvSpPr>
        <p:spPr bwMode="auto">
          <a:xfrm rot="10800000" flipV="1">
            <a:off x="4774207" y="4610925"/>
            <a:ext cx="1152129" cy="0"/>
          </a:xfrm>
          <a:prstGeom prst="line">
            <a:avLst/>
          </a:prstGeom>
          <a:noFill/>
          <a:ln w="127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cxnSp>
        <p:nvCxnSpPr>
          <p:cNvPr id="21" name="Straight Arrow Connector 20">
            <a:extLst>
              <a:ext uri="{FF2B5EF4-FFF2-40B4-BE49-F238E27FC236}">
                <a16:creationId xmlns:a16="http://schemas.microsoft.com/office/drawing/2014/main" id="{572F1E4F-068D-9D49-90D0-16C38CD1834A}"/>
              </a:ext>
            </a:extLst>
          </p:cNvPr>
          <p:cNvCxnSpPr/>
          <p:nvPr/>
        </p:nvCxnSpPr>
        <p:spPr bwMode="auto">
          <a:xfrm flipV="1">
            <a:off x="2829992" y="2810609"/>
            <a:ext cx="792087" cy="1179635"/>
          </a:xfrm>
          <a:prstGeom prst="straightConnector1">
            <a:avLst/>
          </a:prstGeom>
          <a:blipFill dpi="0" rotWithShape="0">
            <a:blip r:embed="rId3"/>
            <a:srcRect/>
            <a:tile tx="0" ty="0" sx="100000" sy="100000" flip="none" algn="tl"/>
          </a:blipFill>
          <a:ln w="66675"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2" name="TextBox 21">
            <a:extLst>
              <a:ext uri="{FF2B5EF4-FFF2-40B4-BE49-F238E27FC236}">
                <a16:creationId xmlns:a16="http://schemas.microsoft.com/office/drawing/2014/main" id="{D1C74B23-3C41-3B4C-BB7F-FED9923035A0}"/>
              </a:ext>
            </a:extLst>
          </p:cNvPr>
          <p:cNvSpPr txBox="1"/>
          <p:nvPr/>
        </p:nvSpPr>
        <p:spPr>
          <a:xfrm>
            <a:off x="1948538" y="2998028"/>
            <a:ext cx="1129412" cy="584775"/>
          </a:xfrm>
          <a:prstGeom prst="rect">
            <a:avLst/>
          </a:prstGeom>
          <a:noFill/>
        </p:spPr>
        <p:txBody>
          <a:bodyPr wrap="none" rtlCol="0">
            <a:spAutoFit/>
          </a:bodyPr>
          <a:lstStyle/>
          <a:p>
            <a:r>
              <a:rPr lang="en-BE" sz="3200">
                <a:solidFill>
                  <a:srgbClr val="FF0000"/>
                </a:solidFill>
              </a:rPr>
              <a:t>p AS1</a:t>
            </a:r>
          </a:p>
        </p:txBody>
      </p:sp>
      <p:cxnSp>
        <p:nvCxnSpPr>
          <p:cNvPr id="23" name="Straight Arrow Connector 22">
            <a:extLst>
              <a:ext uri="{FF2B5EF4-FFF2-40B4-BE49-F238E27FC236}">
                <a16:creationId xmlns:a16="http://schemas.microsoft.com/office/drawing/2014/main" id="{0D0A9113-51C2-2849-B7C2-5BFE3289AC91}"/>
              </a:ext>
            </a:extLst>
          </p:cNvPr>
          <p:cNvCxnSpPr>
            <a:cxnSpLocks/>
          </p:cNvCxnSpPr>
          <p:nvPr/>
        </p:nvCxnSpPr>
        <p:spPr bwMode="auto">
          <a:xfrm>
            <a:off x="7376772" y="3255036"/>
            <a:ext cx="180463" cy="877859"/>
          </a:xfrm>
          <a:prstGeom prst="straightConnector1">
            <a:avLst/>
          </a:prstGeom>
          <a:blipFill dpi="0" rotWithShape="0">
            <a:blip r:embed="rId3"/>
            <a:srcRect/>
            <a:tile tx="0" ty="0" sx="100000" sy="100000" flip="none" algn="tl"/>
          </a:blipFill>
          <a:ln w="66675"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4" name="TextBox 23">
            <a:extLst>
              <a:ext uri="{FF2B5EF4-FFF2-40B4-BE49-F238E27FC236}">
                <a16:creationId xmlns:a16="http://schemas.microsoft.com/office/drawing/2014/main" id="{4F82A5A8-0CA2-144B-9EA5-EF5DD606A9B0}"/>
              </a:ext>
            </a:extLst>
          </p:cNvPr>
          <p:cNvSpPr txBox="1"/>
          <p:nvPr/>
        </p:nvSpPr>
        <p:spPr>
          <a:xfrm>
            <a:off x="8054100" y="3503677"/>
            <a:ext cx="1886030" cy="584775"/>
          </a:xfrm>
          <a:prstGeom prst="rect">
            <a:avLst/>
          </a:prstGeom>
          <a:noFill/>
        </p:spPr>
        <p:txBody>
          <a:bodyPr wrap="none" rtlCol="0">
            <a:spAutoFit/>
          </a:bodyPr>
          <a:lstStyle/>
          <a:p>
            <a:r>
              <a:rPr lang="en-BE" sz="3200">
                <a:solidFill>
                  <a:srgbClr val="FF0000"/>
                </a:solidFill>
              </a:rPr>
              <a:t>p AS2:AS1</a:t>
            </a:r>
          </a:p>
        </p:txBody>
      </p:sp>
      <p:cxnSp>
        <p:nvCxnSpPr>
          <p:cNvPr id="28" name="Straight Arrow Connector 27">
            <a:extLst>
              <a:ext uri="{FF2B5EF4-FFF2-40B4-BE49-F238E27FC236}">
                <a16:creationId xmlns:a16="http://schemas.microsoft.com/office/drawing/2014/main" id="{F3606DAE-9A38-1C46-AFF1-6C6A5F0D5839}"/>
              </a:ext>
            </a:extLst>
          </p:cNvPr>
          <p:cNvCxnSpPr>
            <a:cxnSpLocks/>
          </p:cNvCxnSpPr>
          <p:nvPr/>
        </p:nvCxnSpPr>
        <p:spPr bwMode="auto">
          <a:xfrm>
            <a:off x="8403138" y="4803300"/>
            <a:ext cx="180463" cy="877859"/>
          </a:xfrm>
          <a:prstGeom prst="straightConnector1">
            <a:avLst/>
          </a:prstGeom>
          <a:blipFill dpi="0" rotWithShape="0">
            <a:blip r:embed="rId3"/>
            <a:srcRect/>
            <a:tile tx="0" ty="0" sx="100000" sy="100000" flip="none" algn="tl"/>
          </a:blipFill>
          <a:ln w="66675"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9" name="TextBox 28">
            <a:extLst>
              <a:ext uri="{FF2B5EF4-FFF2-40B4-BE49-F238E27FC236}">
                <a16:creationId xmlns:a16="http://schemas.microsoft.com/office/drawing/2014/main" id="{B6F224AD-91B8-2541-8A0E-AEC478F16320}"/>
              </a:ext>
            </a:extLst>
          </p:cNvPr>
          <p:cNvSpPr txBox="1"/>
          <p:nvPr/>
        </p:nvSpPr>
        <p:spPr>
          <a:xfrm>
            <a:off x="8867517" y="4927518"/>
            <a:ext cx="2642648" cy="584775"/>
          </a:xfrm>
          <a:prstGeom prst="rect">
            <a:avLst/>
          </a:prstGeom>
          <a:noFill/>
        </p:spPr>
        <p:txBody>
          <a:bodyPr wrap="none" rtlCol="0">
            <a:spAutoFit/>
          </a:bodyPr>
          <a:lstStyle/>
          <a:p>
            <a:r>
              <a:rPr lang="en-BE" sz="3200">
                <a:solidFill>
                  <a:srgbClr val="FF0000"/>
                </a:solidFill>
              </a:rPr>
              <a:t>p AS3:AS2:AS1</a:t>
            </a:r>
          </a:p>
        </p:txBody>
      </p:sp>
      <p:pic>
        <p:nvPicPr>
          <p:cNvPr id="30" name="Picture 2">
            <a:extLst>
              <a:ext uri="{FF2B5EF4-FFF2-40B4-BE49-F238E27FC236}">
                <a16:creationId xmlns:a16="http://schemas.microsoft.com/office/drawing/2014/main" id="{A3F27B87-20DA-474B-8328-DF61FFE537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58477">
            <a:off x="105847" y="8402888"/>
            <a:ext cx="2120733" cy="1134364"/>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5FF4F810-1A30-1C48-9923-A4D7F02B4F3A}"/>
              </a:ext>
            </a:extLst>
          </p:cNvPr>
          <p:cNvSpPr/>
          <p:nvPr/>
        </p:nvSpPr>
        <p:spPr>
          <a:xfrm>
            <a:off x="1616853" y="8547934"/>
            <a:ext cx="11203019" cy="738664"/>
          </a:xfrm>
          <a:prstGeom prst="rect">
            <a:avLst/>
          </a:prstGeom>
        </p:spPr>
        <p:txBody>
          <a:bodyPr wrap="square">
            <a:spAutoFit/>
          </a:bodyPr>
          <a:lstStyle/>
          <a:p>
            <a:pPr marL="571500" indent="-571500">
              <a:buFont typeface="Arial" panose="020B0604020202020204" pitchFamily="34" charset="0"/>
              <a:buChar char="•"/>
            </a:pPr>
            <a:r>
              <a:rPr lang="en-BE"/>
              <a:t>What will AS3 </a:t>
            </a:r>
            <a:r>
              <a:rPr lang="nl-BE"/>
              <a:t>do </a:t>
            </a:r>
            <a:r>
              <a:rPr lang="en-BE"/>
              <a:t>when receiving this update ?</a:t>
            </a:r>
          </a:p>
        </p:txBody>
      </p:sp>
      <p:cxnSp>
        <p:nvCxnSpPr>
          <p:cNvPr id="32" name="Straight Arrow Connector 31">
            <a:extLst>
              <a:ext uri="{FF2B5EF4-FFF2-40B4-BE49-F238E27FC236}">
                <a16:creationId xmlns:a16="http://schemas.microsoft.com/office/drawing/2014/main" id="{DE5C20F1-D938-8E49-9FDE-70AE3BF41EC9}"/>
              </a:ext>
            </a:extLst>
          </p:cNvPr>
          <p:cNvCxnSpPr>
            <a:cxnSpLocks/>
          </p:cNvCxnSpPr>
          <p:nvPr/>
        </p:nvCxnSpPr>
        <p:spPr bwMode="auto">
          <a:xfrm flipV="1">
            <a:off x="4507786" y="4893353"/>
            <a:ext cx="1610441" cy="1"/>
          </a:xfrm>
          <a:prstGeom prst="straightConnector1">
            <a:avLst/>
          </a:prstGeom>
          <a:blipFill dpi="0" rotWithShape="0">
            <a:blip r:embed="rId3"/>
            <a:srcRect/>
            <a:tile tx="0" ty="0" sx="100000" sy="100000" flip="none" algn="tl"/>
          </a:blipFill>
          <a:ln w="66675"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3" name="TextBox 32">
            <a:extLst>
              <a:ext uri="{FF2B5EF4-FFF2-40B4-BE49-F238E27FC236}">
                <a16:creationId xmlns:a16="http://schemas.microsoft.com/office/drawing/2014/main" id="{26D1D08B-862F-9A41-A174-3130434702B6}"/>
              </a:ext>
            </a:extLst>
          </p:cNvPr>
          <p:cNvSpPr txBox="1"/>
          <p:nvPr/>
        </p:nvSpPr>
        <p:spPr>
          <a:xfrm>
            <a:off x="4698965" y="4919223"/>
            <a:ext cx="1129412" cy="584775"/>
          </a:xfrm>
          <a:prstGeom prst="rect">
            <a:avLst/>
          </a:prstGeom>
          <a:noFill/>
        </p:spPr>
        <p:txBody>
          <a:bodyPr wrap="square" rtlCol="0">
            <a:spAutoFit/>
          </a:bodyPr>
          <a:lstStyle/>
          <a:p>
            <a:r>
              <a:rPr lang="en-BE" sz="3200">
                <a:solidFill>
                  <a:srgbClr val="FF0000"/>
                </a:solidFill>
              </a:rPr>
              <a:t>p AS1</a:t>
            </a:r>
          </a:p>
        </p:txBody>
      </p:sp>
    </p:spTree>
    <p:extLst>
      <p:ext uri="{BB962C8B-B14F-4D97-AF65-F5344CB8AC3E}">
        <p14:creationId xmlns:p14="http://schemas.microsoft.com/office/powerpoint/2010/main" val="28044693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9" grpId="0"/>
      <p:bldP spid="31" grpId="0"/>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a:extLst>
              <a:ext uri="{FF2B5EF4-FFF2-40B4-BE49-F238E27FC236}">
                <a16:creationId xmlns:a16="http://schemas.microsoft.com/office/drawing/2014/main" id="{69A8AF81-B9A7-4EF8-88B3-C24AE83714B7}"/>
              </a:ext>
            </a:extLst>
          </p:cNvPr>
          <p:cNvSpPr>
            <a:spLocks noGrp="1" noChangeArrowheads="1"/>
          </p:cNvSpPr>
          <p:nvPr>
            <p:ph type="title"/>
          </p:nvPr>
        </p:nvSpPr>
        <p:spPr>
          <a:xfrm>
            <a:off x="1019454" y="643857"/>
            <a:ext cx="11153791" cy="1586003"/>
          </a:xfrm>
        </p:spPr>
        <p:txBody>
          <a:bodyPr/>
          <a:lstStyle/>
          <a:p>
            <a:pPr>
              <a:lnSpc>
                <a:spcPct val="84000"/>
              </a:lnSpc>
              <a:tabLst>
                <a:tab pos="908795" algn="l"/>
                <a:tab pos="1805309" algn="l"/>
                <a:tab pos="2714102" algn="l"/>
                <a:tab pos="3610616" algn="l"/>
                <a:tab pos="4519411" algn="l"/>
                <a:tab pos="5415925" algn="l"/>
                <a:tab pos="6324719" algn="l"/>
                <a:tab pos="7221232" algn="l"/>
                <a:tab pos="8130027" algn="l"/>
                <a:tab pos="8965136" algn="l"/>
              </a:tabLst>
              <a:defRPr/>
            </a:pPr>
            <a:r>
              <a:rPr lang="en-US">
                <a:sym typeface="Gill Sans" charset="0"/>
              </a:rPr>
              <a:t>Limitations of split horizon with poisoning</a:t>
            </a:r>
          </a:p>
        </p:txBody>
      </p:sp>
      <p:sp>
        <p:nvSpPr>
          <p:cNvPr id="45058" name="Rectangle 2">
            <a:extLst>
              <a:ext uri="{FF2B5EF4-FFF2-40B4-BE49-F238E27FC236}">
                <a16:creationId xmlns:a16="http://schemas.microsoft.com/office/drawing/2014/main" id="{91DE9A4D-F124-4F4E-8B66-146F002FC9DE}"/>
              </a:ext>
            </a:extLst>
          </p:cNvPr>
          <p:cNvSpPr>
            <a:spLocks/>
          </p:cNvSpPr>
          <p:nvPr/>
        </p:nvSpPr>
        <p:spPr bwMode="auto">
          <a:xfrm>
            <a:off x="10451775" y="4746211"/>
            <a:ext cx="246862" cy="413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algn="l" eaLnBrk="1" hangingPunct="1">
              <a:lnSpc>
                <a:spcPct val="93000"/>
              </a:lnSpc>
            </a:pPr>
            <a:r>
              <a:rPr lang="en-US" altLang="fr-FR" sz="2888">
                <a:solidFill>
                  <a:schemeClr val="tx1"/>
                </a:solidFill>
                <a:latin typeface="Times New Roman" panose="02020603050405020304" pitchFamily="18" charset="0"/>
                <a:ea typeface="ＭＳ Ｐゴシック" panose="020B0600070205080204" pitchFamily="34" charset="-128"/>
                <a:sym typeface="Times New Roman" panose="02020603050405020304" pitchFamily="18" charset="0"/>
              </a:rPr>
              <a:t>C</a:t>
            </a:r>
          </a:p>
        </p:txBody>
      </p:sp>
      <p:sp>
        <p:nvSpPr>
          <p:cNvPr id="45059" name="Rectangle 3">
            <a:extLst>
              <a:ext uri="{FF2B5EF4-FFF2-40B4-BE49-F238E27FC236}">
                <a16:creationId xmlns:a16="http://schemas.microsoft.com/office/drawing/2014/main" id="{CB443CF1-E8B2-48A4-98FD-281284D8E436}"/>
              </a:ext>
            </a:extLst>
          </p:cNvPr>
          <p:cNvSpPr>
            <a:spLocks/>
          </p:cNvSpPr>
          <p:nvPr/>
        </p:nvSpPr>
        <p:spPr bwMode="auto">
          <a:xfrm>
            <a:off x="7358967" y="6390569"/>
            <a:ext cx="226024" cy="413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algn="l" eaLnBrk="1" hangingPunct="1">
              <a:lnSpc>
                <a:spcPct val="93000"/>
              </a:lnSpc>
            </a:pPr>
            <a:r>
              <a:rPr lang="en-US" altLang="fr-FR" sz="2888">
                <a:solidFill>
                  <a:schemeClr val="tx1"/>
                </a:solidFill>
                <a:latin typeface="Times New Roman" panose="02020603050405020304" pitchFamily="18" charset="0"/>
                <a:ea typeface="ＭＳ Ｐゴシック" panose="020B0600070205080204" pitchFamily="34" charset="-128"/>
                <a:sym typeface="Times New Roman" panose="02020603050405020304" pitchFamily="18" charset="0"/>
              </a:rPr>
              <a:t>E</a:t>
            </a:r>
          </a:p>
        </p:txBody>
      </p:sp>
      <p:sp>
        <p:nvSpPr>
          <p:cNvPr id="45060" name="Line 4">
            <a:extLst>
              <a:ext uri="{FF2B5EF4-FFF2-40B4-BE49-F238E27FC236}">
                <a16:creationId xmlns:a16="http://schemas.microsoft.com/office/drawing/2014/main" id="{A115DAA1-75D0-4B8F-BCCA-3B6FE5DEE76F}"/>
              </a:ext>
            </a:extLst>
          </p:cNvPr>
          <p:cNvSpPr>
            <a:spLocks noChangeShapeType="1"/>
          </p:cNvSpPr>
          <p:nvPr/>
        </p:nvSpPr>
        <p:spPr bwMode="auto">
          <a:xfrm>
            <a:off x="4426634" y="4933072"/>
            <a:ext cx="2896903" cy="416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sp>
        <p:nvSpPr>
          <p:cNvPr id="45061" name="Line 5">
            <a:extLst>
              <a:ext uri="{FF2B5EF4-FFF2-40B4-BE49-F238E27FC236}">
                <a16:creationId xmlns:a16="http://schemas.microsoft.com/office/drawing/2014/main" id="{38A78FC1-69D7-4B99-8EBC-742FD6E2FD5E}"/>
              </a:ext>
            </a:extLst>
          </p:cNvPr>
          <p:cNvSpPr>
            <a:spLocks noChangeShapeType="1"/>
          </p:cNvSpPr>
          <p:nvPr/>
        </p:nvSpPr>
        <p:spPr bwMode="auto">
          <a:xfrm>
            <a:off x="7459004" y="5147734"/>
            <a:ext cx="0" cy="114834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sp>
        <p:nvSpPr>
          <p:cNvPr id="45062" name="Line 6">
            <a:extLst>
              <a:ext uri="{FF2B5EF4-FFF2-40B4-BE49-F238E27FC236}">
                <a16:creationId xmlns:a16="http://schemas.microsoft.com/office/drawing/2014/main" id="{C1410622-7F74-4D84-8969-887B48153CD1}"/>
              </a:ext>
            </a:extLst>
          </p:cNvPr>
          <p:cNvSpPr>
            <a:spLocks noChangeShapeType="1"/>
          </p:cNvSpPr>
          <p:nvPr/>
        </p:nvSpPr>
        <p:spPr bwMode="auto">
          <a:xfrm rot="10800000" flipH="1">
            <a:off x="7725769" y="5164407"/>
            <a:ext cx="2726006" cy="139843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sp>
        <p:nvSpPr>
          <p:cNvPr id="45063" name="Line 7">
            <a:extLst>
              <a:ext uri="{FF2B5EF4-FFF2-40B4-BE49-F238E27FC236}">
                <a16:creationId xmlns:a16="http://schemas.microsoft.com/office/drawing/2014/main" id="{56033EC3-BD17-4340-8CAE-D6717F588819}"/>
              </a:ext>
            </a:extLst>
          </p:cNvPr>
          <p:cNvSpPr>
            <a:spLocks noChangeShapeType="1"/>
          </p:cNvSpPr>
          <p:nvPr/>
        </p:nvSpPr>
        <p:spPr bwMode="auto">
          <a:xfrm rot="10800000" flipH="1">
            <a:off x="7590301" y="4933072"/>
            <a:ext cx="2728091" cy="2084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grpSp>
        <p:nvGrpSpPr>
          <p:cNvPr id="45064" name="Group 8">
            <a:extLst>
              <a:ext uri="{FF2B5EF4-FFF2-40B4-BE49-F238E27FC236}">
                <a16:creationId xmlns:a16="http://schemas.microsoft.com/office/drawing/2014/main" id="{C1C1AC9C-0E22-4862-9064-15FA784D1F6C}"/>
              </a:ext>
            </a:extLst>
          </p:cNvPr>
          <p:cNvGrpSpPr>
            <a:grpSpLocks/>
          </p:cNvGrpSpPr>
          <p:nvPr/>
        </p:nvGrpSpPr>
        <p:grpSpPr bwMode="auto">
          <a:xfrm>
            <a:off x="850314" y="2790614"/>
            <a:ext cx="1917374" cy="1633936"/>
            <a:chOff x="0" y="0"/>
            <a:chExt cx="1208" cy="1115"/>
          </a:xfrm>
        </p:grpSpPr>
        <p:sp>
          <p:nvSpPr>
            <p:cNvPr id="45134" name="AutoShape 9">
              <a:extLst>
                <a:ext uri="{FF2B5EF4-FFF2-40B4-BE49-F238E27FC236}">
                  <a16:creationId xmlns:a16="http://schemas.microsoft.com/office/drawing/2014/main" id="{180AD6DA-2FF2-4E3B-A3C6-8DE1EFDECF7C}"/>
                </a:ext>
              </a:extLst>
            </p:cNvPr>
            <p:cNvSpPr>
              <a:spLocks/>
            </p:cNvSpPr>
            <p:nvPr/>
          </p:nvSpPr>
          <p:spPr bwMode="auto">
            <a:xfrm>
              <a:off x="0" y="0"/>
              <a:ext cx="1208" cy="1115"/>
            </a:xfrm>
            <a:prstGeom prst="roundRect">
              <a:avLst>
                <a:gd name="adj" fmla="val 88"/>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45135" name="Rectangle 10">
              <a:extLst>
                <a:ext uri="{FF2B5EF4-FFF2-40B4-BE49-F238E27FC236}">
                  <a16:creationId xmlns:a16="http://schemas.microsoft.com/office/drawing/2014/main" id="{BBCE19BB-06C0-48B7-B1DC-D12660CF796C}"/>
                </a:ext>
              </a:extLst>
            </p:cNvPr>
            <p:cNvSpPr>
              <a:spLocks/>
            </p:cNvSpPr>
            <p:nvPr/>
          </p:nvSpPr>
          <p:spPr bwMode="auto">
            <a:xfrm>
              <a:off x="0" y="156"/>
              <a:ext cx="1208" cy="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1707" b="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Routing table</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 : 0 [ Local ]</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 : </a:t>
              </a:r>
              <a:r>
                <a:rPr lang="en-US" altLang="fr-FR" sz="1707">
                  <a:solidFill>
                    <a:schemeClr val="tx1"/>
                  </a:solidFill>
                  <a:latin typeface="Symbol" panose="05050102010706020507" pitchFamily="18" charset="2"/>
                  <a:ea typeface="ＭＳ Ｐゴシック" panose="020B0600070205080204" pitchFamily="34" charset="-128"/>
                  <a:sym typeface="Symbol" panose="05050102010706020507" pitchFamily="18" charset="2"/>
                </a:rPr>
                <a:t>∞</a:t>
              </a:r>
              <a:r>
                <a:rPr lang="en-US" altLang="fr-FR" sz="1707" i="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 </a:t>
              </a:r>
              <a:r>
                <a:rPr lang="en-US" altLang="fr-FR" sz="1707">
                  <a:solidFill>
                    <a:schemeClr val="tx1"/>
                  </a:solidFill>
                  <a:latin typeface="Symbol" panose="05050102010706020507" pitchFamily="18" charset="2"/>
                  <a:ea typeface="ＭＳ Ｐゴシック" panose="020B0600070205080204" pitchFamily="34" charset="-128"/>
                  <a:sym typeface="Symbol" panose="05050102010706020507" pitchFamily="18" charset="2"/>
                </a:rPr>
                <a:t>∞</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C : </a:t>
              </a:r>
              <a:r>
                <a:rPr lang="en-US" altLang="fr-FR" sz="1707">
                  <a:solidFill>
                    <a:schemeClr val="tx1"/>
                  </a:solidFill>
                  <a:latin typeface="Symbol" panose="05050102010706020507" pitchFamily="18" charset="2"/>
                  <a:ea typeface="ＭＳ Ｐゴシック" panose="020B0600070205080204" pitchFamily="34" charset="-128"/>
                  <a:sym typeface="Symbol" panose="05050102010706020507" pitchFamily="18" charset="2"/>
                </a:rPr>
                <a:t>∞</a:t>
              </a:r>
              <a:r>
                <a:rPr lang="en-US" altLang="fr-FR" sz="1707" i="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 </a:t>
              </a:r>
              <a:r>
                <a:rPr lang="en-US" altLang="fr-FR" sz="1707">
                  <a:solidFill>
                    <a:schemeClr val="tx1"/>
                  </a:solidFill>
                  <a:latin typeface="Symbol" panose="05050102010706020507" pitchFamily="18" charset="2"/>
                  <a:ea typeface="ＭＳ Ｐゴシック" panose="020B0600070205080204" pitchFamily="34" charset="-128"/>
                  <a:sym typeface="Symbol" panose="05050102010706020507" pitchFamily="18" charset="2"/>
                </a:rPr>
                <a:t>∞</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E : </a:t>
              </a:r>
              <a:r>
                <a:rPr lang="en-US" altLang="fr-FR" sz="1707">
                  <a:solidFill>
                    <a:schemeClr val="tx1"/>
                  </a:solidFill>
                  <a:latin typeface="Symbol" panose="05050102010706020507" pitchFamily="18" charset="2"/>
                  <a:ea typeface="ＭＳ Ｐゴシック" panose="020B0600070205080204" pitchFamily="34" charset="-128"/>
                  <a:sym typeface="Symbol" panose="05050102010706020507" pitchFamily="18" charset="2"/>
                </a:rPr>
                <a:t>∞</a:t>
              </a:r>
              <a:r>
                <a:rPr lang="en-US" altLang="fr-FR" sz="1707" i="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 </a:t>
              </a:r>
              <a:r>
                <a:rPr lang="en-US" altLang="fr-FR" sz="1707">
                  <a:solidFill>
                    <a:schemeClr val="tx1"/>
                  </a:solidFill>
                  <a:latin typeface="Symbol" panose="05050102010706020507" pitchFamily="18" charset="2"/>
                  <a:ea typeface="ＭＳ Ｐゴシック" panose="020B0600070205080204" pitchFamily="34" charset="-128"/>
                  <a:sym typeface="Symbol" panose="05050102010706020507" pitchFamily="18" charset="2"/>
                </a:rPr>
                <a:t>∞</a:t>
              </a:r>
            </a:p>
          </p:txBody>
        </p:sp>
      </p:grpSp>
      <p:grpSp>
        <p:nvGrpSpPr>
          <p:cNvPr id="45065" name="Group 11">
            <a:extLst>
              <a:ext uri="{FF2B5EF4-FFF2-40B4-BE49-F238E27FC236}">
                <a16:creationId xmlns:a16="http://schemas.microsoft.com/office/drawing/2014/main" id="{FF89F029-74F9-4647-9B11-8F20B24DFF13}"/>
              </a:ext>
            </a:extLst>
          </p:cNvPr>
          <p:cNvGrpSpPr>
            <a:grpSpLocks/>
          </p:cNvGrpSpPr>
          <p:nvPr/>
        </p:nvGrpSpPr>
        <p:grpSpPr bwMode="auto">
          <a:xfrm>
            <a:off x="3780562" y="4626708"/>
            <a:ext cx="1019127" cy="554371"/>
            <a:chOff x="0" y="0"/>
            <a:chExt cx="642" cy="377"/>
          </a:xfrm>
          <a:solidFill>
            <a:schemeClr val="bg1"/>
          </a:solidFill>
        </p:grpSpPr>
        <p:sp>
          <p:nvSpPr>
            <p:cNvPr id="45125" name="AutoShape 12">
              <a:extLst>
                <a:ext uri="{FF2B5EF4-FFF2-40B4-BE49-F238E27FC236}">
                  <a16:creationId xmlns:a16="http://schemas.microsoft.com/office/drawing/2014/main" id="{6566360D-CF0E-4BA0-A286-FA7D974D6042}"/>
                </a:ext>
              </a:extLst>
            </p:cNvPr>
            <p:cNvSpPr>
              <a:spLocks/>
            </p:cNvSpPr>
            <p:nvPr/>
          </p:nvSpPr>
          <p:spPr bwMode="auto">
            <a:xfrm>
              <a:off x="0" y="131"/>
              <a:ext cx="434" cy="246"/>
            </a:xfrm>
            <a:prstGeom prst="roundRect">
              <a:avLst>
                <a:gd name="adj" fmla="val 403"/>
              </a:avLst>
            </a:prstGeom>
            <a:grpFill/>
            <a:ln w="25400">
              <a:solidFill>
                <a:schemeClr val="tx1"/>
              </a:solidFill>
              <a:round/>
              <a:headEnd/>
              <a:tailEnd/>
            </a:ln>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2" name="Line 13">
              <a:extLst>
                <a:ext uri="{FF2B5EF4-FFF2-40B4-BE49-F238E27FC236}">
                  <a16:creationId xmlns:a16="http://schemas.microsoft.com/office/drawing/2014/main" id="{AE4D0187-B100-47BF-93C8-604343FD225F}"/>
                </a:ext>
              </a:extLst>
            </p:cNvPr>
            <p:cNvSpPr>
              <a:spLocks noChangeShapeType="1"/>
            </p:cNvSpPr>
            <p:nvPr/>
          </p:nvSpPr>
          <p:spPr bwMode="auto">
            <a:xfrm rot="10800000" flipH="1">
              <a:off x="0" y="0"/>
              <a:ext cx="207" cy="132"/>
            </a:xfrm>
            <a:prstGeom prst="line">
              <a:avLst/>
            </a:prstGeom>
            <a:grpFill/>
            <a:ln w="38100">
              <a:solidFill>
                <a:schemeClr val="tx1"/>
              </a:solidFill>
              <a:round/>
              <a:headEnd/>
              <a:tailEnd/>
            </a:ln>
          </p:spPr>
          <p:txBody>
            <a:bodyPr/>
            <a:lstStyle/>
            <a:p>
              <a:endParaRPr lang="fr-FR" sz="5514"/>
            </a:p>
          </p:txBody>
        </p:sp>
        <p:sp>
          <p:nvSpPr>
            <p:cNvPr id="45127" name="Line 14">
              <a:extLst>
                <a:ext uri="{FF2B5EF4-FFF2-40B4-BE49-F238E27FC236}">
                  <a16:creationId xmlns:a16="http://schemas.microsoft.com/office/drawing/2014/main" id="{A3B6C1C3-1969-4A62-A136-9313A90047B8}"/>
                </a:ext>
              </a:extLst>
            </p:cNvPr>
            <p:cNvSpPr>
              <a:spLocks noChangeShapeType="1"/>
            </p:cNvSpPr>
            <p:nvPr/>
          </p:nvSpPr>
          <p:spPr bwMode="auto">
            <a:xfrm rot="10800000" flipH="1">
              <a:off x="433" y="0"/>
              <a:ext cx="208" cy="132"/>
            </a:xfrm>
            <a:prstGeom prst="line">
              <a:avLst/>
            </a:prstGeom>
            <a:grpFill/>
            <a:ln w="38100">
              <a:solidFill>
                <a:schemeClr val="tx1"/>
              </a:solidFill>
              <a:round/>
              <a:headEnd/>
              <a:tailEnd/>
            </a:ln>
          </p:spPr>
          <p:txBody>
            <a:bodyPr/>
            <a:lstStyle/>
            <a:p>
              <a:endParaRPr lang="fr-FR" sz="5514"/>
            </a:p>
          </p:txBody>
        </p:sp>
        <p:sp>
          <p:nvSpPr>
            <p:cNvPr id="45128" name="Line 15">
              <a:extLst>
                <a:ext uri="{FF2B5EF4-FFF2-40B4-BE49-F238E27FC236}">
                  <a16:creationId xmlns:a16="http://schemas.microsoft.com/office/drawing/2014/main" id="{6271FE1B-BA62-46D5-AE73-A03EA2792DBE}"/>
                </a:ext>
              </a:extLst>
            </p:cNvPr>
            <p:cNvSpPr>
              <a:spLocks noChangeShapeType="1"/>
            </p:cNvSpPr>
            <p:nvPr/>
          </p:nvSpPr>
          <p:spPr bwMode="auto">
            <a:xfrm rot="10800000" flipH="1">
              <a:off x="433" y="242"/>
              <a:ext cx="208" cy="133"/>
            </a:xfrm>
            <a:prstGeom prst="line">
              <a:avLst/>
            </a:prstGeom>
            <a:grpFill/>
            <a:ln w="38100">
              <a:solidFill>
                <a:schemeClr val="tx1"/>
              </a:solidFill>
              <a:round/>
              <a:headEnd/>
              <a:tailEnd/>
            </a:ln>
          </p:spPr>
          <p:txBody>
            <a:bodyPr/>
            <a:lstStyle/>
            <a:p>
              <a:endParaRPr lang="fr-FR" sz="5514"/>
            </a:p>
          </p:txBody>
        </p:sp>
        <p:sp>
          <p:nvSpPr>
            <p:cNvPr id="45129" name="Line 16">
              <a:extLst>
                <a:ext uri="{FF2B5EF4-FFF2-40B4-BE49-F238E27FC236}">
                  <a16:creationId xmlns:a16="http://schemas.microsoft.com/office/drawing/2014/main" id="{7F1FCA2C-CD89-415E-B0D5-FAC6439F7E64}"/>
                </a:ext>
              </a:extLst>
            </p:cNvPr>
            <p:cNvSpPr>
              <a:spLocks noChangeShapeType="1"/>
            </p:cNvSpPr>
            <p:nvPr/>
          </p:nvSpPr>
          <p:spPr bwMode="auto">
            <a:xfrm>
              <a:off x="207" y="1"/>
              <a:ext cx="435" cy="1"/>
            </a:xfrm>
            <a:prstGeom prst="line">
              <a:avLst/>
            </a:prstGeom>
            <a:grpFill/>
            <a:ln w="38100">
              <a:solidFill>
                <a:schemeClr val="tx1"/>
              </a:solidFill>
              <a:round/>
              <a:headEnd/>
              <a:tailEnd/>
            </a:ln>
          </p:spPr>
          <p:txBody>
            <a:bodyPr/>
            <a:lstStyle/>
            <a:p>
              <a:endParaRPr lang="fr-FR" sz="5514"/>
            </a:p>
          </p:txBody>
        </p:sp>
        <p:sp>
          <p:nvSpPr>
            <p:cNvPr id="45130" name="Line 17">
              <a:extLst>
                <a:ext uri="{FF2B5EF4-FFF2-40B4-BE49-F238E27FC236}">
                  <a16:creationId xmlns:a16="http://schemas.microsoft.com/office/drawing/2014/main" id="{B5A33648-5387-4BEA-ABF2-9CB83EB12863}"/>
                </a:ext>
              </a:extLst>
            </p:cNvPr>
            <p:cNvSpPr>
              <a:spLocks noChangeShapeType="1"/>
            </p:cNvSpPr>
            <p:nvPr/>
          </p:nvSpPr>
          <p:spPr bwMode="auto">
            <a:xfrm>
              <a:off x="641" y="1"/>
              <a:ext cx="1" cy="246"/>
            </a:xfrm>
            <a:prstGeom prst="line">
              <a:avLst/>
            </a:prstGeom>
            <a:grpFill/>
            <a:ln w="38100">
              <a:solidFill>
                <a:schemeClr val="tx1"/>
              </a:solidFill>
              <a:round/>
              <a:headEnd/>
              <a:tailEnd/>
            </a:ln>
          </p:spPr>
          <p:txBody>
            <a:bodyPr/>
            <a:lstStyle/>
            <a:p>
              <a:endParaRPr lang="fr-FR" sz="5514"/>
            </a:p>
          </p:txBody>
        </p:sp>
        <p:grpSp>
          <p:nvGrpSpPr>
            <p:cNvPr id="45131" name="Group 18">
              <a:extLst>
                <a:ext uri="{FF2B5EF4-FFF2-40B4-BE49-F238E27FC236}">
                  <a16:creationId xmlns:a16="http://schemas.microsoft.com/office/drawing/2014/main" id="{FBE18E5A-CF53-4B35-A8EF-9A1F63185EEA}"/>
                </a:ext>
              </a:extLst>
            </p:cNvPr>
            <p:cNvGrpSpPr>
              <a:grpSpLocks/>
            </p:cNvGrpSpPr>
            <p:nvPr/>
          </p:nvGrpSpPr>
          <p:grpSpPr bwMode="auto">
            <a:xfrm>
              <a:off x="77" y="135"/>
              <a:ext cx="169" cy="216"/>
              <a:chOff x="0" y="0"/>
              <a:chExt cx="169" cy="216"/>
            </a:xfrm>
            <a:grpFill/>
          </p:grpSpPr>
          <p:sp>
            <p:nvSpPr>
              <p:cNvPr id="45132" name="Rectangle 19">
                <a:extLst>
                  <a:ext uri="{FF2B5EF4-FFF2-40B4-BE49-F238E27FC236}">
                    <a16:creationId xmlns:a16="http://schemas.microsoft.com/office/drawing/2014/main" id="{65F74943-ADDA-447F-B1BA-CF588218D115}"/>
                  </a:ext>
                </a:extLst>
              </p:cNvPr>
              <p:cNvSpPr>
                <a:spLocks/>
              </p:cNvSpPr>
              <p:nvPr/>
            </p:nvSpPr>
            <p:spPr bwMode="auto">
              <a:xfrm>
                <a:off x="0" y="0"/>
                <a:ext cx="169" cy="216"/>
              </a:xfrm>
              <a:prstGeom prst="rect">
                <a:avLst/>
              </a:prstGeom>
              <a:grp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45133" name="Rectangle 20">
                <a:extLst>
                  <a:ext uri="{FF2B5EF4-FFF2-40B4-BE49-F238E27FC236}">
                    <a16:creationId xmlns:a16="http://schemas.microsoft.com/office/drawing/2014/main" id="{3DD3222B-83E5-42C4-9CC7-3042373AECA5}"/>
                  </a:ext>
                </a:extLst>
              </p:cNvPr>
              <p:cNvSpPr>
                <a:spLocks/>
              </p:cNvSpPr>
              <p:nvPr/>
            </p:nvSpPr>
            <p:spPr bwMode="auto">
              <a:xfrm>
                <a:off x="7" y="9"/>
                <a:ext cx="153" cy="189"/>
              </a:xfrm>
              <a:prstGeom prst="rect">
                <a:avLst/>
              </a:prstGeom>
              <a:grpFill/>
              <a:ln>
                <a:noFill/>
              </a:ln>
              <a:extLs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100">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 </a:t>
                </a:r>
                <a:r>
                  <a:rPr lang="en-US" altLang="fr-FR" sz="1969">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a:t>
                </a:r>
              </a:p>
            </p:txBody>
          </p:sp>
        </p:grpSp>
      </p:grpSp>
      <p:grpSp>
        <p:nvGrpSpPr>
          <p:cNvPr id="45066" name="Group 21">
            <a:extLst>
              <a:ext uri="{FF2B5EF4-FFF2-40B4-BE49-F238E27FC236}">
                <a16:creationId xmlns:a16="http://schemas.microsoft.com/office/drawing/2014/main" id="{E85D5C30-C6D1-4E4E-A2D2-757B99E8EA4F}"/>
              </a:ext>
            </a:extLst>
          </p:cNvPr>
          <p:cNvGrpSpPr>
            <a:grpSpLocks/>
          </p:cNvGrpSpPr>
          <p:nvPr/>
        </p:nvGrpSpPr>
        <p:grpSpPr bwMode="auto">
          <a:xfrm>
            <a:off x="6956734" y="4672558"/>
            <a:ext cx="1019127" cy="552288"/>
            <a:chOff x="0" y="0"/>
            <a:chExt cx="642" cy="377"/>
          </a:xfrm>
          <a:solidFill>
            <a:schemeClr val="bg1"/>
          </a:solidFill>
        </p:grpSpPr>
        <p:sp>
          <p:nvSpPr>
            <p:cNvPr id="45116" name="AutoShape 22">
              <a:extLst>
                <a:ext uri="{FF2B5EF4-FFF2-40B4-BE49-F238E27FC236}">
                  <a16:creationId xmlns:a16="http://schemas.microsoft.com/office/drawing/2014/main" id="{074A9CA3-CC63-47E9-9A73-F6F64208E432}"/>
                </a:ext>
              </a:extLst>
            </p:cNvPr>
            <p:cNvSpPr>
              <a:spLocks/>
            </p:cNvSpPr>
            <p:nvPr/>
          </p:nvSpPr>
          <p:spPr bwMode="auto">
            <a:xfrm>
              <a:off x="0" y="131"/>
              <a:ext cx="434" cy="246"/>
            </a:xfrm>
            <a:prstGeom prst="roundRect">
              <a:avLst>
                <a:gd name="adj" fmla="val 403"/>
              </a:avLst>
            </a:prstGeom>
            <a:grpFill/>
            <a:ln w="25400">
              <a:solidFill>
                <a:schemeClr val="tx1"/>
              </a:solidFill>
              <a:round/>
              <a:headEnd/>
              <a:tailEnd/>
            </a:ln>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45117" name="Line 23">
              <a:extLst>
                <a:ext uri="{FF2B5EF4-FFF2-40B4-BE49-F238E27FC236}">
                  <a16:creationId xmlns:a16="http://schemas.microsoft.com/office/drawing/2014/main" id="{D6900A8B-A9AB-48AD-A22A-668EB455E446}"/>
                </a:ext>
              </a:extLst>
            </p:cNvPr>
            <p:cNvSpPr>
              <a:spLocks noChangeShapeType="1"/>
            </p:cNvSpPr>
            <p:nvPr/>
          </p:nvSpPr>
          <p:spPr bwMode="auto">
            <a:xfrm rot="10800000" flipH="1">
              <a:off x="0" y="0"/>
              <a:ext cx="207" cy="132"/>
            </a:xfrm>
            <a:prstGeom prst="line">
              <a:avLst/>
            </a:prstGeom>
            <a:grpFill/>
            <a:ln w="38100">
              <a:solidFill>
                <a:schemeClr val="tx1"/>
              </a:solidFill>
              <a:round/>
              <a:headEnd/>
              <a:tailEnd/>
            </a:ln>
          </p:spPr>
          <p:txBody>
            <a:bodyPr/>
            <a:lstStyle/>
            <a:p>
              <a:endParaRPr lang="fr-FR" sz="5514"/>
            </a:p>
          </p:txBody>
        </p:sp>
        <p:sp>
          <p:nvSpPr>
            <p:cNvPr id="45118" name="Line 24">
              <a:extLst>
                <a:ext uri="{FF2B5EF4-FFF2-40B4-BE49-F238E27FC236}">
                  <a16:creationId xmlns:a16="http://schemas.microsoft.com/office/drawing/2014/main" id="{FDE83393-89BD-4900-BF3E-7D2801A62CCC}"/>
                </a:ext>
              </a:extLst>
            </p:cNvPr>
            <p:cNvSpPr>
              <a:spLocks noChangeShapeType="1"/>
            </p:cNvSpPr>
            <p:nvPr/>
          </p:nvSpPr>
          <p:spPr bwMode="auto">
            <a:xfrm rot="10800000" flipH="1">
              <a:off x="434" y="0"/>
              <a:ext cx="208" cy="132"/>
            </a:xfrm>
            <a:prstGeom prst="line">
              <a:avLst/>
            </a:prstGeom>
            <a:grpFill/>
            <a:ln w="38100">
              <a:solidFill>
                <a:schemeClr val="tx1"/>
              </a:solidFill>
              <a:round/>
              <a:headEnd/>
              <a:tailEnd/>
            </a:ln>
          </p:spPr>
          <p:txBody>
            <a:bodyPr/>
            <a:lstStyle/>
            <a:p>
              <a:endParaRPr lang="fr-FR" sz="5514"/>
            </a:p>
          </p:txBody>
        </p:sp>
        <p:sp>
          <p:nvSpPr>
            <p:cNvPr id="45119" name="Line 25">
              <a:extLst>
                <a:ext uri="{FF2B5EF4-FFF2-40B4-BE49-F238E27FC236}">
                  <a16:creationId xmlns:a16="http://schemas.microsoft.com/office/drawing/2014/main" id="{13612E96-124E-44A2-B262-1B96D136DFED}"/>
                </a:ext>
              </a:extLst>
            </p:cNvPr>
            <p:cNvSpPr>
              <a:spLocks noChangeShapeType="1"/>
            </p:cNvSpPr>
            <p:nvPr/>
          </p:nvSpPr>
          <p:spPr bwMode="auto">
            <a:xfrm rot="10800000" flipH="1">
              <a:off x="434" y="245"/>
              <a:ext cx="208" cy="132"/>
            </a:xfrm>
            <a:prstGeom prst="line">
              <a:avLst/>
            </a:prstGeom>
            <a:grpFill/>
            <a:ln w="38100">
              <a:solidFill>
                <a:schemeClr val="tx1"/>
              </a:solidFill>
              <a:round/>
              <a:headEnd/>
              <a:tailEnd/>
            </a:ln>
          </p:spPr>
          <p:txBody>
            <a:bodyPr/>
            <a:lstStyle/>
            <a:p>
              <a:endParaRPr lang="fr-FR" sz="5514"/>
            </a:p>
          </p:txBody>
        </p:sp>
        <p:sp>
          <p:nvSpPr>
            <p:cNvPr id="3" name="Line 26">
              <a:extLst>
                <a:ext uri="{FF2B5EF4-FFF2-40B4-BE49-F238E27FC236}">
                  <a16:creationId xmlns:a16="http://schemas.microsoft.com/office/drawing/2014/main" id="{D16BC4E9-CFAA-4E1D-953E-591693E29F08}"/>
                </a:ext>
              </a:extLst>
            </p:cNvPr>
            <p:cNvSpPr>
              <a:spLocks noChangeShapeType="1"/>
            </p:cNvSpPr>
            <p:nvPr/>
          </p:nvSpPr>
          <p:spPr bwMode="auto">
            <a:xfrm>
              <a:off x="207" y="0"/>
              <a:ext cx="435" cy="1"/>
            </a:xfrm>
            <a:prstGeom prst="line">
              <a:avLst/>
            </a:prstGeom>
            <a:grpFill/>
            <a:ln w="38100">
              <a:solidFill>
                <a:schemeClr val="tx1"/>
              </a:solidFill>
              <a:round/>
              <a:headEnd/>
              <a:tailEnd/>
            </a:ln>
          </p:spPr>
          <p:txBody>
            <a:bodyPr/>
            <a:lstStyle/>
            <a:p>
              <a:endParaRPr lang="fr-FR" sz="5514"/>
            </a:p>
          </p:txBody>
        </p:sp>
        <p:sp>
          <p:nvSpPr>
            <p:cNvPr id="45121" name="Line 27">
              <a:extLst>
                <a:ext uri="{FF2B5EF4-FFF2-40B4-BE49-F238E27FC236}">
                  <a16:creationId xmlns:a16="http://schemas.microsoft.com/office/drawing/2014/main" id="{CF093FE7-6D44-47D3-825B-7CD293E599D5}"/>
                </a:ext>
              </a:extLst>
            </p:cNvPr>
            <p:cNvSpPr>
              <a:spLocks noChangeShapeType="1"/>
            </p:cNvSpPr>
            <p:nvPr/>
          </p:nvSpPr>
          <p:spPr bwMode="auto">
            <a:xfrm>
              <a:off x="641" y="0"/>
              <a:ext cx="1" cy="246"/>
            </a:xfrm>
            <a:prstGeom prst="line">
              <a:avLst/>
            </a:prstGeom>
            <a:grpFill/>
            <a:ln w="38100">
              <a:solidFill>
                <a:schemeClr val="tx1"/>
              </a:solidFill>
              <a:round/>
              <a:headEnd/>
              <a:tailEnd/>
            </a:ln>
          </p:spPr>
          <p:txBody>
            <a:bodyPr/>
            <a:lstStyle/>
            <a:p>
              <a:endParaRPr lang="fr-FR" sz="5514"/>
            </a:p>
          </p:txBody>
        </p:sp>
        <p:grpSp>
          <p:nvGrpSpPr>
            <p:cNvPr id="45122" name="Group 28">
              <a:extLst>
                <a:ext uri="{FF2B5EF4-FFF2-40B4-BE49-F238E27FC236}">
                  <a16:creationId xmlns:a16="http://schemas.microsoft.com/office/drawing/2014/main" id="{64CE0549-3ABD-40FF-A63E-89195C02F73A}"/>
                </a:ext>
              </a:extLst>
            </p:cNvPr>
            <p:cNvGrpSpPr>
              <a:grpSpLocks/>
            </p:cNvGrpSpPr>
            <p:nvPr/>
          </p:nvGrpSpPr>
          <p:grpSpPr bwMode="auto">
            <a:xfrm>
              <a:off x="77" y="134"/>
              <a:ext cx="169" cy="216"/>
              <a:chOff x="0" y="0"/>
              <a:chExt cx="169" cy="216"/>
            </a:xfrm>
            <a:grpFill/>
          </p:grpSpPr>
          <p:sp>
            <p:nvSpPr>
              <p:cNvPr id="45123" name="Rectangle 29">
                <a:extLst>
                  <a:ext uri="{FF2B5EF4-FFF2-40B4-BE49-F238E27FC236}">
                    <a16:creationId xmlns:a16="http://schemas.microsoft.com/office/drawing/2014/main" id="{C45BA1E0-1C27-404C-AB48-1831CA958374}"/>
                  </a:ext>
                </a:extLst>
              </p:cNvPr>
              <p:cNvSpPr>
                <a:spLocks/>
              </p:cNvSpPr>
              <p:nvPr/>
            </p:nvSpPr>
            <p:spPr bwMode="auto">
              <a:xfrm>
                <a:off x="0" y="0"/>
                <a:ext cx="169" cy="216"/>
              </a:xfrm>
              <a:prstGeom prst="rect">
                <a:avLst/>
              </a:prstGeom>
              <a:grp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45124" name="Rectangle 30">
                <a:extLst>
                  <a:ext uri="{FF2B5EF4-FFF2-40B4-BE49-F238E27FC236}">
                    <a16:creationId xmlns:a16="http://schemas.microsoft.com/office/drawing/2014/main" id="{28E636CB-E2BD-424B-A93E-18BBA235ED82}"/>
                  </a:ext>
                </a:extLst>
              </p:cNvPr>
              <p:cNvSpPr>
                <a:spLocks/>
              </p:cNvSpPr>
              <p:nvPr/>
            </p:nvSpPr>
            <p:spPr bwMode="auto">
              <a:xfrm>
                <a:off x="7" y="10"/>
                <a:ext cx="153" cy="190"/>
              </a:xfrm>
              <a:prstGeom prst="rect">
                <a:avLst/>
              </a:prstGeom>
              <a:grpFill/>
              <a:ln>
                <a:noFill/>
              </a:ln>
              <a:extLs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100">
                    <a:solidFill>
                      <a:srgbClr val="FF0000"/>
                    </a:solidFill>
                    <a:latin typeface="Helvetica" panose="020B0604020202020204" pitchFamily="34" charset="0"/>
                    <a:ea typeface="ＭＳ Ｐゴシック" panose="020B0600070205080204" pitchFamily="34" charset="-128"/>
                    <a:sym typeface="Helvetica" panose="020B0604020202020204" pitchFamily="34" charset="0"/>
                  </a:rPr>
                  <a:t> </a:t>
                </a:r>
                <a:r>
                  <a:rPr lang="en-US" altLang="fr-FR" sz="1969">
                    <a:solidFill>
                      <a:srgbClr val="FF0000"/>
                    </a:solidFill>
                    <a:latin typeface="Helvetica" panose="020B0604020202020204" pitchFamily="34" charset="0"/>
                    <a:ea typeface="ＭＳ Ｐゴシック" panose="020B0600070205080204" pitchFamily="34" charset="-128"/>
                    <a:sym typeface="Helvetica" panose="020B0604020202020204" pitchFamily="34" charset="0"/>
                  </a:rPr>
                  <a:t>B</a:t>
                </a:r>
              </a:p>
            </p:txBody>
          </p:sp>
        </p:grpSp>
      </p:grpSp>
      <p:grpSp>
        <p:nvGrpSpPr>
          <p:cNvPr id="45067" name="Group 31">
            <a:extLst>
              <a:ext uri="{FF2B5EF4-FFF2-40B4-BE49-F238E27FC236}">
                <a16:creationId xmlns:a16="http://schemas.microsoft.com/office/drawing/2014/main" id="{93683FC2-ACFE-4847-B53B-A189DE4CD62A}"/>
              </a:ext>
            </a:extLst>
          </p:cNvPr>
          <p:cNvGrpSpPr>
            <a:grpSpLocks/>
          </p:cNvGrpSpPr>
          <p:nvPr/>
        </p:nvGrpSpPr>
        <p:grpSpPr bwMode="auto">
          <a:xfrm>
            <a:off x="10084973" y="4616288"/>
            <a:ext cx="1023294" cy="556455"/>
            <a:chOff x="0" y="0"/>
            <a:chExt cx="643" cy="379"/>
          </a:xfrm>
          <a:solidFill>
            <a:schemeClr val="bg1"/>
          </a:solidFill>
        </p:grpSpPr>
        <p:sp>
          <p:nvSpPr>
            <p:cNvPr id="45107" name="AutoShape 32">
              <a:extLst>
                <a:ext uri="{FF2B5EF4-FFF2-40B4-BE49-F238E27FC236}">
                  <a16:creationId xmlns:a16="http://schemas.microsoft.com/office/drawing/2014/main" id="{890AB2F1-1855-4E61-B5EB-4296D59633B1}"/>
                </a:ext>
              </a:extLst>
            </p:cNvPr>
            <p:cNvSpPr>
              <a:spLocks/>
            </p:cNvSpPr>
            <p:nvPr/>
          </p:nvSpPr>
          <p:spPr bwMode="auto">
            <a:xfrm>
              <a:off x="0" y="131"/>
              <a:ext cx="434" cy="246"/>
            </a:xfrm>
            <a:prstGeom prst="roundRect">
              <a:avLst>
                <a:gd name="adj" fmla="val 403"/>
              </a:avLst>
            </a:prstGeom>
            <a:grpFill/>
            <a:ln w="25400">
              <a:solidFill>
                <a:schemeClr val="tx1"/>
              </a:solidFill>
              <a:round/>
              <a:headEnd/>
              <a:tailEnd/>
            </a:ln>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45108" name="Line 33">
              <a:extLst>
                <a:ext uri="{FF2B5EF4-FFF2-40B4-BE49-F238E27FC236}">
                  <a16:creationId xmlns:a16="http://schemas.microsoft.com/office/drawing/2014/main" id="{CD56A986-E5C9-4C7F-8902-1F3F7671344A}"/>
                </a:ext>
              </a:extLst>
            </p:cNvPr>
            <p:cNvSpPr>
              <a:spLocks noChangeShapeType="1"/>
            </p:cNvSpPr>
            <p:nvPr/>
          </p:nvSpPr>
          <p:spPr bwMode="auto">
            <a:xfrm rot="10800000" flipH="1">
              <a:off x="0" y="0"/>
              <a:ext cx="207" cy="132"/>
            </a:xfrm>
            <a:prstGeom prst="line">
              <a:avLst/>
            </a:prstGeom>
            <a:grpFill/>
            <a:ln w="38100">
              <a:solidFill>
                <a:schemeClr val="tx1"/>
              </a:solidFill>
              <a:round/>
              <a:headEnd/>
              <a:tailEnd/>
            </a:ln>
          </p:spPr>
          <p:txBody>
            <a:bodyPr/>
            <a:lstStyle/>
            <a:p>
              <a:endParaRPr lang="fr-FR" sz="5514"/>
            </a:p>
          </p:txBody>
        </p:sp>
        <p:sp>
          <p:nvSpPr>
            <p:cNvPr id="45109" name="Line 34">
              <a:extLst>
                <a:ext uri="{FF2B5EF4-FFF2-40B4-BE49-F238E27FC236}">
                  <a16:creationId xmlns:a16="http://schemas.microsoft.com/office/drawing/2014/main" id="{130341AF-00B6-4CD1-934B-BF7AED632F08}"/>
                </a:ext>
              </a:extLst>
            </p:cNvPr>
            <p:cNvSpPr>
              <a:spLocks noChangeShapeType="1"/>
            </p:cNvSpPr>
            <p:nvPr/>
          </p:nvSpPr>
          <p:spPr bwMode="auto">
            <a:xfrm rot="10800000" flipH="1">
              <a:off x="434" y="0"/>
              <a:ext cx="208" cy="132"/>
            </a:xfrm>
            <a:prstGeom prst="line">
              <a:avLst/>
            </a:prstGeom>
            <a:grpFill/>
            <a:ln w="38100">
              <a:solidFill>
                <a:schemeClr val="tx1"/>
              </a:solidFill>
              <a:round/>
              <a:headEnd/>
              <a:tailEnd/>
            </a:ln>
          </p:spPr>
          <p:txBody>
            <a:bodyPr/>
            <a:lstStyle/>
            <a:p>
              <a:endParaRPr lang="fr-FR" sz="5514"/>
            </a:p>
          </p:txBody>
        </p:sp>
        <p:sp>
          <p:nvSpPr>
            <p:cNvPr id="45110" name="Line 35">
              <a:extLst>
                <a:ext uri="{FF2B5EF4-FFF2-40B4-BE49-F238E27FC236}">
                  <a16:creationId xmlns:a16="http://schemas.microsoft.com/office/drawing/2014/main" id="{C1FD31D8-FEB2-425E-9182-48BDCBE36355}"/>
                </a:ext>
              </a:extLst>
            </p:cNvPr>
            <p:cNvSpPr>
              <a:spLocks noChangeShapeType="1"/>
            </p:cNvSpPr>
            <p:nvPr/>
          </p:nvSpPr>
          <p:spPr bwMode="auto">
            <a:xfrm rot="10800000" flipH="1">
              <a:off x="434" y="246"/>
              <a:ext cx="208" cy="133"/>
            </a:xfrm>
            <a:prstGeom prst="line">
              <a:avLst/>
            </a:prstGeom>
            <a:grpFill/>
            <a:ln w="38100">
              <a:solidFill>
                <a:schemeClr val="tx1"/>
              </a:solidFill>
              <a:round/>
              <a:headEnd/>
              <a:tailEnd/>
            </a:ln>
          </p:spPr>
          <p:txBody>
            <a:bodyPr/>
            <a:lstStyle/>
            <a:p>
              <a:endParaRPr lang="fr-FR" sz="5514"/>
            </a:p>
          </p:txBody>
        </p:sp>
        <p:sp>
          <p:nvSpPr>
            <p:cNvPr id="45111" name="Line 36">
              <a:extLst>
                <a:ext uri="{FF2B5EF4-FFF2-40B4-BE49-F238E27FC236}">
                  <a16:creationId xmlns:a16="http://schemas.microsoft.com/office/drawing/2014/main" id="{14A4DCC4-30ED-42E2-A3F1-EC836C069B06}"/>
                </a:ext>
              </a:extLst>
            </p:cNvPr>
            <p:cNvSpPr>
              <a:spLocks noChangeShapeType="1"/>
            </p:cNvSpPr>
            <p:nvPr/>
          </p:nvSpPr>
          <p:spPr bwMode="auto">
            <a:xfrm>
              <a:off x="207" y="1"/>
              <a:ext cx="435" cy="1"/>
            </a:xfrm>
            <a:prstGeom prst="line">
              <a:avLst/>
            </a:prstGeom>
            <a:grpFill/>
            <a:ln w="38100">
              <a:solidFill>
                <a:schemeClr val="tx1"/>
              </a:solidFill>
              <a:round/>
              <a:headEnd/>
              <a:tailEnd/>
            </a:ln>
          </p:spPr>
          <p:txBody>
            <a:bodyPr/>
            <a:lstStyle/>
            <a:p>
              <a:endParaRPr lang="fr-FR" sz="5514"/>
            </a:p>
          </p:txBody>
        </p:sp>
        <p:sp>
          <p:nvSpPr>
            <p:cNvPr id="45112" name="Line 37">
              <a:extLst>
                <a:ext uri="{FF2B5EF4-FFF2-40B4-BE49-F238E27FC236}">
                  <a16:creationId xmlns:a16="http://schemas.microsoft.com/office/drawing/2014/main" id="{0B5DC832-A485-4C9A-9C66-85D13E34E8FA}"/>
                </a:ext>
              </a:extLst>
            </p:cNvPr>
            <p:cNvSpPr>
              <a:spLocks noChangeShapeType="1"/>
            </p:cNvSpPr>
            <p:nvPr/>
          </p:nvSpPr>
          <p:spPr bwMode="auto">
            <a:xfrm>
              <a:off x="642" y="1"/>
              <a:ext cx="1" cy="246"/>
            </a:xfrm>
            <a:prstGeom prst="line">
              <a:avLst/>
            </a:prstGeom>
            <a:grpFill/>
            <a:ln w="38100">
              <a:solidFill>
                <a:schemeClr val="tx1"/>
              </a:solidFill>
              <a:round/>
              <a:headEnd/>
              <a:tailEnd/>
            </a:ln>
          </p:spPr>
          <p:txBody>
            <a:bodyPr/>
            <a:lstStyle/>
            <a:p>
              <a:endParaRPr lang="fr-FR" sz="5514"/>
            </a:p>
          </p:txBody>
        </p:sp>
        <p:grpSp>
          <p:nvGrpSpPr>
            <p:cNvPr id="45113" name="Group 38">
              <a:extLst>
                <a:ext uri="{FF2B5EF4-FFF2-40B4-BE49-F238E27FC236}">
                  <a16:creationId xmlns:a16="http://schemas.microsoft.com/office/drawing/2014/main" id="{56CDBBB7-611E-4E57-93C7-D2C9BBE01663}"/>
                </a:ext>
              </a:extLst>
            </p:cNvPr>
            <p:cNvGrpSpPr>
              <a:grpSpLocks/>
            </p:cNvGrpSpPr>
            <p:nvPr/>
          </p:nvGrpSpPr>
          <p:grpSpPr bwMode="auto">
            <a:xfrm>
              <a:off x="77" y="135"/>
              <a:ext cx="179" cy="216"/>
              <a:chOff x="0" y="0"/>
              <a:chExt cx="179" cy="216"/>
            </a:xfrm>
            <a:grpFill/>
          </p:grpSpPr>
          <p:sp>
            <p:nvSpPr>
              <p:cNvPr id="45114" name="Rectangle 39">
                <a:extLst>
                  <a:ext uri="{FF2B5EF4-FFF2-40B4-BE49-F238E27FC236}">
                    <a16:creationId xmlns:a16="http://schemas.microsoft.com/office/drawing/2014/main" id="{92C955CE-CE62-45B5-BF49-A5AD1166B0FD}"/>
                  </a:ext>
                </a:extLst>
              </p:cNvPr>
              <p:cNvSpPr>
                <a:spLocks/>
              </p:cNvSpPr>
              <p:nvPr/>
            </p:nvSpPr>
            <p:spPr bwMode="auto">
              <a:xfrm>
                <a:off x="0" y="0"/>
                <a:ext cx="179" cy="216"/>
              </a:xfrm>
              <a:prstGeom prst="rect">
                <a:avLst/>
              </a:prstGeom>
              <a:grp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45115" name="Rectangle 40">
                <a:extLst>
                  <a:ext uri="{FF2B5EF4-FFF2-40B4-BE49-F238E27FC236}">
                    <a16:creationId xmlns:a16="http://schemas.microsoft.com/office/drawing/2014/main" id="{B35AC8F5-96AB-4002-B98A-CF0EBECDC859}"/>
                  </a:ext>
                </a:extLst>
              </p:cNvPr>
              <p:cNvSpPr>
                <a:spLocks/>
              </p:cNvSpPr>
              <p:nvPr/>
            </p:nvSpPr>
            <p:spPr bwMode="auto">
              <a:xfrm>
                <a:off x="8" y="10"/>
                <a:ext cx="162" cy="189"/>
              </a:xfrm>
              <a:prstGeom prst="rect">
                <a:avLst/>
              </a:prstGeom>
              <a:grpFill/>
              <a:ln>
                <a:noFill/>
              </a:ln>
              <a:extLs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100">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 </a:t>
                </a:r>
                <a:r>
                  <a:rPr lang="en-US" altLang="fr-FR" sz="1969">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C</a:t>
                </a:r>
              </a:p>
            </p:txBody>
          </p:sp>
        </p:grpSp>
      </p:grpSp>
      <p:grpSp>
        <p:nvGrpSpPr>
          <p:cNvPr id="45068" name="Group 41">
            <a:extLst>
              <a:ext uri="{FF2B5EF4-FFF2-40B4-BE49-F238E27FC236}">
                <a16:creationId xmlns:a16="http://schemas.microsoft.com/office/drawing/2014/main" id="{5AB0754E-3A97-410A-A5AA-94E483C178D3}"/>
              </a:ext>
            </a:extLst>
          </p:cNvPr>
          <p:cNvGrpSpPr>
            <a:grpSpLocks/>
          </p:cNvGrpSpPr>
          <p:nvPr/>
        </p:nvGrpSpPr>
        <p:grpSpPr bwMode="auto">
          <a:xfrm>
            <a:off x="7013006" y="6212710"/>
            <a:ext cx="1023294" cy="556455"/>
            <a:chOff x="0" y="0"/>
            <a:chExt cx="643" cy="379"/>
          </a:xfrm>
          <a:solidFill>
            <a:schemeClr val="bg1"/>
          </a:solidFill>
        </p:grpSpPr>
        <p:sp>
          <p:nvSpPr>
            <p:cNvPr id="45098" name="AutoShape 42">
              <a:extLst>
                <a:ext uri="{FF2B5EF4-FFF2-40B4-BE49-F238E27FC236}">
                  <a16:creationId xmlns:a16="http://schemas.microsoft.com/office/drawing/2014/main" id="{5629DB9F-C053-4293-BAC1-53F3A7E1F56B}"/>
                </a:ext>
              </a:extLst>
            </p:cNvPr>
            <p:cNvSpPr>
              <a:spLocks/>
            </p:cNvSpPr>
            <p:nvPr/>
          </p:nvSpPr>
          <p:spPr bwMode="auto">
            <a:xfrm>
              <a:off x="0" y="131"/>
              <a:ext cx="434" cy="246"/>
            </a:xfrm>
            <a:prstGeom prst="roundRect">
              <a:avLst>
                <a:gd name="adj" fmla="val 403"/>
              </a:avLst>
            </a:prstGeom>
            <a:grpFill/>
            <a:ln w="25400">
              <a:solidFill>
                <a:schemeClr val="tx1"/>
              </a:solidFill>
              <a:round/>
              <a:headEnd/>
              <a:tailEnd/>
            </a:ln>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45099" name="Line 43">
              <a:extLst>
                <a:ext uri="{FF2B5EF4-FFF2-40B4-BE49-F238E27FC236}">
                  <a16:creationId xmlns:a16="http://schemas.microsoft.com/office/drawing/2014/main" id="{42EE827E-563D-4663-959F-AF0BA9E90306}"/>
                </a:ext>
              </a:extLst>
            </p:cNvPr>
            <p:cNvSpPr>
              <a:spLocks noChangeShapeType="1"/>
            </p:cNvSpPr>
            <p:nvPr/>
          </p:nvSpPr>
          <p:spPr bwMode="auto">
            <a:xfrm rot="10800000" flipH="1">
              <a:off x="0" y="0"/>
              <a:ext cx="207" cy="132"/>
            </a:xfrm>
            <a:prstGeom prst="line">
              <a:avLst/>
            </a:prstGeom>
            <a:grpFill/>
            <a:ln w="38100">
              <a:solidFill>
                <a:schemeClr val="tx1"/>
              </a:solidFill>
              <a:round/>
              <a:headEnd/>
              <a:tailEnd/>
            </a:ln>
          </p:spPr>
          <p:txBody>
            <a:bodyPr/>
            <a:lstStyle/>
            <a:p>
              <a:endParaRPr lang="fr-FR" sz="5514"/>
            </a:p>
          </p:txBody>
        </p:sp>
        <p:sp>
          <p:nvSpPr>
            <p:cNvPr id="45100" name="Line 44">
              <a:extLst>
                <a:ext uri="{FF2B5EF4-FFF2-40B4-BE49-F238E27FC236}">
                  <a16:creationId xmlns:a16="http://schemas.microsoft.com/office/drawing/2014/main" id="{0A50FA7D-B245-45A9-B758-5DB82B78CD66}"/>
                </a:ext>
              </a:extLst>
            </p:cNvPr>
            <p:cNvSpPr>
              <a:spLocks noChangeShapeType="1"/>
            </p:cNvSpPr>
            <p:nvPr/>
          </p:nvSpPr>
          <p:spPr bwMode="auto">
            <a:xfrm rot="10800000" flipH="1">
              <a:off x="434" y="0"/>
              <a:ext cx="208" cy="132"/>
            </a:xfrm>
            <a:prstGeom prst="line">
              <a:avLst/>
            </a:prstGeom>
            <a:grpFill/>
            <a:ln w="38100">
              <a:solidFill>
                <a:schemeClr val="tx1"/>
              </a:solidFill>
              <a:round/>
              <a:headEnd/>
              <a:tailEnd/>
            </a:ln>
          </p:spPr>
          <p:txBody>
            <a:bodyPr/>
            <a:lstStyle/>
            <a:p>
              <a:endParaRPr lang="fr-FR" sz="5514"/>
            </a:p>
          </p:txBody>
        </p:sp>
        <p:sp>
          <p:nvSpPr>
            <p:cNvPr id="45101" name="Line 45">
              <a:extLst>
                <a:ext uri="{FF2B5EF4-FFF2-40B4-BE49-F238E27FC236}">
                  <a16:creationId xmlns:a16="http://schemas.microsoft.com/office/drawing/2014/main" id="{44808AF8-806C-47A5-A1CF-340870CF43C5}"/>
                </a:ext>
              </a:extLst>
            </p:cNvPr>
            <p:cNvSpPr>
              <a:spLocks noChangeShapeType="1"/>
            </p:cNvSpPr>
            <p:nvPr/>
          </p:nvSpPr>
          <p:spPr bwMode="auto">
            <a:xfrm rot="10800000" flipH="1">
              <a:off x="434" y="246"/>
              <a:ext cx="208" cy="133"/>
            </a:xfrm>
            <a:prstGeom prst="line">
              <a:avLst/>
            </a:prstGeom>
            <a:grpFill/>
            <a:ln w="38100">
              <a:solidFill>
                <a:schemeClr val="tx1"/>
              </a:solidFill>
              <a:round/>
              <a:headEnd/>
              <a:tailEnd/>
            </a:ln>
          </p:spPr>
          <p:txBody>
            <a:bodyPr/>
            <a:lstStyle/>
            <a:p>
              <a:endParaRPr lang="fr-FR" sz="5514"/>
            </a:p>
          </p:txBody>
        </p:sp>
        <p:sp>
          <p:nvSpPr>
            <p:cNvPr id="45102" name="Line 46">
              <a:extLst>
                <a:ext uri="{FF2B5EF4-FFF2-40B4-BE49-F238E27FC236}">
                  <a16:creationId xmlns:a16="http://schemas.microsoft.com/office/drawing/2014/main" id="{D8D57E7B-2D36-4551-90AF-72926F864E81}"/>
                </a:ext>
              </a:extLst>
            </p:cNvPr>
            <p:cNvSpPr>
              <a:spLocks noChangeShapeType="1"/>
            </p:cNvSpPr>
            <p:nvPr/>
          </p:nvSpPr>
          <p:spPr bwMode="auto">
            <a:xfrm>
              <a:off x="207" y="1"/>
              <a:ext cx="435" cy="1"/>
            </a:xfrm>
            <a:prstGeom prst="line">
              <a:avLst/>
            </a:prstGeom>
            <a:grpFill/>
            <a:ln w="38100">
              <a:solidFill>
                <a:schemeClr val="tx1"/>
              </a:solidFill>
              <a:round/>
              <a:headEnd/>
              <a:tailEnd/>
            </a:ln>
          </p:spPr>
          <p:txBody>
            <a:bodyPr/>
            <a:lstStyle/>
            <a:p>
              <a:endParaRPr lang="fr-FR" sz="5514"/>
            </a:p>
          </p:txBody>
        </p:sp>
        <p:sp>
          <p:nvSpPr>
            <p:cNvPr id="45103" name="Line 47">
              <a:extLst>
                <a:ext uri="{FF2B5EF4-FFF2-40B4-BE49-F238E27FC236}">
                  <a16:creationId xmlns:a16="http://schemas.microsoft.com/office/drawing/2014/main" id="{3499750E-0D3C-45BE-B7F4-78E1DBBD2F9C}"/>
                </a:ext>
              </a:extLst>
            </p:cNvPr>
            <p:cNvSpPr>
              <a:spLocks noChangeShapeType="1"/>
            </p:cNvSpPr>
            <p:nvPr/>
          </p:nvSpPr>
          <p:spPr bwMode="auto">
            <a:xfrm>
              <a:off x="642" y="1"/>
              <a:ext cx="1" cy="246"/>
            </a:xfrm>
            <a:prstGeom prst="line">
              <a:avLst/>
            </a:prstGeom>
            <a:grpFill/>
            <a:ln w="38100">
              <a:solidFill>
                <a:schemeClr val="tx1"/>
              </a:solidFill>
              <a:round/>
              <a:headEnd/>
              <a:tailEnd/>
            </a:ln>
          </p:spPr>
          <p:txBody>
            <a:bodyPr/>
            <a:lstStyle/>
            <a:p>
              <a:endParaRPr lang="fr-FR" sz="5514"/>
            </a:p>
          </p:txBody>
        </p:sp>
        <p:grpSp>
          <p:nvGrpSpPr>
            <p:cNvPr id="45104" name="Group 48">
              <a:extLst>
                <a:ext uri="{FF2B5EF4-FFF2-40B4-BE49-F238E27FC236}">
                  <a16:creationId xmlns:a16="http://schemas.microsoft.com/office/drawing/2014/main" id="{54C130C8-4CFC-44BD-806D-F9D435F21F8F}"/>
                </a:ext>
              </a:extLst>
            </p:cNvPr>
            <p:cNvGrpSpPr>
              <a:grpSpLocks/>
            </p:cNvGrpSpPr>
            <p:nvPr/>
          </p:nvGrpSpPr>
          <p:grpSpPr bwMode="auto">
            <a:xfrm>
              <a:off x="77" y="136"/>
              <a:ext cx="164" cy="216"/>
              <a:chOff x="0" y="0"/>
              <a:chExt cx="163" cy="216"/>
            </a:xfrm>
            <a:grpFill/>
          </p:grpSpPr>
          <p:sp>
            <p:nvSpPr>
              <p:cNvPr id="45105" name="Rectangle 49">
                <a:extLst>
                  <a:ext uri="{FF2B5EF4-FFF2-40B4-BE49-F238E27FC236}">
                    <a16:creationId xmlns:a16="http://schemas.microsoft.com/office/drawing/2014/main" id="{66AC3CBD-9CC7-4343-8384-96F7E9B6164F}"/>
                  </a:ext>
                </a:extLst>
              </p:cNvPr>
              <p:cNvSpPr>
                <a:spLocks/>
              </p:cNvSpPr>
              <p:nvPr/>
            </p:nvSpPr>
            <p:spPr bwMode="auto">
              <a:xfrm>
                <a:off x="0" y="0"/>
                <a:ext cx="163" cy="216"/>
              </a:xfrm>
              <a:prstGeom prst="rect">
                <a:avLst/>
              </a:prstGeom>
              <a:grp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45106" name="Rectangle 50">
                <a:extLst>
                  <a:ext uri="{FF2B5EF4-FFF2-40B4-BE49-F238E27FC236}">
                    <a16:creationId xmlns:a16="http://schemas.microsoft.com/office/drawing/2014/main" id="{CD18B65E-C3AA-4E41-B4D6-ABEFF378BEAE}"/>
                  </a:ext>
                </a:extLst>
              </p:cNvPr>
              <p:cNvSpPr>
                <a:spLocks/>
              </p:cNvSpPr>
              <p:nvPr/>
            </p:nvSpPr>
            <p:spPr bwMode="auto">
              <a:xfrm>
                <a:off x="5" y="10"/>
                <a:ext cx="152" cy="189"/>
              </a:xfrm>
              <a:prstGeom prst="rect">
                <a:avLst/>
              </a:prstGeom>
              <a:grpFill/>
              <a:ln>
                <a:noFill/>
              </a:ln>
              <a:extLs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100">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 </a:t>
                </a:r>
                <a:r>
                  <a:rPr lang="en-US" altLang="fr-FR" sz="1969">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E</a:t>
                </a:r>
              </a:p>
            </p:txBody>
          </p:sp>
        </p:grpSp>
      </p:grpSp>
      <p:sp>
        <p:nvSpPr>
          <p:cNvPr id="45069" name="Line 51">
            <a:extLst>
              <a:ext uri="{FF2B5EF4-FFF2-40B4-BE49-F238E27FC236}">
                <a16:creationId xmlns:a16="http://schemas.microsoft.com/office/drawing/2014/main" id="{D85F1BE7-7D9C-4CA1-9FD0-295CA5D97750}"/>
              </a:ext>
            </a:extLst>
          </p:cNvPr>
          <p:cNvSpPr>
            <a:spLocks noChangeShapeType="1"/>
          </p:cNvSpPr>
          <p:nvPr/>
        </p:nvSpPr>
        <p:spPr bwMode="auto">
          <a:xfrm>
            <a:off x="2786446" y="3978553"/>
            <a:ext cx="1017042" cy="81488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88425" tIns="44212" rIns="88425" bIns="44212"/>
          <a:lstStyle/>
          <a:p>
            <a:endParaRPr lang="fr-FR" sz="5514"/>
          </a:p>
        </p:txBody>
      </p:sp>
      <p:sp>
        <p:nvSpPr>
          <p:cNvPr id="45070" name="Line 52">
            <a:extLst>
              <a:ext uri="{FF2B5EF4-FFF2-40B4-BE49-F238E27FC236}">
                <a16:creationId xmlns:a16="http://schemas.microsoft.com/office/drawing/2014/main" id="{E063135D-6E31-487A-80DA-FBD8F3A07EE8}"/>
              </a:ext>
            </a:extLst>
          </p:cNvPr>
          <p:cNvSpPr>
            <a:spLocks noChangeShapeType="1"/>
          </p:cNvSpPr>
          <p:nvPr/>
        </p:nvSpPr>
        <p:spPr bwMode="auto">
          <a:xfrm rot="10800000">
            <a:off x="6702474" y="4174458"/>
            <a:ext cx="443915" cy="55020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88425" tIns="44212" rIns="88425" bIns="44212"/>
          <a:lstStyle/>
          <a:p>
            <a:endParaRPr lang="fr-FR" sz="5514"/>
          </a:p>
        </p:txBody>
      </p:sp>
      <p:grpSp>
        <p:nvGrpSpPr>
          <p:cNvPr id="45071" name="Group 53">
            <a:extLst>
              <a:ext uri="{FF2B5EF4-FFF2-40B4-BE49-F238E27FC236}">
                <a16:creationId xmlns:a16="http://schemas.microsoft.com/office/drawing/2014/main" id="{FA42F41D-3994-4F02-99D8-2E678FC9E648}"/>
              </a:ext>
            </a:extLst>
          </p:cNvPr>
          <p:cNvGrpSpPr>
            <a:grpSpLocks/>
          </p:cNvGrpSpPr>
          <p:nvPr/>
        </p:nvGrpSpPr>
        <p:grpSpPr bwMode="auto">
          <a:xfrm>
            <a:off x="10122487" y="2717670"/>
            <a:ext cx="1919458" cy="1596423"/>
            <a:chOff x="0" y="0"/>
            <a:chExt cx="1208" cy="1088"/>
          </a:xfrm>
        </p:grpSpPr>
        <p:sp>
          <p:nvSpPr>
            <p:cNvPr id="45096" name="AutoShape 54">
              <a:extLst>
                <a:ext uri="{FF2B5EF4-FFF2-40B4-BE49-F238E27FC236}">
                  <a16:creationId xmlns:a16="http://schemas.microsoft.com/office/drawing/2014/main" id="{60F651DC-D96B-4820-B52D-101D8A613089}"/>
                </a:ext>
              </a:extLst>
            </p:cNvPr>
            <p:cNvSpPr>
              <a:spLocks/>
            </p:cNvSpPr>
            <p:nvPr/>
          </p:nvSpPr>
          <p:spPr bwMode="auto">
            <a:xfrm>
              <a:off x="0" y="0"/>
              <a:ext cx="1208" cy="1088"/>
            </a:xfrm>
            <a:prstGeom prst="roundRect">
              <a:avLst>
                <a:gd name="adj" fmla="val 88"/>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45097" name="Rectangle 55">
              <a:extLst>
                <a:ext uri="{FF2B5EF4-FFF2-40B4-BE49-F238E27FC236}">
                  <a16:creationId xmlns:a16="http://schemas.microsoft.com/office/drawing/2014/main" id="{3EF28B80-2DFF-4A25-B591-6B849D0BC69D}"/>
                </a:ext>
              </a:extLst>
            </p:cNvPr>
            <p:cNvSpPr>
              <a:spLocks/>
            </p:cNvSpPr>
            <p:nvPr/>
          </p:nvSpPr>
          <p:spPr bwMode="auto">
            <a:xfrm>
              <a:off x="0" y="161"/>
              <a:ext cx="120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1707" b="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Routing table</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C : 0 [Local]</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E : 1 [South-West]</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 : 2 [West]</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 : 1 [West]</a:t>
              </a:r>
            </a:p>
          </p:txBody>
        </p:sp>
      </p:grpSp>
      <p:sp>
        <p:nvSpPr>
          <p:cNvPr id="45072" name="Line 56">
            <a:extLst>
              <a:ext uri="{FF2B5EF4-FFF2-40B4-BE49-F238E27FC236}">
                <a16:creationId xmlns:a16="http://schemas.microsoft.com/office/drawing/2014/main" id="{3B2D26F5-B38C-4459-BB53-1B46A2E82F5B}"/>
              </a:ext>
            </a:extLst>
          </p:cNvPr>
          <p:cNvSpPr>
            <a:spLocks noChangeShapeType="1"/>
          </p:cNvSpPr>
          <p:nvPr/>
        </p:nvSpPr>
        <p:spPr bwMode="auto">
          <a:xfrm rot="10800000" flipH="1">
            <a:off x="10716456" y="4384952"/>
            <a:ext cx="39599" cy="233419"/>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88425" tIns="44212" rIns="88425" bIns="44212"/>
          <a:lstStyle/>
          <a:p>
            <a:endParaRPr lang="fr-FR" sz="5514"/>
          </a:p>
        </p:txBody>
      </p:sp>
      <p:grpSp>
        <p:nvGrpSpPr>
          <p:cNvPr id="45073" name="Group 57">
            <a:extLst>
              <a:ext uri="{FF2B5EF4-FFF2-40B4-BE49-F238E27FC236}">
                <a16:creationId xmlns:a16="http://schemas.microsoft.com/office/drawing/2014/main" id="{75BB1EAA-3C2D-4054-AD14-EC3F9E1ACDC1}"/>
              </a:ext>
            </a:extLst>
          </p:cNvPr>
          <p:cNvGrpSpPr>
            <a:grpSpLocks/>
          </p:cNvGrpSpPr>
          <p:nvPr/>
        </p:nvGrpSpPr>
        <p:grpSpPr bwMode="auto">
          <a:xfrm>
            <a:off x="1692291" y="5322798"/>
            <a:ext cx="1919459" cy="1596423"/>
            <a:chOff x="0" y="0"/>
            <a:chExt cx="1208" cy="1088"/>
          </a:xfrm>
        </p:grpSpPr>
        <p:sp>
          <p:nvSpPr>
            <p:cNvPr id="45094" name="AutoShape 58">
              <a:extLst>
                <a:ext uri="{FF2B5EF4-FFF2-40B4-BE49-F238E27FC236}">
                  <a16:creationId xmlns:a16="http://schemas.microsoft.com/office/drawing/2014/main" id="{92FF9FB6-6843-499A-9423-FBEFA3E4830E}"/>
                </a:ext>
              </a:extLst>
            </p:cNvPr>
            <p:cNvSpPr>
              <a:spLocks/>
            </p:cNvSpPr>
            <p:nvPr/>
          </p:nvSpPr>
          <p:spPr bwMode="auto">
            <a:xfrm>
              <a:off x="0" y="0"/>
              <a:ext cx="1208" cy="1088"/>
            </a:xfrm>
            <a:prstGeom prst="roundRect">
              <a:avLst>
                <a:gd name="adj" fmla="val 88"/>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45095" name="Rectangle 59">
              <a:extLst>
                <a:ext uri="{FF2B5EF4-FFF2-40B4-BE49-F238E27FC236}">
                  <a16:creationId xmlns:a16="http://schemas.microsoft.com/office/drawing/2014/main" id="{8BA68DEF-9D51-435C-9AC5-6D3B8A7AA518}"/>
                </a:ext>
              </a:extLst>
            </p:cNvPr>
            <p:cNvSpPr>
              <a:spLocks/>
            </p:cNvSpPr>
            <p:nvPr/>
          </p:nvSpPr>
          <p:spPr bwMode="auto">
            <a:xfrm>
              <a:off x="0" y="161"/>
              <a:ext cx="120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1707" b="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Routing table</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E : 0 [Local]</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 : 2 [North]</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C : 1 [North-East]</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 : 1 [North]</a:t>
              </a:r>
            </a:p>
          </p:txBody>
        </p:sp>
      </p:grpSp>
      <p:grpSp>
        <p:nvGrpSpPr>
          <p:cNvPr id="45074" name="Group 60">
            <a:extLst>
              <a:ext uri="{FF2B5EF4-FFF2-40B4-BE49-F238E27FC236}">
                <a16:creationId xmlns:a16="http://schemas.microsoft.com/office/drawing/2014/main" id="{35C34AF8-5D35-42AA-A84B-5D685F541DCC}"/>
              </a:ext>
            </a:extLst>
          </p:cNvPr>
          <p:cNvGrpSpPr>
            <a:grpSpLocks/>
          </p:cNvGrpSpPr>
          <p:nvPr/>
        </p:nvGrpSpPr>
        <p:grpSpPr bwMode="auto">
          <a:xfrm>
            <a:off x="4747586" y="2755184"/>
            <a:ext cx="1917374" cy="1690208"/>
            <a:chOff x="0" y="0"/>
            <a:chExt cx="1208" cy="1153"/>
          </a:xfrm>
        </p:grpSpPr>
        <p:sp>
          <p:nvSpPr>
            <p:cNvPr id="45092" name="AutoShape 61">
              <a:extLst>
                <a:ext uri="{FF2B5EF4-FFF2-40B4-BE49-F238E27FC236}">
                  <a16:creationId xmlns:a16="http://schemas.microsoft.com/office/drawing/2014/main" id="{40443795-4C7B-4279-AAA0-AA3EA0E8BC47}"/>
                </a:ext>
              </a:extLst>
            </p:cNvPr>
            <p:cNvSpPr>
              <a:spLocks/>
            </p:cNvSpPr>
            <p:nvPr/>
          </p:nvSpPr>
          <p:spPr bwMode="auto">
            <a:xfrm>
              <a:off x="0" y="0"/>
              <a:ext cx="1208" cy="1153"/>
            </a:xfrm>
            <a:prstGeom prst="roundRect">
              <a:avLst>
                <a:gd name="adj" fmla="val 83"/>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45093" name="Rectangle 62">
              <a:extLst>
                <a:ext uri="{FF2B5EF4-FFF2-40B4-BE49-F238E27FC236}">
                  <a16:creationId xmlns:a16="http://schemas.microsoft.com/office/drawing/2014/main" id="{47DA7FCC-AE5D-4CFD-822B-86068DF5AD4F}"/>
                </a:ext>
              </a:extLst>
            </p:cNvPr>
            <p:cNvSpPr>
              <a:spLocks/>
            </p:cNvSpPr>
            <p:nvPr/>
          </p:nvSpPr>
          <p:spPr bwMode="auto">
            <a:xfrm>
              <a:off x="0" y="193"/>
              <a:ext cx="120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1707" b="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Routing table</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 : 0 [Local]</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 : 1 [West]</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C : 1 [East]</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E : 1 [South]</a:t>
              </a:r>
            </a:p>
          </p:txBody>
        </p:sp>
      </p:grpSp>
      <p:grpSp>
        <p:nvGrpSpPr>
          <p:cNvPr id="45120" name="Group 64">
            <a:extLst>
              <a:ext uri="{FF2B5EF4-FFF2-40B4-BE49-F238E27FC236}">
                <a16:creationId xmlns:a16="http://schemas.microsoft.com/office/drawing/2014/main" id="{628775FB-3844-41ED-A8A1-70FE799AE46B}"/>
              </a:ext>
            </a:extLst>
          </p:cNvPr>
          <p:cNvGrpSpPr>
            <a:grpSpLocks/>
          </p:cNvGrpSpPr>
          <p:nvPr/>
        </p:nvGrpSpPr>
        <p:grpSpPr bwMode="auto">
          <a:xfrm>
            <a:off x="8311401" y="5195669"/>
            <a:ext cx="3478368" cy="1046219"/>
            <a:chOff x="0" y="0"/>
            <a:chExt cx="2190" cy="714"/>
          </a:xfrm>
        </p:grpSpPr>
        <p:sp>
          <p:nvSpPr>
            <p:cNvPr id="45088" name="Line 65">
              <a:extLst>
                <a:ext uri="{FF2B5EF4-FFF2-40B4-BE49-F238E27FC236}">
                  <a16:creationId xmlns:a16="http://schemas.microsoft.com/office/drawing/2014/main" id="{1682CE8B-1B09-4C42-B489-FC33AF32596A}"/>
                </a:ext>
              </a:extLst>
            </p:cNvPr>
            <p:cNvSpPr>
              <a:spLocks noChangeShapeType="1"/>
            </p:cNvSpPr>
            <p:nvPr/>
          </p:nvSpPr>
          <p:spPr bwMode="auto">
            <a:xfrm flipH="1">
              <a:off x="0" y="0"/>
              <a:ext cx="1042" cy="58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sz="5514"/>
            </a:p>
          </p:txBody>
        </p:sp>
        <p:grpSp>
          <p:nvGrpSpPr>
            <p:cNvPr id="45089" name="Group 66">
              <a:extLst>
                <a:ext uri="{FF2B5EF4-FFF2-40B4-BE49-F238E27FC236}">
                  <a16:creationId xmlns:a16="http://schemas.microsoft.com/office/drawing/2014/main" id="{229D0951-69DE-480C-9798-BA4F119BBEE3}"/>
                </a:ext>
              </a:extLst>
            </p:cNvPr>
            <p:cNvGrpSpPr>
              <a:grpSpLocks/>
            </p:cNvGrpSpPr>
            <p:nvPr/>
          </p:nvGrpSpPr>
          <p:grpSpPr bwMode="auto">
            <a:xfrm>
              <a:off x="581" y="496"/>
              <a:ext cx="1609" cy="218"/>
              <a:chOff x="0" y="0"/>
              <a:chExt cx="1609" cy="218"/>
            </a:xfrm>
          </p:grpSpPr>
          <p:sp>
            <p:nvSpPr>
              <p:cNvPr id="45090" name="AutoShape 67">
                <a:extLst>
                  <a:ext uri="{FF2B5EF4-FFF2-40B4-BE49-F238E27FC236}">
                    <a16:creationId xmlns:a16="http://schemas.microsoft.com/office/drawing/2014/main" id="{1A9DDCB4-F4DA-4371-B2F8-F526EBCDF0B5}"/>
                  </a:ext>
                </a:extLst>
              </p:cNvPr>
              <p:cNvSpPr>
                <a:spLocks/>
              </p:cNvSpPr>
              <p:nvPr/>
            </p:nvSpPr>
            <p:spPr bwMode="auto">
              <a:xfrm>
                <a:off x="0" y="0"/>
                <a:ext cx="1609" cy="218"/>
              </a:xfrm>
              <a:prstGeom prst="roundRect">
                <a:avLst>
                  <a:gd name="adj" fmla="val 458"/>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45091" name="Rectangle 68">
                <a:extLst>
                  <a:ext uri="{FF2B5EF4-FFF2-40B4-BE49-F238E27FC236}">
                    <a16:creationId xmlns:a16="http://schemas.microsoft.com/office/drawing/2014/main" id="{86485949-8D42-4901-93F6-F4D633A9030A}"/>
                  </a:ext>
                </a:extLst>
              </p:cNvPr>
              <p:cNvSpPr>
                <a:spLocks/>
              </p:cNvSpPr>
              <p:nvPr/>
            </p:nvSpPr>
            <p:spPr bwMode="auto">
              <a:xfrm>
                <a:off x="0" y="12"/>
                <a:ext cx="160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a:t>
                </a:r>
                <a:r>
                  <a:rPr lang="en-US" altLang="fr-FR" sz="1707">
                    <a:solidFill>
                      <a:schemeClr val="tx1"/>
                    </a:solidFill>
                    <a:latin typeface="Symbol" panose="05050102010706020507" pitchFamily="18" charset="2"/>
                    <a:ea typeface="ＭＳ Ｐゴシック" panose="020B0600070205080204" pitchFamily="34" charset="-128"/>
                    <a:sym typeface="Symbol" panose="05050102010706020507" pitchFamily="18" charset="2"/>
                  </a:rPr>
                  <a:t>2</a:t>
                </a: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;B=1</a:t>
                </a:r>
                <a:r>
                  <a:rPr lang="en-US" altLang="fr-FR" sz="1707">
                    <a:solidFill>
                      <a:schemeClr val="tx1"/>
                    </a:solidFill>
                    <a:latin typeface="Symbol" panose="05050102010706020507" pitchFamily="18" charset="2"/>
                    <a:ea typeface="ＭＳ Ｐゴシック" panose="020B0600070205080204" pitchFamily="34" charset="-128"/>
                    <a:sym typeface="Symbol" panose="05050102010706020507" pitchFamily="18" charset="2"/>
                  </a:rPr>
                  <a:t>; </a:t>
                </a: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C=</a:t>
                </a:r>
                <a:r>
                  <a:rPr lang="en-US" altLang="fr-FR" sz="1707">
                    <a:solidFill>
                      <a:schemeClr val="tx1"/>
                    </a:solidFill>
                    <a:latin typeface="Symbol" panose="05050102010706020507" pitchFamily="18" charset="2"/>
                    <a:ea typeface="ＭＳ Ｐゴシック" panose="020B0600070205080204" pitchFamily="34" charset="-128"/>
                    <a:sym typeface="Symbol" panose="05050102010706020507" pitchFamily="18" charset="2"/>
                  </a:rPr>
                  <a:t>0</a:t>
                </a: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;E=</a:t>
                </a:r>
                <a:r>
                  <a:rPr lang="en-US" altLang="fr-FR" sz="1707">
                    <a:solidFill>
                      <a:schemeClr val="tx1"/>
                    </a:solidFill>
                    <a:latin typeface="Symbol" panose="05050102010706020507" pitchFamily="18" charset="2"/>
                    <a:ea typeface="ＭＳ Ｐゴシック" panose="020B0600070205080204" pitchFamily="34" charset="-128"/>
                    <a:sym typeface="Symbol" panose="05050102010706020507" pitchFamily="18" charset="2"/>
                  </a:rPr>
                  <a:t>∞</a:t>
                </a:r>
              </a:p>
            </p:txBody>
          </p:sp>
        </p:grpSp>
      </p:grpSp>
      <p:sp>
        <p:nvSpPr>
          <p:cNvPr id="45077" name="Line 69">
            <a:extLst>
              <a:ext uri="{FF2B5EF4-FFF2-40B4-BE49-F238E27FC236}">
                <a16:creationId xmlns:a16="http://schemas.microsoft.com/office/drawing/2014/main" id="{229D7F1F-EB0A-4A81-B10D-BD2EA3216EE8}"/>
              </a:ext>
            </a:extLst>
          </p:cNvPr>
          <p:cNvSpPr>
            <a:spLocks noChangeShapeType="1"/>
          </p:cNvSpPr>
          <p:nvPr/>
        </p:nvSpPr>
        <p:spPr bwMode="auto">
          <a:xfrm>
            <a:off x="3628423" y="6631614"/>
            <a:ext cx="3301218"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88425" tIns="44212" rIns="88425" bIns="44212"/>
          <a:lstStyle/>
          <a:p>
            <a:endParaRPr lang="fr-FR" sz="5514"/>
          </a:p>
        </p:txBody>
      </p:sp>
      <p:grpSp>
        <p:nvGrpSpPr>
          <p:cNvPr id="45126" name="Group 70">
            <a:extLst>
              <a:ext uri="{FF2B5EF4-FFF2-40B4-BE49-F238E27FC236}">
                <a16:creationId xmlns:a16="http://schemas.microsoft.com/office/drawing/2014/main" id="{2B9E7A60-FE5D-4916-816E-4E4EDC2640A4}"/>
              </a:ext>
            </a:extLst>
          </p:cNvPr>
          <p:cNvGrpSpPr>
            <a:grpSpLocks/>
          </p:cNvGrpSpPr>
          <p:nvPr/>
        </p:nvGrpSpPr>
        <p:grpSpPr bwMode="auto">
          <a:xfrm>
            <a:off x="4566270" y="4116103"/>
            <a:ext cx="5243792" cy="1998654"/>
            <a:chOff x="0" y="0"/>
            <a:chExt cx="3301" cy="1364"/>
          </a:xfrm>
        </p:grpSpPr>
        <p:grpSp>
          <p:nvGrpSpPr>
            <p:cNvPr id="45079" name="Group 71">
              <a:extLst>
                <a:ext uri="{FF2B5EF4-FFF2-40B4-BE49-F238E27FC236}">
                  <a16:creationId xmlns:a16="http://schemas.microsoft.com/office/drawing/2014/main" id="{E396170D-7956-478D-A901-D12E5BF40924}"/>
                </a:ext>
              </a:extLst>
            </p:cNvPr>
            <p:cNvGrpSpPr>
              <a:grpSpLocks/>
            </p:cNvGrpSpPr>
            <p:nvPr/>
          </p:nvGrpSpPr>
          <p:grpSpPr bwMode="auto">
            <a:xfrm>
              <a:off x="0" y="990"/>
              <a:ext cx="1609" cy="218"/>
              <a:chOff x="0" y="0"/>
              <a:chExt cx="1609" cy="218"/>
            </a:xfrm>
          </p:grpSpPr>
          <p:sp>
            <p:nvSpPr>
              <p:cNvPr id="45086" name="AutoShape 72">
                <a:extLst>
                  <a:ext uri="{FF2B5EF4-FFF2-40B4-BE49-F238E27FC236}">
                    <a16:creationId xmlns:a16="http://schemas.microsoft.com/office/drawing/2014/main" id="{4045FC8B-F71C-4952-8BD3-17EDDDAEBB01}"/>
                  </a:ext>
                </a:extLst>
              </p:cNvPr>
              <p:cNvSpPr>
                <a:spLocks/>
              </p:cNvSpPr>
              <p:nvPr/>
            </p:nvSpPr>
            <p:spPr bwMode="auto">
              <a:xfrm>
                <a:off x="0" y="0"/>
                <a:ext cx="1609" cy="218"/>
              </a:xfrm>
              <a:prstGeom prst="roundRect">
                <a:avLst>
                  <a:gd name="adj" fmla="val 458"/>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45087" name="Rectangle 73">
                <a:extLst>
                  <a:ext uri="{FF2B5EF4-FFF2-40B4-BE49-F238E27FC236}">
                    <a16:creationId xmlns:a16="http://schemas.microsoft.com/office/drawing/2014/main" id="{3468907B-9812-451B-B473-DAE3DFAD0FFD}"/>
                  </a:ext>
                </a:extLst>
              </p:cNvPr>
              <p:cNvSpPr>
                <a:spLocks/>
              </p:cNvSpPr>
              <p:nvPr/>
            </p:nvSpPr>
            <p:spPr bwMode="auto">
              <a:xfrm>
                <a:off x="0" y="12"/>
                <a:ext cx="160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a:t>
                </a:r>
                <a:r>
                  <a:rPr lang="en-US" altLang="fr-FR" sz="1707">
                    <a:solidFill>
                      <a:schemeClr val="tx1"/>
                    </a:solidFill>
                    <a:latin typeface="Symbol" panose="05050102010706020507" pitchFamily="18" charset="2"/>
                    <a:ea typeface="ＭＳ Ｐゴシック" panose="020B0600070205080204" pitchFamily="34" charset="-128"/>
                    <a:sym typeface="Symbol" panose="05050102010706020507" pitchFamily="18" charset="2"/>
                  </a:rPr>
                  <a:t>∞</a:t>
                </a: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;B=0</a:t>
                </a:r>
                <a:r>
                  <a:rPr lang="en-US" altLang="fr-FR" sz="1707">
                    <a:solidFill>
                      <a:schemeClr val="tx1"/>
                    </a:solidFill>
                    <a:latin typeface="Symbol" panose="05050102010706020507" pitchFamily="18" charset="2"/>
                    <a:ea typeface="ＭＳ Ｐゴシック" panose="020B0600070205080204" pitchFamily="34" charset="-128"/>
                    <a:sym typeface="Symbol" panose="05050102010706020507" pitchFamily="18" charset="2"/>
                  </a:rPr>
                  <a:t>; </a:t>
                </a: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C=</a:t>
                </a:r>
                <a:r>
                  <a:rPr lang="en-US" altLang="fr-FR" sz="1707">
                    <a:solidFill>
                      <a:schemeClr val="tx1"/>
                    </a:solidFill>
                    <a:latin typeface="Symbol" panose="05050102010706020507" pitchFamily="18" charset="2"/>
                    <a:ea typeface="ＭＳ Ｐゴシック" panose="020B0600070205080204" pitchFamily="34" charset="-128"/>
                    <a:sym typeface="Symbol" panose="05050102010706020507" pitchFamily="18" charset="2"/>
                  </a:rPr>
                  <a:t>1</a:t>
                </a: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;E=</a:t>
                </a:r>
                <a:r>
                  <a:rPr lang="en-US" altLang="fr-FR" sz="1707">
                    <a:solidFill>
                      <a:schemeClr val="tx1"/>
                    </a:solidFill>
                    <a:latin typeface="Symbol" panose="05050102010706020507" pitchFamily="18" charset="2"/>
                    <a:ea typeface="ＭＳ Ｐゴシック" panose="020B0600070205080204" pitchFamily="34" charset="-128"/>
                    <a:sym typeface="Symbol" panose="05050102010706020507" pitchFamily="18" charset="2"/>
                  </a:rPr>
                  <a:t>∞</a:t>
                </a:r>
              </a:p>
            </p:txBody>
          </p:sp>
        </p:grpSp>
        <p:sp>
          <p:nvSpPr>
            <p:cNvPr id="45080" name="Line 74">
              <a:extLst>
                <a:ext uri="{FF2B5EF4-FFF2-40B4-BE49-F238E27FC236}">
                  <a16:creationId xmlns:a16="http://schemas.microsoft.com/office/drawing/2014/main" id="{A5105D87-6C41-4753-92B4-9D38BA9866A4}"/>
                </a:ext>
              </a:extLst>
            </p:cNvPr>
            <p:cNvSpPr>
              <a:spLocks noChangeShapeType="1"/>
            </p:cNvSpPr>
            <p:nvPr/>
          </p:nvSpPr>
          <p:spPr bwMode="auto">
            <a:xfrm>
              <a:off x="1730" y="772"/>
              <a:ext cx="1" cy="59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sz="5514"/>
            </a:p>
          </p:txBody>
        </p:sp>
        <p:grpSp>
          <p:nvGrpSpPr>
            <p:cNvPr id="45081" name="Group 75">
              <a:extLst>
                <a:ext uri="{FF2B5EF4-FFF2-40B4-BE49-F238E27FC236}">
                  <a16:creationId xmlns:a16="http://schemas.microsoft.com/office/drawing/2014/main" id="{D35AC097-0003-4095-8842-204EAF7CDEB6}"/>
                </a:ext>
              </a:extLst>
            </p:cNvPr>
            <p:cNvGrpSpPr>
              <a:grpSpLocks/>
            </p:cNvGrpSpPr>
            <p:nvPr/>
          </p:nvGrpSpPr>
          <p:grpSpPr bwMode="auto">
            <a:xfrm>
              <a:off x="1692" y="0"/>
              <a:ext cx="1609" cy="218"/>
              <a:chOff x="0" y="0"/>
              <a:chExt cx="1609" cy="218"/>
            </a:xfrm>
          </p:grpSpPr>
          <p:sp>
            <p:nvSpPr>
              <p:cNvPr id="45084" name="AutoShape 76">
                <a:extLst>
                  <a:ext uri="{FF2B5EF4-FFF2-40B4-BE49-F238E27FC236}">
                    <a16:creationId xmlns:a16="http://schemas.microsoft.com/office/drawing/2014/main" id="{A81D1169-FB1E-438D-926B-00313BAD82FA}"/>
                  </a:ext>
                </a:extLst>
              </p:cNvPr>
              <p:cNvSpPr>
                <a:spLocks/>
              </p:cNvSpPr>
              <p:nvPr/>
            </p:nvSpPr>
            <p:spPr bwMode="auto">
              <a:xfrm>
                <a:off x="0" y="0"/>
                <a:ext cx="1609" cy="218"/>
              </a:xfrm>
              <a:prstGeom prst="roundRect">
                <a:avLst>
                  <a:gd name="adj" fmla="val 458"/>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45085" name="Rectangle 77">
                <a:extLst>
                  <a:ext uri="{FF2B5EF4-FFF2-40B4-BE49-F238E27FC236}">
                    <a16:creationId xmlns:a16="http://schemas.microsoft.com/office/drawing/2014/main" id="{02C29700-CBE6-46A1-B903-BAE876E10428}"/>
                  </a:ext>
                </a:extLst>
              </p:cNvPr>
              <p:cNvSpPr>
                <a:spLocks/>
              </p:cNvSpPr>
              <p:nvPr/>
            </p:nvSpPr>
            <p:spPr bwMode="auto">
              <a:xfrm>
                <a:off x="0" y="12"/>
                <a:ext cx="160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1575">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a:t>
                </a:r>
                <a:r>
                  <a:rPr lang="en-US" altLang="fr-FR" sz="1575">
                    <a:solidFill>
                      <a:schemeClr val="tx1"/>
                    </a:solidFill>
                    <a:latin typeface="Symbol" panose="05050102010706020507" pitchFamily="18" charset="2"/>
                    <a:ea typeface="ＭＳ Ｐゴシック" panose="020B0600070205080204" pitchFamily="34" charset="-128"/>
                    <a:sym typeface="Symbol" panose="05050102010706020507" pitchFamily="18" charset="2"/>
                  </a:rPr>
                  <a:t>∞</a:t>
                </a:r>
                <a:r>
                  <a:rPr lang="en-US" altLang="fr-FR" sz="1575">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;B=0</a:t>
                </a:r>
                <a:r>
                  <a:rPr lang="en-US" altLang="fr-FR" sz="1575">
                    <a:solidFill>
                      <a:schemeClr val="tx1"/>
                    </a:solidFill>
                    <a:latin typeface="Symbol" panose="05050102010706020507" pitchFamily="18" charset="2"/>
                    <a:ea typeface="ＭＳ Ｐゴシック" panose="020B0600070205080204" pitchFamily="34" charset="-128"/>
                    <a:sym typeface="Symbol" panose="05050102010706020507" pitchFamily="18" charset="2"/>
                  </a:rPr>
                  <a:t>; </a:t>
                </a:r>
                <a:r>
                  <a:rPr lang="en-US" altLang="fr-FR" sz="1575">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C=</a:t>
                </a:r>
                <a:r>
                  <a:rPr lang="en-US" altLang="fr-FR" sz="1575">
                    <a:solidFill>
                      <a:schemeClr val="tx1"/>
                    </a:solidFill>
                    <a:latin typeface="Symbol" panose="05050102010706020507" pitchFamily="18" charset="2"/>
                    <a:ea typeface="ＭＳ Ｐゴシック" panose="020B0600070205080204" pitchFamily="34" charset="-128"/>
                    <a:sym typeface="Symbol" panose="05050102010706020507" pitchFamily="18" charset="2"/>
                  </a:rPr>
                  <a:t>∞ </a:t>
                </a:r>
                <a:r>
                  <a:rPr lang="en-US" altLang="fr-FR" sz="1575">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E=1</a:t>
                </a:r>
                <a:endParaRPr lang="en-US" altLang="fr-FR" sz="1575">
                  <a:solidFill>
                    <a:schemeClr val="tx1"/>
                  </a:solidFill>
                  <a:latin typeface="Symbol" panose="05050102010706020507" pitchFamily="18" charset="2"/>
                  <a:ea typeface="ＭＳ Ｐゴシック" panose="020B0600070205080204" pitchFamily="34" charset="-128"/>
                  <a:sym typeface="Symbol" panose="05050102010706020507" pitchFamily="18" charset="2"/>
                </a:endParaRPr>
              </a:p>
            </p:txBody>
          </p:sp>
        </p:grpSp>
        <p:sp>
          <p:nvSpPr>
            <p:cNvPr id="45082" name="Line 78">
              <a:extLst>
                <a:ext uri="{FF2B5EF4-FFF2-40B4-BE49-F238E27FC236}">
                  <a16:creationId xmlns:a16="http://schemas.microsoft.com/office/drawing/2014/main" id="{8058069F-38A5-4D19-B967-0F58BBC7162D}"/>
                </a:ext>
              </a:extLst>
            </p:cNvPr>
            <p:cNvSpPr>
              <a:spLocks noChangeShapeType="1"/>
            </p:cNvSpPr>
            <p:nvPr/>
          </p:nvSpPr>
          <p:spPr bwMode="auto">
            <a:xfrm>
              <a:off x="2133" y="318"/>
              <a:ext cx="1099" cy="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sz="5514"/>
            </a:p>
          </p:txBody>
        </p:sp>
      </p:grpSp>
      <p:sp>
        <p:nvSpPr>
          <p:cNvPr id="4" name="Multiply 3">
            <a:extLst>
              <a:ext uri="{FF2B5EF4-FFF2-40B4-BE49-F238E27FC236}">
                <a16:creationId xmlns:a16="http://schemas.microsoft.com/office/drawing/2014/main" id="{7F50524F-476C-B4ED-9916-52E9408F9E1B}"/>
              </a:ext>
            </a:extLst>
          </p:cNvPr>
          <p:cNvSpPr/>
          <p:nvPr/>
        </p:nvSpPr>
        <p:spPr bwMode="auto">
          <a:xfrm>
            <a:off x="5419346" y="4780798"/>
            <a:ext cx="508851" cy="484594"/>
          </a:xfrm>
          <a:prstGeom prst="mathMultiply">
            <a:avLst/>
          </a:prstGeom>
          <a:solidFill>
            <a:srgbClr val="FF0000"/>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BE" sz="42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5" name="Multiply 4">
            <a:extLst>
              <a:ext uri="{FF2B5EF4-FFF2-40B4-BE49-F238E27FC236}">
                <a16:creationId xmlns:a16="http://schemas.microsoft.com/office/drawing/2014/main" id="{F4334AD7-D005-D33D-55B7-C09446B5C263}"/>
              </a:ext>
            </a:extLst>
          </p:cNvPr>
          <p:cNvSpPr/>
          <p:nvPr/>
        </p:nvSpPr>
        <p:spPr bwMode="auto">
          <a:xfrm>
            <a:off x="9489727" y="4355322"/>
            <a:ext cx="508851" cy="484594"/>
          </a:xfrm>
          <a:prstGeom prst="mathMultiply">
            <a:avLst/>
          </a:prstGeom>
          <a:solidFill>
            <a:srgbClr val="FF0000"/>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BE" sz="42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Tree>
    <p:extLst>
      <p:ext uri="{BB962C8B-B14F-4D97-AF65-F5344CB8AC3E}">
        <p14:creationId xmlns:p14="http://schemas.microsoft.com/office/powerpoint/2010/main" val="21459612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51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5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noChangeArrowheads="1"/>
          </p:cNvSpPr>
          <p:nvPr>
            <p:ph type="title"/>
          </p:nvPr>
        </p:nvSpPr>
        <p:spPr>
          <a:xfrm>
            <a:off x="950913" y="0"/>
            <a:ext cx="11561762" cy="1717675"/>
          </a:xfrm>
          <a:ln/>
        </p:spPr>
        <p:txBody>
          <a:bodyPr/>
          <a:lstStyle/>
          <a:p>
            <a:pPr>
              <a:lnSpc>
                <a:spcPct val="84000"/>
              </a:lnSpc>
              <a:tabLst>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Lst>
            </a:pPr>
            <a:r>
              <a:rPr lang="en-US"/>
              <a:t>How to prefer routes ?</a:t>
            </a:r>
          </a:p>
        </p:txBody>
      </p:sp>
      <p:grpSp>
        <p:nvGrpSpPr>
          <p:cNvPr id="36866" name="Group 2"/>
          <p:cNvGrpSpPr>
            <a:grpSpLocks/>
          </p:cNvGrpSpPr>
          <p:nvPr/>
        </p:nvGrpSpPr>
        <p:grpSpPr bwMode="auto">
          <a:xfrm>
            <a:off x="5500688" y="3983038"/>
            <a:ext cx="801687" cy="571500"/>
            <a:chOff x="0" y="0"/>
            <a:chExt cx="505" cy="359"/>
          </a:xfrm>
        </p:grpSpPr>
        <p:sp>
          <p:nvSpPr>
            <p:cNvPr id="36867" name="AutoShape 3"/>
            <p:cNvSpPr>
              <a:spLocks/>
            </p:cNvSpPr>
            <p:nvPr/>
          </p:nvSpPr>
          <p:spPr bwMode="auto">
            <a:xfrm>
              <a:off x="0" y="125"/>
              <a:ext cx="341" cy="233"/>
            </a:xfrm>
            <a:prstGeom prst="roundRect">
              <a:avLst>
                <a:gd name="adj" fmla="val 431"/>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36868" name="Line 4"/>
            <p:cNvSpPr>
              <a:spLocks noChangeShapeType="1"/>
            </p:cNvSpPr>
            <p:nvPr/>
          </p:nvSpPr>
          <p:spPr bwMode="auto">
            <a:xfrm rot="10800000" flipH="1">
              <a:off x="0" y="0"/>
              <a:ext cx="162"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36869" name="Line 5"/>
            <p:cNvSpPr>
              <a:spLocks noChangeShapeType="1"/>
            </p:cNvSpPr>
            <p:nvPr/>
          </p:nvSpPr>
          <p:spPr bwMode="auto">
            <a:xfrm rot="10800000" flipH="1">
              <a:off x="341" y="0"/>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36870" name="Line 6"/>
            <p:cNvSpPr>
              <a:spLocks noChangeShapeType="1"/>
            </p:cNvSpPr>
            <p:nvPr/>
          </p:nvSpPr>
          <p:spPr bwMode="auto">
            <a:xfrm rot="10800000" flipH="1">
              <a:off x="341" y="233"/>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36871" name="Line 7"/>
            <p:cNvSpPr>
              <a:spLocks noChangeShapeType="1"/>
            </p:cNvSpPr>
            <p:nvPr/>
          </p:nvSpPr>
          <p:spPr bwMode="auto">
            <a:xfrm>
              <a:off x="163" y="1"/>
              <a:ext cx="342" cy="1"/>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36872" name="Line 8"/>
            <p:cNvSpPr>
              <a:spLocks noChangeShapeType="1"/>
            </p:cNvSpPr>
            <p:nvPr/>
          </p:nvSpPr>
          <p:spPr bwMode="auto">
            <a:xfrm>
              <a:off x="504" y="1"/>
              <a:ext cx="1" cy="233"/>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36873" name="Rectangle 9"/>
            <p:cNvSpPr>
              <a:spLocks/>
            </p:cNvSpPr>
            <p:nvPr/>
          </p:nvSpPr>
          <p:spPr bwMode="auto">
            <a:xfrm>
              <a:off x="66" y="127"/>
              <a:ext cx="281" cy="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200">
                  <a:solidFill>
                    <a:schemeClr val="tx1"/>
                  </a:solidFill>
                  <a:latin typeface="Helvetica" charset="0"/>
                  <a:ea typeface="ＭＳ Ｐゴシック" charset="0"/>
                  <a:cs typeface="Helvetica" charset="0"/>
                  <a:sym typeface="Helvetica" charset="0"/>
                </a:rPr>
                <a:t> R1</a:t>
              </a:r>
            </a:p>
          </p:txBody>
        </p:sp>
      </p:grpSp>
      <p:sp>
        <p:nvSpPr>
          <p:cNvPr id="36874" name="Oval 10"/>
          <p:cNvSpPr>
            <a:spLocks/>
          </p:cNvSpPr>
          <p:nvPr/>
        </p:nvSpPr>
        <p:spPr bwMode="auto">
          <a:xfrm>
            <a:off x="3548063" y="3721100"/>
            <a:ext cx="5124450" cy="1368425"/>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36875" name="AutoShape 11"/>
          <p:cNvSpPr>
            <a:spLocks/>
          </p:cNvSpPr>
          <p:nvPr/>
        </p:nvSpPr>
        <p:spPr bwMode="auto">
          <a:xfrm>
            <a:off x="3495675" y="2022475"/>
            <a:ext cx="6178550" cy="1222375"/>
          </a:xfrm>
          <a:custGeom>
            <a:avLst/>
            <a:gdLst/>
            <a:ahLst/>
            <a:cxnLst/>
            <a:rect l="0" t="0" r="r" b="b"/>
            <a:pathLst>
              <a:path w="21600" h="21104">
                <a:moveTo>
                  <a:pt x="0" y="1196"/>
                </a:moveTo>
                <a:cubicBezTo>
                  <a:pt x="617" y="4541"/>
                  <a:pt x="1521" y="5681"/>
                  <a:pt x="2299" y="7775"/>
                </a:cubicBezTo>
                <a:cubicBezTo>
                  <a:pt x="3424" y="10808"/>
                  <a:pt x="4703" y="12028"/>
                  <a:pt x="5929" y="13753"/>
                </a:cubicBezTo>
                <a:cubicBezTo>
                  <a:pt x="6998" y="15253"/>
                  <a:pt x="8089" y="16304"/>
                  <a:pt x="9196" y="17347"/>
                </a:cubicBezTo>
                <a:cubicBezTo>
                  <a:pt x="10214" y="18310"/>
                  <a:pt x="11227" y="18567"/>
                  <a:pt x="12222" y="19738"/>
                </a:cubicBezTo>
                <a:cubicBezTo>
                  <a:pt x="13109" y="20782"/>
                  <a:pt x="13982" y="20188"/>
                  <a:pt x="14883" y="20934"/>
                </a:cubicBezTo>
                <a:cubicBezTo>
                  <a:pt x="15689" y="21600"/>
                  <a:pt x="16499" y="20164"/>
                  <a:pt x="17304" y="19137"/>
                </a:cubicBezTo>
                <a:cubicBezTo>
                  <a:pt x="18174" y="18029"/>
                  <a:pt x="18872" y="15333"/>
                  <a:pt x="19603" y="12862"/>
                </a:cubicBezTo>
                <a:cubicBezTo>
                  <a:pt x="20425" y="10086"/>
                  <a:pt x="21108" y="6716"/>
                  <a:pt x="21478" y="2391"/>
                </a:cubicBezTo>
                <a:lnTo>
                  <a:pt x="21600" y="0"/>
                </a:lnTo>
              </a:path>
            </a:pathLst>
          </a:custGeom>
          <a:noFill/>
          <a:ln w="25400">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grpSp>
        <p:nvGrpSpPr>
          <p:cNvPr id="36876" name="Group 12"/>
          <p:cNvGrpSpPr>
            <a:grpSpLocks/>
          </p:cNvGrpSpPr>
          <p:nvPr/>
        </p:nvGrpSpPr>
        <p:grpSpPr bwMode="auto">
          <a:xfrm>
            <a:off x="4876800" y="2130425"/>
            <a:ext cx="803275" cy="571500"/>
            <a:chOff x="0" y="0"/>
            <a:chExt cx="505" cy="359"/>
          </a:xfrm>
        </p:grpSpPr>
        <p:sp>
          <p:nvSpPr>
            <p:cNvPr id="36877" name="AutoShape 13"/>
            <p:cNvSpPr>
              <a:spLocks/>
            </p:cNvSpPr>
            <p:nvPr/>
          </p:nvSpPr>
          <p:spPr bwMode="auto">
            <a:xfrm>
              <a:off x="0" y="125"/>
              <a:ext cx="341" cy="233"/>
            </a:xfrm>
            <a:prstGeom prst="roundRect">
              <a:avLst>
                <a:gd name="adj" fmla="val 431"/>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36878" name="Line 14"/>
            <p:cNvSpPr>
              <a:spLocks noChangeShapeType="1"/>
            </p:cNvSpPr>
            <p:nvPr/>
          </p:nvSpPr>
          <p:spPr bwMode="auto">
            <a:xfrm rot="10800000" flipH="1">
              <a:off x="0" y="0"/>
              <a:ext cx="162"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36879" name="Line 15"/>
            <p:cNvSpPr>
              <a:spLocks noChangeShapeType="1"/>
            </p:cNvSpPr>
            <p:nvPr/>
          </p:nvSpPr>
          <p:spPr bwMode="auto">
            <a:xfrm rot="10800000" flipH="1">
              <a:off x="341" y="0"/>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36880" name="Line 16"/>
            <p:cNvSpPr>
              <a:spLocks noChangeShapeType="1"/>
            </p:cNvSpPr>
            <p:nvPr/>
          </p:nvSpPr>
          <p:spPr bwMode="auto">
            <a:xfrm rot="10800000" flipH="1">
              <a:off x="341" y="233"/>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36881" name="Line 17"/>
            <p:cNvSpPr>
              <a:spLocks noChangeShapeType="1"/>
            </p:cNvSpPr>
            <p:nvPr/>
          </p:nvSpPr>
          <p:spPr bwMode="auto">
            <a:xfrm>
              <a:off x="163" y="1"/>
              <a:ext cx="342" cy="1"/>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36882" name="Line 18"/>
            <p:cNvSpPr>
              <a:spLocks noChangeShapeType="1"/>
            </p:cNvSpPr>
            <p:nvPr/>
          </p:nvSpPr>
          <p:spPr bwMode="auto">
            <a:xfrm>
              <a:off x="504" y="1"/>
              <a:ext cx="1" cy="233"/>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36883" name="Rectangle 19"/>
            <p:cNvSpPr>
              <a:spLocks/>
            </p:cNvSpPr>
            <p:nvPr/>
          </p:nvSpPr>
          <p:spPr bwMode="auto">
            <a:xfrm>
              <a:off x="80" y="127"/>
              <a:ext cx="253" cy="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200">
                  <a:solidFill>
                    <a:schemeClr val="tx1"/>
                  </a:solidFill>
                  <a:latin typeface="Helvetica" charset="0"/>
                  <a:ea typeface="ＭＳ Ｐゴシック" charset="0"/>
                  <a:cs typeface="Helvetica" charset="0"/>
                  <a:sym typeface="Helvetica" charset="0"/>
                </a:rPr>
                <a:t>RA</a:t>
              </a:r>
            </a:p>
          </p:txBody>
        </p:sp>
      </p:grpSp>
      <p:grpSp>
        <p:nvGrpSpPr>
          <p:cNvPr id="36884" name="Group 20"/>
          <p:cNvGrpSpPr>
            <a:grpSpLocks/>
          </p:cNvGrpSpPr>
          <p:nvPr/>
        </p:nvGrpSpPr>
        <p:grpSpPr bwMode="auto">
          <a:xfrm>
            <a:off x="7594600" y="2200275"/>
            <a:ext cx="803275" cy="569913"/>
            <a:chOff x="0" y="0"/>
            <a:chExt cx="505" cy="358"/>
          </a:xfrm>
        </p:grpSpPr>
        <p:sp>
          <p:nvSpPr>
            <p:cNvPr id="36885" name="AutoShape 21"/>
            <p:cNvSpPr>
              <a:spLocks/>
            </p:cNvSpPr>
            <p:nvPr/>
          </p:nvSpPr>
          <p:spPr bwMode="auto">
            <a:xfrm>
              <a:off x="0" y="125"/>
              <a:ext cx="341" cy="233"/>
            </a:xfrm>
            <a:prstGeom prst="roundRect">
              <a:avLst>
                <a:gd name="adj" fmla="val 431"/>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36886" name="Line 22"/>
            <p:cNvSpPr>
              <a:spLocks noChangeShapeType="1"/>
            </p:cNvSpPr>
            <p:nvPr/>
          </p:nvSpPr>
          <p:spPr bwMode="auto">
            <a:xfrm rot="10800000" flipH="1">
              <a:off x="0" y="0"/>
              <a:ext cx="162"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36887" name="Line 23"/>
            <p:cNvSpPr>
              <a:spLocks noChangeShapeType="1"/>
            </p:cNvSpPr>
            <p:nvPr/>
          </p:nvSpPr>
          <p:spPr bwMode="auto">
            <a:xfrm rot="10800000" flipH="1">
              <a:off x="341" y="0"/>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36888" name="Line 24"/>
            <p:cNvSpPr>
              <a:spLocks noChangeShapeType="1"/>
            </p:cNvSpPr>
            <p:nvPr/>
          </p:nvSpPr>
          <p:spPr bwMode="auto">
            <a:xfrm rot="10800000" flipH="1">
              <a:off x="341" y="232"/>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36889" name="Line 25"/>
            <p:cNvSpPr>
              <a:spLocks noChangeShapeType="1"/>
            </p:cNvSpPr>
            <p:nvPr/>
          </p:nvSpPr>
          <p:spPr bwMode="auto">
            <a:xfrm>
              <a:off x="162" y="0"/>
              <a:ext cx="342" cy="1"/>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36890" name="Line 26"/>
            <p:cNvSpPr>
              <a:spLocks noChangeShapeType="1"/>
            </p:cNvSpPr>
            <p:nvPr/>
          </p:nvSpPr>
          <p:spPr bwMode="auto">
            <a:xfrm>
              <a:off x="504" y="0"/>
              <a:ext cx="1" cy="233"/>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36891" name="Rectangle 27"/>
            <p:cNvSpPr>
              <a:spLocks/>
            </p:cNvSpPr>
            <p:nvPr/>
          </p:nvSpPr>
          <p:spPr bwMode="auto">
            <a:xfrm>
              <a:off x="80" y="127"/>
              <a:ext cx="253" cy="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200">
                  <a:solidFill>
                    <a:schemeClr val="tx1"/>
                  </a:solidFill>
                  <a:latin typeface="Helvetica" charset="0"/>
                  <a:ea typeface="ＭＳ Ｐゴシック" charset="0"/>
                  <a:cs typeface="Helvetica" charset="0"/>
                  <a:sym typeface="Helvetica" charset="0"/>
                </a:rPr>
                <a:t>RB</a:t>
              </a:r>
            </a:p>
          </p:txBody>
        </p:sp>
      </p:grpSp>
      <p:sp>
        <p:nvSpPr>
          <p:cNvPr id="36892" name="Line 28"/>
          <p:cNvSpPr>
            <a:spLocks noChangeShapeType="1"/>
          </p:cNvSpPr>
          <p:nvPr/>
        </p:nvSpPr>
        <p:spPr bwMode="auto">
          <a:xfrm rot="10800000">
            <a:off x="5156200" y="2697163"/>
            <a:ext cx="712788" cy="1406525"/>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36893" name="Line 29"/>
          <p:cNvSpPr>
            <a:spLocks noChangeShapeType="1"/>
          </p:cNvSpPr>
          <p:nvPr/>
        </p:nvSpPr>
        <p:spPr bwMode="auto">
          <a:xfrm rot="10800000" flipH="1">
            <a:off x="6229350" y="2767013"/>
            <a:ext cx="1644650" cy="1371600"/>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36894" name="Rectangle 30"/>
          <p:cNvSpPr>
            <a:spLocks/>
          </p:cNvSpPr>
          <p:nvPr/>
        </p:nvSpPr>
        <p:spPr bwMode="auto">
          <a:xfrm>
            <a:off x="3616325" y="3305175"/>
            <a:ext cx="176371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54200" algn="l"/>
              </a:tabLst>
            </a:pPr>
            <a:r>
              <a:rPr lang="en-US" sz="2000">
                <a:solidFill>
                  <a:schemeClr val="tx1"/>
                </a:solidFill>
                <a:latin typeface="Helvetica" charset="0"/>
                <a:ea typeface="ＭＳ Ｐゴシック" charset="0"/>
                <a:cs typeface="Helvetica" charset="0"/>
                <a:sym typeface="Helvetica" charset="0"/>
              </a:rPr>
              <a:t>Backup: 2Mbps</a:t>
            </a:r>
          </a:p>
        </p:txBody>
      </p:sp>
      <p:sp>
        <p:nvSpPr>
          <p:cNvPr id="36895" name="Rectangle 31"/>
          <p:cNvSpPr>
            <a:spLocks/>
          </p:cNvSpPr>
          <p:nvPr/>
        </p:nvSpPr>
        <p:spPr bwMode="auto">
          <a:xfrm>
            <a:off x="7197725" y="3479800"/>
            <a:ext cx="1931988"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66900" algn="l"/>
                <a:tab pos="2781300" algn="l"/>
              </a:tabLst>
            </a:pPr>
            <a:r>
              <a:rPr lang="en-US" sz="2000">
                <a:solidFill>
                  <a:srgbClr val="FF0000"/>
                </a:solidFill>
                <a:latin typeface="Helvetica" charset="0"/>
                <a:ea typeface="ＭＳ Ｐゴシック" charset="0"/>
                <a:cs typeface="Helvetica" charset="0"/>
                <a:sym typeface="Helvetica" charset="0"/>
              </a:rPr>
              <a:t>Primary: 34Mbps</a:t>
            </a:r>
          </a:p>
        </p:txBody>
      </p:sp>
      <p:sp>
        <p:nvSpPr>
          <p:cNvPr id="36896" name="Rectangle 32"/>
          <p:cNvSpPr>
            <a:spLocks/>
          </p:cNvSpPr>
          <p:nvPr/>
        </p:nvSpPr>
        <p:spPr bwMode="auto">
          <a:xfrm>
            <a:off x="5622925" y="4584700"/>
            <a:ext cx="588963"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a:solidFill>
                  <a:schemeClr val="tx1"/>
                </a:solidFill>
                <a:latin typeface="Helvetica" charset="0"/>
                <a:ea typeface="ＭＳ Ｐゴシック" charset="0"/>
                <a:cs typeface="Helvetica" charset="0"/>
                <a:sym typeface="Helvetica" charset="0"/>
              </a:rPr>
              <a:t>AS1</a:t>
            </a:r>
          </a:p>
        </p:txBody>
      </p:sp>
      <p:sp>
        <p:nvSpPr>
          <p:cNvPr id="36897" name="Rectangle 33"/>
          <p:cNvSpPr>
            <a:spLocks/>
          </p:cNvSpPr>
          <p:nvPr/>
        </p:nvSpPr>
        <p:spPr bwMode="auto">
          <a:xfrm>
            <a:off x="6264275" y="2527300"/>
            <a:ext cx="588963"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a:solidFill>
                  <a:schemeClr val="tx1"/>
                </a:solidFill>
                <a:latin typeface="Helvetica" charset="0"/>
                <a:ea typeface="ＭＳ Ｐゴシック" charset="0"/>
                <a:cs typeface="Helvetica" charset="0"/>
                <a:sym typeface="Helvetica" charset="0"/>
              </a:rPr>
              <a:t>AS2</a:t>
            </a:r>
          </a:p>
        </p:txBody>
      </p:sp>
      <p:grpSp>
        <p:nvGrpSpPr>
          <p:cNvPr id="36898" name="Group 34"/>
          <p:cNvGrpSpPr>
            <a:grpSpLocks/>
          </p:cNvGrpSpPr>
          <p:nvPr/>
        </p:nvGrpSpPr>
        <p:grpSpPr bwMode="auto">
          <a:xfrm>
            <a:off x="257175" y="5330825"/>
            <a:ext cx="6276975" cy="2746375"/>
            <a:chOff x="0" y="0"/>
            <a:chExt cx="3954" cy="1729"/>
          </a:xfrm>
        </p:grpSpPr>
        <p:sp>
          <p:nvSpPr>
            <p:cNvPr id="36899" name="Rectangle 35"/>
            <p:cNvSpPr>
              <a:spLocks/>
            </p:cNvSpPr>
            <p:nvPr/>
          </p:nvSpPr>
          <p:spPr bwMode="auto">
            <a:xfrm>
              <a:off x="0" y="0"/>
              <a:ext cx="3954" cy="1729"/>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36900" name="Rectangle 36"/>
            <p:cNvSpPr>
              <a:spLocks/>
            </p:cNvSpPr>
            <p:nvPr/>
          </p:nvSpPr>
          <p:spPr bwMode="auto">
            <a:xfrm>
              <a:off x="0" y="0"/>
              <a:ext cx="3573" cy="1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spAutoFit/>
            </a:bodyPr>
            <a:lstStyle/>
            <a:p>
              <a:pPr>
                <a:lnSpc>
                  <a:spcPct val="84000"/>
                </a:lnSpc>
                <a:tabLst>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Lst>
              </a:pPr>
              <a:r>
                <a:rPr lang="en-US" sz="2200" b="1">
                  <a:solidFill>
                    <a:schemeClr val="tx1"/>
                  </a:solidFill>
                  <a:latin typeface="Helvetica" charset="0"/>
                  <a:ea typeface="ＭＳ Ｐゴシック" charset="0"/>
                  <a:cs typeface="Helvetica" charset="0"/>
                  <a:sym typeface="Helvetica" charset="0"/>
                </a:rPr>
                <a:t>RPSL-like policy for AS1</a:t>
              </a:r>
            </a:p>
            <a:p>
              <a:pPr algn="l">
                <a:lnSpc>
                  <a:spcPct val="84000"/>
                </a:lnSpc>
                <a:tabLst>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Lst>
              </a:pPr>
              <a:r>
                <a:rPr lang="en-US" sz="2200">
                  <a:solidFill>
                    <a:schemeClr val="tx1"/>
                  </a:solidFill>
                  <a:latin typeface="Helvetica" charset="0"/>
                  <a:ea typeface="ＭＳ Ｐゴシック" charset="0"/>
                  <a:cs typeface="Helvetica" charset="0"/>
                  <a:sym typeface="Helvetica" charset="0"/>
                </a:rPr>
                <a:t>aut-num: AS1</a:t>
              </a:r>
            </a:p>
            <a:p>
              <a:pPr algn="l">
                <a:lnSpc>
                  <a:spcPct val="84000"/>
                </a:lnSpc>
                <a:tabLst>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Lst>
              </a:pPr>
              <a:r>
                <a:rPr lang="en-US" sz="2200">
                  <a:solidFill>
                    <a:schemeClr val="tx1"/>
                  </a:solidFill>
                  <a:latin typeface="Helvetica" charset="0"/>
                  <a:ea typeface="ＭＳ Ｐゴシック" charset="0"/>
                  <a:cs typeface="Helvetica" charset="0"/>
                  <a:sym typeface="Helvetica" charset="0"/>
                </a:rPr>
                <a:t>import: from  AS2 RA at R1 set localpref=100;</a:t>
              </a:r>
            </a:p>
            <a:p>
              <a:pPr algn="l">
                <a:lnSpc>
                  <a:spcPct val="84000"/>
                </a:lnSpc>
                <a:tabLst>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Lst>
              </a:pPr>
              <a:r>
                <a:rPr lang="en-US" sz="2200">
                  <a:solidFill>
                    <a:schemeClr val="tx1"/>
                  </a:solidFill>
                  <a:latin typeface="Helvetica" charset="0"/>
                  <a:ea typeface="ＭＳ Ｐゴシック" charset="0"/>
                  <a:cs typeface="Helvetica" charset="0"/>
                  <a:sym typeface="Helvetica" charset="0"/>
                </a:rPr>
                <a:t>            from  AS2 RB at R1 set localpref=200;</a:t>
              </a:r>
            </a:p>
            <a:p>
              <a:pPr algn="l">
                <a:lnSpc>
                  <a:spcPct val="84000"/>
                </a:lnSpc>
                <a:tabLst>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Lst>
              </a:pPr>
              <a:r>
                <a:rPr lang="en-US" sz="2200">
                  <a:solidFill>
                    <a:schemeClr val="tx1"/>
                  </a:solidFill>
                  <a:latin typeface="Helvetica" charset="0"/>
                  <a:ea typeface="ＭＳ Ｐゴシック" charset="0"/>
                  <a:cs typeface="Helvetica" charset="0"/>
                  <a:sym typeface="Helvetica" charset="0"/>
                </a:rPr>
                <a:t>            accept ANY</a:t>
              </a:r>
            </a:p>
            <a:p>
              <a:pPr algn="l">
                <a:lnSpc>
                  <a:spcPct val="84000"/>
                </a:lnSpc>
                <a:tabLst>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Lst>
              </a:pPr>
              <a:r>
                <a:rPr lang="en-US" sz="2200">
                  <a:solidFill>
                    <a:schemeClr val="tx1"/>
                  </a:solidFill>
                  <a:latin typeface="Helvetica" charset="0"/>
                  <a:ea typeface="ＭＳ Ｐゴシック" charset="0"/>
                  <a:cs typeface="Helvetica" charset="0"/>
                  <a:sym typeface="Helvetica" charset="0"/>
                </a:rPr>
                <a:t>export: to AS2 RA at R1 announce AS1</a:t>
              </a:r>
            </a:p>
            <a:p>
              <a:pPr algn="l">
                <a:lnSpc>
                  <a:spcPct val="84000"/>
                </a:lnSpc>
                <a:tabLst>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Lst>
              </a:pPr>
              <a:r>
                <a:rPr lang="en-US" sz="2200">
                  <a:solidFill>
                    <a:schemeClr val="tx1"/>
                  </a:solidFill>
                  <a:latin typeface="Helvetica" charset="0"/>
                  <a:ea typeface="ＭＳ Ｐゴシック" charset="0"/>
                  <a:cs typeface="Helvetica" charset="0"/>
                  <a:sym typeface="Helvetica" charset="0"/>
                </a:rPr>
                <a:t>            to AS2 RB at R1 announce AS1</a:t>
              </a:r>
            </a:p>
          </p:txBody>
        </p:sp>
      </p:grpSp>
      <p:grpSp>
        <p:nvGrpSpPr>
          <p:cNvPr id="36901" name="Group 37"/>
          <p:cNvGrpSpPr>
            <a:grpSpLocks/>
          </p:cNvGrpSpPr>
          <p:nvPr/>
        </p:nvGrpSpPr>
        <p:grpSpPr bwMode="auto">
          <a:xfrm>
            <a:off x="6591300" y="5295900"/>
            <a:ext cx="6276975" cy="2746375"/>
            <a:chOff x="0" y="0"/>
            <a:chExt cx="3954" cy="1729"/>
          </a:xfrm>
        </p:grpSpPr>
        <p:sp>
          <p:nvSpPr>
            <p:cNvPr id="36902" name="Rectangle 38"/>
            <p:cNvSpPr>
              <a:spLocks/>
            </p:cNvSpPr>
            <p:nvPr/>
          </p:nvSpPr>
          <p:spPr bwMode="auto">
            <a:xfrm>
              <a:off x="0" y="0"/>
              <a:ext cx="3954" cy="1729"/>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36903" name="Rectangle 39"/>
            <p:cNvSpPr>
              <a:spLocks/>
            </p:cNvSpPr>
            <p:nvPr/>
          </p:nvSpPr>
          <p:spPr bwMode="auto">
            <a:xfrm>
              <a:off x="0" y="0"/>
              <a:ext cx="3573" cy="1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spAutoFit/>
            </a:bodyPr>
            <a:lstStyle/>
            <a:p>
              <a:pPr>
                <a:lnSpc>
                  <a:spcPct val="84000"/>
                </a:lnSpc>
                <a:tabLst>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Lst>
              </a:pPr>
              <a:r>
                <a:rPr lang="en-US" sz="2200" b="1">
                  <a:solidFill>
                    <a:schemeClr val="tx1"/>
                  </a:solidFill>
                  <a:latin typeface="Helvetica" charset="0"/>
                  <a:ea typeface="ＭＳ Ｐゴシック" charset="0"/>
                  <a:cs typeface="Helvetica" charset="0"/>
                  <a:sym typeface="Helvetica" charset="0"/>
                </a:rPr>
                <a:t>RPSL-like policy for AS2</a:t>
              </a:r>
            </a:p>
            <a:p>
              <a:pPr algn="l">
                <a:lnSpc>
                  <a:spcPct val="84000"/>
                </a:lnSpc>
                <a:tabLst>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Lst>
              </a:pPr>
              <a:r>
                <a:rPr lang="en-US" sz="2200">
                  <a:solidFill>
                    <a:schemeClr val="tx1"/>
                  </a:solidFill>
                  <a:latin typeface="Helvetica" charset="0"/>
                  <a:ea typeface="ＭＳ Ｐゴシック" charset="0"/>
                  <a:cs typeface="Helvetica" charset="0"/>
                  <a:sym typeface="Helvetica" charset="0"/>
                </a:rPr>
                <a:t>aut-num: AS2</a:t>
              </a:r>
            </a:p>
            <a:p>
              <a:pPr algn="l">
                <a:lnSpc>
                  <a:spcPct val="84000"/>
                </a:lnSpc>
                <a:tabLst>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Lst>
              </a:pPr>
              <a:r>
                <a:rPr lang="en-US" sz="2200">
                  <a:solidFill>
                    <a:schemeClr val="tx1"/>
                  </a:solidFill>
                  <a:latin typeface="Helvetica" charset="0"/>
                  <a:ea typeface="ＭＳ Ｐゴシック" charset="0"/>
                  <a:cs typeface="Helvetica" charset="0"/>
                  <a:sym typeface="Helvetica" charset="0"/>
                </a:rPr>
                <a:t>import: from  AS1 R1 at RA set localpref=100;</a:t>
              </a:r>
            </a:p>
            <a:p>
              <a:pPr algn="l">
                <a:lnSpc>
                  <a:spcPct val="84000"/>
                </a:lnSpc>
                <a:tabLst>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Lst>
              </a:pPr>
              <a:r>
                <a:rPr lang="en-US" sz="2200">
                  <a:solidFill>
                    <a:schemeClr val="tx1"/>
                  </a:solidFill>
                  <a:latin typeface="Helvetica" charset="0"/>
                  <a:ea typeface="ＭＳ Ｐゴシック" charset="0"/>
                  <a:cs typeface="Helvetica" charset="0"/>
                  <a:sym typeface="Helvetica" charset="0"/>
                </a:rPr>
                <a:t>            from  AS1 R1 at RB set localpref=200;</a:t>
              </a:r>
            </a:p>
            <a:p>
              <a:pPr algn="l">
                <a:lnSpc>
                  <a:spcPct val="84000"/>
                </a:lnSpc>
                <a:tabLst>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Lst>
              </a:pPr>
              <a:r>
                <a:rPr lang="en-US" sz="2200">
                  <a:solidFill>
                    <a:schemeClr val="tx1"/>
                  </a:solidFill>
                  <a:latin typeface="Helvetica" charset="0"/>
                  <a:ea typeface="ＭＳ Ｐゴシック" charset="0"/>
                  <a:cs typeface="Helvetica" charset="0"/>
                  <a:sym typeface="Helvetica" charset="0"/>
                </a:rPr>
                <a:t>            accept AS1</a:t>
              </a:r>
            </a:p>
            <a:p>
              <a:pPr algn="l">
                <a:lnSpc>
                  <a:spcPct val="84000"/>
                </a:lnSpc>
                <a:tabLst>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Lst>
              </a:pPr>
              <a:r>
                <a:rPr lang="en-US" sz="2200">
                  <a:solidFill>
                    <a:schemeClr val="tx1"/>
                  </a:solidFill>
                  <a:latin typeface="Helvetica" charset="0"/>
                  <a:ea typeface="ＭＳ Ｐゴシック" charset="0"/>
                  <a:cs typeface="Helvetica" charset="0"/>
                  <a:sym typeface="Helvetica" charset="0"/>
                </a:rPr>
                <a:t>export: to AS1 R1 at RA announce ANY</a:t>
              </a:r>
            </a:p>
            <a:p>
              <a:pPr algn="l">
                <a:lnSpc>
                  <a:spcPct val="84000"/>
                </a:lnSpc>
                <a:tabLst>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Lst>
              </a:pPr>
              <a:r>
                <a:rPr lang="en-US" sz="2200">
                  <a:solidFill>
                    <a:schemeClr val="tx1"/>
                  </a:solidFill>
                  <a:latin typeface="Helvetica" charset="0"/>
                  <a:ea typeface="ＭＳ Ｐゴシック" charset="0"/>
                  <a:cs typeface="Helvetica" charset="0"/>
                  <a:sym typeface="Helvetica" charset="0"/>
                </a:rPr>
                <a:t>            to AS2 R1 at RB announce ANY</a:t>
              </a:r>
            </a:p>
          </p:txBody>
        </p:sp>
      </p:grpSp>
    </p:spTree>
    <p:extLst>
      <p:ext uri="{BB962C8B-B14F-4D97-AF65-F5344CB8AC3E}">
        <p14:creationId xmlns:p14="http://schemas.microsoft.com/office/powerpoint/2010/main" val="1481003681"/>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ChangeArrowheads="1"/>
          </p:cNvSpPr>
          <p:nvPr>
            <p:ph type="title"/>
          </p:nvPr>
        </p:nvSpPr>
        <p:spPr>
          <a:xfrm>
            <a:off x="744538" y="0"/>
            <a:ext cx="11717337" cy="1717675"/>
          </a:xfrm>
          <a:ln/>
        </p:spPr>
        <p:txBody>
          <a:bodyPr/>
          <a:lstStyle/>
          <a:p>
            <a:pPr>
              <a:lnSpc>
                <a:spcPct val="84000"/>
              </a:lnSpc>
              <a:tabLst>
                <a:tab pos="939800" algn="l"/>
                <a:tab pos="1866900" algn="l"/>
                <a:tab pos="2806700" algn="l"/>
                <a:tab pos="3733800" algn="l"/>
                <a:tab pos="4673600" algn="l"/>
                <a:tab pos="5600700" algn="l"/>
                <a:tab pos="6540500" algn="l"/>
                <a:tab pos="7467600" algn="l"/>
                <a:tab pos="8407400" algn="l"/>
                <a:tab pos="9334500" algn="l"/>
                <a:tab pos="10274300" algn="l"/>
                <a:tab pos="11214100" algn="l"/>
                <a:tab pos="12065000" algn="l"/>
              </a:tabLst>
            </a:pPr>
            <a:r>
              <a:rPr lang="en-US"/>
              <a:t>How to prefer routes ? </a:t>
            </a:r>
          </a:p>
        </p:txBody>
      </p:sp>
      <p:sp>
        <p:nvSpPr>
          <p:cNvPr id="38914" name="Oval 2"/>
          <p:cNvSpPr>
            <a:spLocks/>
          </p:cNvSpPr>
          <p:nvPr/>
        </p:nvSpPr>
        <p:spPr bwMode="auto">
          <a:xfrm>
            <a:off x="2146300" y="3911600"/>
            <a:ext cx="2463800" cy="914400"/>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38915" name="Oval 3"/>
          <p:cNvSpPr>
            <a:spLocks/>
          </p:cNvSpPr>
          <p:nvPr/>
        </p:nvSpPr>
        <p:spPr bwMode="auto">
          <a:xfrm>
            <a:off x="5432425" y="3841750"/>
            <a:ext cx="2787650" cy="914400"/>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38916" name="Oval 4"/>
          <p:cNvSpPr>
            <a:spLocks/>
          </p:cNvSpPr>
          <p:nvPr/>
        </p:nvSpPr>
        <p:spPr bwMode="auto">
          <a:xfrm>
            <a:off x="8670925" y="3305175"/>
            <a:ext cx="2908300" cy="914400"/>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38917" name="AutoShape 5"/>
          <p:cNvSpPr>
            <a:spLocks/>
          </p:cNvSpPr>
          <p:nvPr/>
        </p:nvSpPr>
        <p:spPr bwMode="auto">
          <a:xfrm>
            <a:off x="2041525" y="2438400"/>
            <a:ext cx="3217863" cy="869950"/>
          </a:xfrm>
          <a:custGeom>
            <a:avLst/>
            <a:gdLst/>
            <a:ahLst/>
            <a:cxnLst/>
            <a:rect l="0" t="0" r="r" b="b"/>
            <a:pathLst>
              <a:path w="21600" h="21175">
                <a:moveTo>
                  <a:pt x="0" y="838"/>
                </a:moveTo>
                <a:cubicBezTo>
                  <a:pt x="1134" y="7498"/>
                  <a:pt x="3147" y="10987"/>
                  <a:pt x="4877" y="15189"/>
                </a:cubicBezTo>
                <a:cubicBezTo>
                  <a:pt x="6160" y="18304"/>
                  <a:pt x="7628" y="20830"/>
                  <a:pt x="9173" y="21102"/>
                </a:cubicBezTo>
                <a:cubicBezTo>
                  <a:pt x="10794" y="21396"/>
                  <a:pt x="12430" y="20683"/>
                  <a:pt x="14050" y="21102"/>
                </a:cubicBezTo>
                <a:cubicBezTo>
                  <a:pt x="15985" y="21600"/>
                  <a:pt x="17378" y="16095"/>
                  <a:pt x="18462" y="11395"/>
                </a:cubicBezTo>
                <a:lnTo>
                  <a:pt x="19624" y="6751"/>
                </a:lnTo>
                <a:lnTo>
                  <a:pt x="20902" y="2956"/>
                </a:lnTo>
                <a:lnTo>
                  <a:pt x="21600" y="0"/>
                </a:lnTo>
              </a:path>
            </a:pathLst>
          </a:custGeom>
          <a:noFill/>
          <a:ln w="25400">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grpSp>
        <p:nvGrpSpPr>
          <p:cNvPr id="38918" name="Group 6"/>
          <p:cNvGrpSpPr>
            <a:grpSpLocks/>
          </p:cNvGrpSpPr>
          <p:nvPr/>
        </p:nvGrpSpPr>
        <p:grpSpPr bwMode="auto">
          <a:xfrm>
            <a:off x="2698750" y="2387600"/>
            <a:ext cx="800100" cy="573088"/>
            <a:chOff x="0" y="0"/>
            <a:chExt cx="504" cy="361"/>
          </a:xfrm>
        </p:grpSpPr>
        <p:sp>
          <p:nvSpPr>
            <p:cNvPr id="38919" name="AutoShape 7"/>
            <p:cNvSpPr>
              <a:spLocks/>
            </p:cNvSpPr>
            <p:nvPr/>
          </p:nvSpPr>
          <p:spPr bwMode="auto">
            <a:xfrm>
              <a:off x="0" y="128"/>
              <a:ext cx="341" cy="233"/>
            </a:xfrm>
            <a:prstGeom prst="roundRect">
              <a:avLst>
                <a:gd name="adj" fmla="val 431"/>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38920" name="Line 8"/>
            <p:cNvSpPr>
              <a:spLocks noChangeShapeType="1"/>
            </p:cNvSpPr>
            <p:nvPr/>
          </p:nvSpPr>
          <p:spPr bwMode="auto">
            <a:xfrm rot="10800000" flipH="1">
              <a:off x="0" y="1"/>
              <a:ext cx="162"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38921" name="Line 9"/>
            <p:cNvSpPr>
              <a:spLocks noChangeShapeType="1"/>
            </p:cNvSpPr>
            <p:nvPr/>
          </p:nvSpPr>
          <p:spPr bwMode="auto">
            <a:xfrm rot="10800000" flipH="1">
              <a:off x="340" y="1"/>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38922" name="Line 10"/>
            <p:cNvSpPr>
              <a:spLocks noChangeShapeType="1"/>
            </p:cNvSpPr>
            <p:nvPr/>
          </p:nvSpPr>
          <p:spPr bwMode="auto">
            <a:xfrm rot="10800000" flipH="1">
              <a:off x="340" y="235"/>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38923" name="Line 11"/>
            <p:cNvSpPr>
              <a:spLocks noChangeShapeType="1"/>
            </p:cNvSpPr>
            <p:nvPr/>
          </p:nvSpPr>
          <p:spPr bwMode="auto">
            <a:xfrm>
              <a:off x="162" y="0"/>
              <a:ext cx="342" cy="1"/>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38924" name="Line 12"/>
            <p:cNvSpPr>
              <a:spLocks noChangeShapeType="1"/>
            </p:cNvSpPr>
            <p:nvPr/>
          </p:nvSpPr>
          <p:spPr bwMode="auto">
            <a:xfrm>
              <a:off x="503" y="0"/>
              <a:ext cx="1" cy="233"/>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38925" name="Rectangle 13"/>
            <p:cNvSpPr>
              <a:spLocks/>
            </p:cNvSpPr>
            <p:nvPr/>
          </p:nvSpPr>
          <p:spPr bwMode="auto">
            <a:xfrm>
              <a:off x="80" y="130"/>
              <a:ext cx="253" cy="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200">
                  <a:solidFill>
                    <a:schemeClr val="tx1"/>
                  </a:solidFill>
                  <a:latin typeface="Helvetica" charset="0"/>
                  <a:ea typeface="ＭＳ Ｐゴシック" charset="0"/>
                  <a:cs typeface="Helvetica" charset="0"/>
                  <a:sym typeface="Helvetica" charset="0"/>
                </a:rPr>
                <a:t>RA</a:t>
              </a:r>
            </a:p>
          </p:txBody>
        </p:sp>
      </p:grpSp>
      <p:grpSp>
        <p:nvGrpSpPr>
          <p:cNvPr id="38926" name="Group 14"/>
          <p:cNvGrpSpPr>
            <a:grpSpLocks/>
          </p:cNvGrpSpPr>
          <p:nvPr/>
        </p:nvGrpSpPr>
        <p:grpSpPr bwMode="auto">
          <a:xfrm>
            <a:off x="3163888" y="4103688"/>
            <a:ext cx="806450" cy="571500"/>
            <a:chOff x="0" y="0"/>
            <a:chExt cx="508" cy="359"/>
          </a:xfrm>
        </p:grpSpPr>
        <p:sp>
          <p:nvSpPr>
            <p:cNvPr id="38927" name="AutoShape 15"/>
            <p:cNvSpPr>
              <a:spLocks/>
            </p:cNvSpPr>
            <p:nvPr/>
          </p:nvSpPr>
          <p:spPr bwMode="auto">
            <a:xfrm>
              <a:off x="0" y="125"/>
              <a:ext cx="341" cy="233"/>
            </a:xfrm>
            <a:prstGeom prst="roundRect">
              <a:avLst>
                <a:gd name="adj" fmla="val 431"/>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38928" name="Line 16"/>
            <p:cNvSpPr>
              <a:spLocks noChangeShapeType="1"/>
            </p:cNvSpPr>
            <p:nvPr/>
          </p:nvSpPr>
          <p:spPr bwMode="auto">
            <a:xfrm rot="10800000" flipH="1">
              <a:off x="0" y="0"/>
              <a:ext cx="162"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38929" name="Line 17"/>
            <p:cNvSpPr>
              <a:spLocks noChangeShapeType="1"/>
            </p:cNvSpPr>
            <p:nvPr/>
          </p:nvSpPr>
          <p:spPr bwMode="auto">
            <a:xfrm rot="10800000" flipH="1">
              <a:off x="341" y="0"/>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38930" name="Line 18"/>
            <p:cNvSpPr>
              <a:spLocks noChangeShapeType="1"/>
            </p:cNvSpPr>
            <p:nvPr/>
          </p:nvSpPr>
          <p:spPr bwMode="auto">
            <a:xfrm rot="10800000" flipH="1">
              <a:off x="341" y="233"/>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38931" name="Line 19"/>
            <p:cNvSpPr>
              <a:spLocks noChangeShapeType="1"/>
            </p:cNvSpPr>
            <p:nvPr/>
          </p:nvSpPr>
          <p:spPr bwMode="auto">
            <a:xfrm>
              <a:off x="166" y="1"/>
              <a:ext cx="342" cy="1"/>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38932" name="Line 20"/>
            <p:cNvSpPr>
              <a:spLocks noChangeShapeType="1"/>
            </p:cNvSpPr>
            <p:nvPr/>
          </p:nvSpPr>
          <p:spPr bwMode="auto">
            <a:xfrm>
              <a:off x="502" y="1"/>
              <a:ext cx="2" cy="233"/>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38933" name="Rectangle 21"/>
            <p:cNvSpPr>
              <a:spLocks/>
            </p:cNvSpPr>
            <p:nvPr/>
          </p:nvSpPr>
          <p:spPr bwMode="auto">
            <a:xfrm>
              <a:off x="86" y="127"/>
              <a:ext cx="233" cy="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200">
                  <a:solidFill>
                    <a:schemeClr val="tx1"/>
                  </a:solidFill>
                  <a:latin typeface="Helvetica" charset="0"/>
                  <a:ea typeface="ＭＳ Ｐゴシック" charset="0"/>
                  <a:cs typeface="Helvetica" charset="0"/>
                  <a:sym typeface="Helvetica" charset="0"/>
                </a:rPr>
                <a:t>R1</a:t>
              </a:r>
            </a:p>
          </p:txBody>
        </p:sp>
      </p:grpSp>
      <p:grpSp>
        <p:nvGrpSpPr>
          <p:cNvPr id="38934" name="Group 22"/>
          <p:cNvGrpSpPr>
            <a:grpSpLocks/>
          </p:cNvGrpSpPr>
          <p:nvPr/>
        </p:nvGrpSpPr>
        <p:grpSpPr bwMode="auto">
          <a:xfrm>
            <a:off x="6088063" y="4068763"/>
            <a:ext cx="803275" cy="576262"/>
            <a:chOff x="0" y="0"/>
            <a:chExt cx="505" cy="363"/>
          </a:xfrm>
        </p:grpSpPr>
        <p:sp>
          <p:nvSpPr>
            <p:cNvPr id="38935" name="AutoShape 23"/>
            <p:cNvSpPr>
              <a:spLocks/>
            </p:cNvSpPr>
            <p:nvPr/>
          </p:nvSpPr>
          <p:spPr bwMode="auto">
            <a:xfrm>
              <a:off x="0" y="125"/>
              <a:ext cx="341" cy="233"/>
            </a:xfrm>
            <a:prstGeom prst="roundRect">
              <a:avLst>
                <a:gd name="adj" fmla="val 431"/>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38936" name="Line 24"/>
            <p:cNvSpPr>
              <a:spLocks noChangeShapeType="1"/>
            </p:cNvSpPr>
            <p:nvPr/>
          </p:nvSpPr>
          <p:spPr bwMode="auto">
            <a:xfrm rot="10800000" flipH="1">
              <a:off x="0" y="0"/>
              <a:ext cx="162"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38937" name="Line 25"/>
            <p:cNvSpPr>
              <a:spLocks noChangeShapeType="1"/>
            </p:cNvSpPr>
            <p:nvPr/>
          </p:nvSpPr>
          <p:spPr bwMode="auto">
            <a:xfrm rot="10800000" flipH="1">
              <a:off x="341" y="0"/>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38938" name="Line 26"/>
            <p:cNvSpPr>
              <a:spLocks noChangeShapeType="1"/>
            </p:cNvSpPr>
            <p:nvPr/>
          </p:nvSpPr>
          <p:spPr bwMode="auto">
            <a:xfrm rot="10800000" flipH="1">
              <a:off x="341" y="236"/>
              <a:ext cx="163" cy="127"/>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38939" name="Line 27"/>
            <p:cNvSpPr>
              <a:spLocks noChangeShapeType="1"/>
            </p:cNvSpPr>
            <p:nvPr/>
          </p:nvSpPr>
          <p:spPr bwMode="auto">
            <a:xfrm>
              <a:off x="163" y="1"/>
              <a:ext cx="342" cy="1"/>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38940" name="Line 28"/>
            <p:cNvSpPr>
              <a:spLocks noChangeShapeType="1"/>
            </p:cNvSpPr>
            <p:nvPr/>
          </p:nvSpPr>
          <p:spPr bwMode="auto">
            <a:xfrm>
              <a:off x="504" y="1"/>
              <a:ext cx="1" cy="233"/>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38941" name="Rectangle 29"/>
            <p:cNvSpPr>
              <a:spLocks/>
            </p:cNvSpPr>
            <p:nvPr/>
          </p:nvSpPr>
          <p:spPr bwMode="auto">
            <a:xfrm>
              <a:off x="90" y="129"/>
              <a:ext cx="233" cy="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200">
                  <a:solidFill>
                    <a:schemeClr val="tx1"/>
                  </a:solidFill>
                  <a:latin typeface="Helvetica" charset="0"/>
                  <a:ea typeface="ＭＳ Ｐゴシック" charset="0"/>
                  <a:cs typeface="Helvetica" charset="0"/>
                  <a:sym typeface="Helvetica" charset="0"/>
                </a:rPr>
                <a:t>R2</a:t>
              </a:r>
            </a:p>
          </p:txBody>
        </p:sp>
      </p:grpSp>
      <p:grpSp>
        <p:nvGrpSpPr>
          <p:cNvPr id="38942" name="Group 30"/>
          <p:cNvGrpSpPr>
            <a:grpSpLocks/>
          </p:cNvGrpSpPr>
          <p:nvPr/>
        </p:nvGrpSpPr>
        <p:grpSpPr bwMode="auto">
          <a:xfrm>
            <a:off x="7213600" y="2616200"/>
            <a:ext cx="803275" cy="571500"/>
            <a:chOff x="0" y="0"/>
            <a:chExt cx="505" cy="359"/>
          </a:xfrm>
        </p:grpSpPr>
        <p:sp>
          <p:nvSpPr>
            <p:cNvPr id="38943" name="AutoShape 31"/>
            <p:cNvSpPr>
              <a:spLocks/>
            </p:cNvSpPr>
            <p:nvPr/>
          </p:nvSpPr>
          <p:spPr bwMode="auto">
            <a:xfrm>
              <a:off x="0" y="125"/>
              <a:ext cx="341" cy="233"/>
            </a:xfrm>
            <a:prstGeom prst="roundRect">
              <a:avLst>
                <a:gd name="adj" fmla="val 431"/>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38944" name="Line 32"/>
            <p:cNvSpPr>
              <a:spLocks noChangeShapeType="1"/>
            </p:cNvSpPr>
            <p:nvPr/>
          </p:nvSpPr>
          <p:spPr bwMode="auto">
            <a:xfrm rot="10800000" flipH="1">
              <a:off x="0" y="0"/>
              <a:ext cx="162"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38945" name="Line 33"/>
            <p:cNvSpPr>
              <a:spLocks noChangeShapeType="1"/>
            </p:cNvSpPr>
            <p:nvPr/>
          </p:nvSpPr>
          <p:spPr bwMode="auto">
            <a:xfrm rot="10800000" flipH="1">
              <a:off x="341" y="0"/>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38946" name="Line 34"/>
            <p:cNvSpPr>
              <a:spLocks noChangeShapeType="1"/>
            </p:cNvSpPr>
            <p:nvPr/>
          </p:nvSpPr>
          <p:spPr bwMode="auto">
            <a:xfrm rot="10800000" flipH="1">
              <a:off x="341" y="233"/>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38947" name="Line 35"/>
            <p:cNvSpPr>
              <a:spLocks noChangeShapeType="1"/>
            </p:cNvSpPr>
            <p:nvPr/>
          </p:nvSpPr>
          <p:spPr bwMode="auto">
            <a:xfrm>
              <a:off x="162" y="1"/>
              <a:ext cx="342" cy="1"/>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38948" name="Line 36"/>
            <p:cNvSpPr>
              <a:spLocks noChangeShapeType="1"/>
            </p:cNvSpPr>
            <p:nvPr/>
          </p:nvSpPr>
          <p:spPr bwMode="auto">
            <a:xfrm>
              <a:off x="504" y="1"/>
              <a:ext cx="1" cy="233"/>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38949" name="Rectangle 37"/>
            <p:cNvSpPr>
              <a:spLocks/>
            </p:cNvSpPr>
            <p:nvPr/>
          </p:nvSpPr>
          <p:spPr bwMode="auto">
            <a:xfrm>
              <a:off x="88" y="127"/>
              <a:ext cx="233" cy="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200">
                  <a:solidFill>
                    <a:schemeClr val="tx1"/>
                  </a:solidFill>
                  <a:latin typeface="Helvetica" charset="0"/>
                  <a:ea typeface="ＭＳ Ｐゴシック" charset="0"/>
                  <a:cs typeface="Helvetica" charset="0"/>
                  <a:sym typeface="Helvetica" charset="0"/>
                </a:rPr>
                <a:t>R3</a:t>
              </a:r>
            </a:p>
          </p:txBody>
        </p:sp>
      </p:grpSp>
      <p:grpSp>
        <p:nvGrpSpPr>
          <p:cNvPr id="38950" name="Group 38"/>
          <p:cNvGrpSpPr>
            <a:grpSpLocks/>
          </p:cNvGrpSpPr>
          <p:nvPr/>
        </p:nvGrpSpPr>
        <p:grpSpPr bwMode="auto">
          <a:xfrm>
            <a:off x="3960813" y="2459038"/>
            <a:ext cx="801687" cy="571500"/>
            <a:chOff x="0" y="0"/>
            <a:chExt cx="505" cy="359"/>
          </a:xfrm>
        </p:grpSpPr>
        <p:sp>
          <p:nvSpPr>
            <p:cNvPr id="38951" name="AutoShape 39"/>
            <p:cNvSpPr>
              <a:spLocks/>
            </p:cNvSpPr>
            <p:nvPr/>
          </p:nvSpPr>
          <p:spPr bwMode="auto">
            <a:xfrm>
              <a:off x="0" y="125"/>
              <a:ext cx="341" cy="233"/>
            </a:xfrm>
            <a:prstGeom prst="roundRect">
              <a:avLst>
                <a:gd name="adj" fmla="val 431"/>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38952" name="Line 40"/>
            <p:cNvSpPr>
              <a:spLocks noChangeShapeType="1"/>
            </p:cNvSpPr>
            <p:nvPr/>
          </p:nvSpPr>
          <p:spPr bwMode="auto">
            <a:xfrm rot="10800000" flipH="1">
              <a:off x="0" y="0"/>
              <a:ext cx="162"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38953" name="Line 41"/>
            <p:cNvSpPr>
              <a:spLocks noChangeShapeType="1"/>
            </p:cNvSpPr>
            <p:nvPr/>
          </p:nvSpPr>
          <p:spPr bwMode="auto">
            <a:xfrm rot="10800000" flipH="1">
              <a:off x="341" y="0"/>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38954" name="Line 42"/>
            <p:cNvSpPr>
              <a:spLocks noChangeShapeType="1"/>
            </p:cNvSpPr>
            <p:nvPr/>
          </p:nvSpPr>
          <p:spPr bwMode="auto">
            <a:xfrm rot="10800000" flipH="1">
              <a:off x="341" y="233"/>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38955" name="Line 43"/>
            <p:cNvSpPr>
              <a:spLocks noChangeShapeType="1"/>
            </p:cNvSpPr>
            <p:nvPr/>
          </p:nvSpPr>
          <p:spPr bwMode="auto">
            <a:xfrm>
              <a:off x="163" y="1"/>
              <a:ext cx="342" cy="1"/>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38956" name="Line 44"/>
            <p:cNvSpPr>
              <a:spLocks noChangeShapeType="1"/>
            </p:cNvSpPr>
            <p:nvPr/>
          </p:nvSpPr>
          <p:spPr bwMode="auto">
            <a:xfrm>
              <a:off x="504" y="1"/>
              <a:ext cx="1" cy="233"/>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38957" name="Rectangle 45"/>
            <p:cNvSpPr>
              <a:spLocks/>
            </p:cNvSpPr>
            <p:nvPr/>
          </p:nvSpPr>
          <p:spPr bwMode="auto">
            <a:xfrm>
              <a:off x="81" y="127"/>
              <a:ext cx="253" cy="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200">
                  <a:solidFill>
                    <a:schemeClr val="tx1"/>
                  </a:solidFill>
                  <a:latin typeface="Helvetica" charset="0"/>
                  <a:ea typeface="ＭＳ Ｐゴシック" charset="0"/>
                  <a:cs typeface="Helvetica" charset="0"/>
                  <a:sym typeface="Helvetica" charset="0"/>
                </a:rPr>
                <a:t>RB</a:t>
              </a:r>
            </a:p>
          </p:txBody>
        </p:sp>
      </p:grpSp>
      <p:sp>
        <p:nvSpPr>
          <p:cNvPr id="38958" name="Line 46"/>
          <p:cNvSpPr>
            <a:spLocks noChangeShapeType="1"/>
          </p:cNvSpPr>
          <p:nvPr/>
        </p:nvSpPr>
        <p:spPr bwMode="auto">
          <a:xfrm rot="10800000" flipH="1">
            <a:off x="3911600" y="4411663"/>
            <a:ext cx="2197100" cy="53975"/>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38959" name="Line 47"/>
          <p:cNvSpPr>
            <a:spLocks noChangeShapeType="1"/>
          </p:cNvSpPr>
          <p:nvPr/>
        </p:nvSpPr>
        <p:spPr bwMode="auto">
          <a:xfrm rot="10800000">
            <a:off x="3025775" y="2957513"/>
            <a:ext cx="627063" cy="1162050"/>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38960" name="Line 48"/>
          <p:cNvSpPr>
            <a:spLocks noChangeShapeType="1"/>
          </p:cNvSpPr>
          <p:nvPr/>
        </p:nvSpPr>
        <p:spPr bwMode="auto">
          <a:xfrm rot="10800000" flipH="1">
            <a:off x="6610350" y="3181350"/>
            <a:ext cx="917575" cy="903288"/>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38961" name="Line 49"/>
          <p:cNvSpPr>
            <a:spLocks noChangeShapeType="1"/>
          </p:cNvSpPr>
          <p:nvPr/>
        </p:nvSpPr>
        <p:spPr bwMode="auto">
          <a:xfrm rot="10800000">
            <a:off x="4600575" y="2782888"/>
            <a:ext cx="2617788" cy="228600"/>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38962" name="Rectangle 50"/>
          <p:cNvSpPr>
            <a:spLocks/>
          </p:cNvSpPr>
          <p:nvPr/>
        </p:nvSpPr>
        <p:spPr bwMode="auto">
          <a:xfrm>
            <a:off x="4622800" y="4084638"/>
            <a:ext cx="76041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000">
                <a:solidFill>
                  <a:srgbClr val="FF0000"/>
                </a:solidFill>
                <a:latin typeface="Helvetica" charset="0"/>
                <a:ea typeface="ＭＳ Ｐゴシック" charset="0"/>
                <a:cs typeface="Helvetica" charset="0"/>
                <a:sym typeface="Helvetica" charset="0"/>
              </a:rPr>
              <a:t>Cheap</a:t>
            </a:r>
          </a:p>
        </p:txBody>
      </p:sp>
      <p:sp>
        <p:nvSpPr>
          <p:cNvPr id="38963" name="Rectangle 51"/>
          <p:cNvSpPr>
            <a:spLocks/>
          </p:cNvSpPr>
          <p:nvPr/>
        </p:nvSpPr>
        <p:spPr bwMode="auto">
          <a:xfrm>
            <a:off x="2093913" y="3514725"/>
            <a:ext cx="11842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39800" algn="l"/>
                <a:tab pos="1854200" algn="l"/>
              </a:tabLst>
            </a:pPr>
            <a:r>
              <a:rPr lang="en-US" sz="2000">
                <a:solidFill>
                  <a:schemeClr val="tx1"/>
                </a:solidFill>
                <a:latin typeface="Helvetica" charset="0"/>
                <a:ea typeface="ＭＳ Ｐゴシック" charset="0"/>
                <a:cs typeface="Helvetica" charset="0"/>
                <a:sym typeface="Helvetica" charset="0"/>
              </a:rPr>
              <a:t>Expensive</a:t>
            </a:r>
          </a:p>
        </p:txBody>
      </p:sp>
      <p:sp>
        <p:nvSpPr>
          <p:cNvPr id="38964" name="Rectangle 52"/>
          <p:cNvSpPr>
            <a:spLocks/>
          </p:cNvSpPr>
          <p:nvPr/>
        </p:nvSpPr>
        <p:spPr bwMode="auto">
          <a:xfrm>
            <a:off x="2559050" y="4171950"/>
            <a:ext cx="588963"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a:solidFill>
                  <a:schemeClr val="tx1"/>
                </a:solidFill>
                <a:latin typeface="Helvetica" charset="0"/>
                <a:ea typeface="ＭＳ Ｐゴシック" charset="0"/>
                <a:cs typeface="Helvetica" charset="0"/>
                <a:sym typeface="Helvetica" charset="0"/>
              </a:rPr>
              <a:t>AS1</a:t>
            </a:r>
          </a:p>
        </p:txBody>
      </p:sp>
      <p:sp>
        <p:nvSpPr>
          <p:cNvPr id="38965" name="Rectangle 53"/>
          <p:cNvSpPr>
            <a:spLocks/>
          </p:cNvSpPr>
          <p:nvPr/>
        </p:nvSpPr>
        <p:spPr bwMode="auto">
          <a:xfrm>
            <a:off x="3321050" y="2890838"/>
            <a:ext cx="588963"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a:solidFill>
                  <a:schemeClr val="tx1"/>
                </a:solidFill>
                <a:latin typeface="Helvetica" charset="0"/>
                <a:ea typeface="ＭＳ Ｐゴシック" charset="0"/>
                <a:cs typeface="Helvetica" charset="0"/>
                <a:sym typeface="Helvetica" charset="0"/>
              </a:rPr>
              <a:t>AS2</a:t>
            </a:r>
          </a:p>
        </p:txBody>
      </p:sp>
      <p:sp>
        <p:nvSpPr>
          <p:cNvPr id="38966" name="Rectangle 54"/>
          <p:cNvSpPr>
            <a:spLocks/>
          </p:cNvSpPr>
          <p:nvPr/>
        </p:nvSpPr>
        <p:spPr bwMode="auto">
          <a:xfrm>
            <a:off x="8134350" y="2700338"/>
            <a:ext cx="588963"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a:solidFill>
                  <a:schemeClr val="tx1"/>
                </a:solidFill>
                <a:latin typeface="Helvetica" charset="0"/>
                <a:ea typeface="ＭＳ Ｐゴシック" charset="0"/>
                <a:cs typeface="Helvetica" charset="0"/>
                <a:sym typeface="Helvetica" charset="0"/>
              </a:rPr>
              <a:t>AS3</a:t>
            </a:r>
          </a:p>
        </p:txBody>
      </p:sp>
      <p:sp>
        <p:nvSpPr>
          <p:cNvPr id="38967" name="Rectangle 55"/>
          <p:cNvSpPr>
            <a:spLocks/>
          </p:cNvSpPr>
          <p:nvPr/>
        </p:nvSpPr>
        <p:spPr bwMode="auto">
          <a:xfrm>
            <a:off x="7251700" y="4117975"/>
            <a:ext cx="588963"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a:solidFill>
                  <a:schemeClr val="tx1"/>
                </a:solidFill>
                <a:latin typeface="Helvetica" charset="0"/>
                <a:ea typeface="ＭＳ Ｐゴシック" charset="0"/>
                <a:cs typeface="Helvetica" charset="0"/>
                <a:sym typeface="Helvetica" charset="0"/>
              </a:rPr>
              <a:t>AS4</a:t>
            </a:r>
          </a:p>
        </p:txBody>
      </p:sp>
      <p:sp>
        <p:nvSpPr>
          <p:cNvPr id="38968" name="Oval 56"/>
          <p:cNvSpPr>
            <a:spLocks/>
          </p:cNvSpPr>
          <p:nvPr/>
        </p:nvSpPr>
        <p:spPr bwMode="auto">
          <a:xfrm>
            <a:off x="6386513" y="2438400"/>
            <a:ext cx="2908300" cy="914400"/>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grpSp>
        <p:nvGrpSpPr>
          <p:cNvPr id="38969" name="Group 57"/>
          <p:cNvGrpSpPr>
            <a:grpSpLocks/>
          </p:cNvGrpSpPr>
          <p:nvPr/>
        </p:nvGrpSpPr>
        <p:grpSpPr bwMode="auto">
          <a:xfrm>
            <a:off x="9204325" y="3463925"/>
            <a:ext cx="803275" cy="571500"/>
            <a:chOff x="0" y="0"/>
            <a:chExt cx="505" cy="359"/>
          </a:xfrm>
        </p:grpSpPr>
        <p:sp>
          <p:nvSpPr>
            <p:cNvPr id="38970" name="AutoShape 58"/>
            <p:cNvSpPr>
              <a:spLocks/>
            </p:cNvSpPr>
            <p:nvPr/>
          </p:nvSpPr>
          <p:spPr bwMode="auto">
            <a:xfrm>
              <a:off x="0" y="125"/>
              <a:ext cx="341" cy="233"/>
            </a:xfrm>
            <a:prstGeom prst="roundRect">
              <a:avLst>
                <a:gd name="adj" fmla="val 431"/>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a:p>
          </p:txBody>
        </p:sp>
        <p:sp>
          <p:nvSpPr>
            <p:cNvPr id="38971" name="Line 59"/>
            <p:cNvSpPr>
              <a:spLocks noChangeShapeType="1"/>
            </p:cNvSpPr>
            <p:nvPr/>
          </p:nvSpPr>
          <p:spPr bwMode="auto">
            <a:xfrm rot="10800000" flipH="1">
              <a:off x="0" y="0"/>
              <a:ext cx="162"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38972" name="Line 60"/>
            <p:cNvSpPr>
              <a:spLocks noChangeShapeType="1"/>
            </p:cNvSpPr>
            <p:nvPr/>
          </p:nvSpPr>
          <p:spPr bwMode="auto">
            <a:xfrm rot="10800000" flipH="1">
              <a:off x="340" y="0"/>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38973" name="Line 61"/>
            <p:cNvSpPr>
              <a:spLocks noChangeShapeType="1"/>
            </p:cNvSpPr>
            <p:nvPr/>
          </p:nvSpPr>
          <p:spPr bwMode="auto">
            <a:xfrm rot="10800000" flipH="1">
              <a:off x="340" y="233"/>
              <a:ext cx="163" cy="12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38974" name="Line 62"/>
            <p:cNvSpPr>
              <a:spLocks noChangeShapeType="1"/>
            </p:cNvSpPr>
            <p:nvPr/>
          </p:nvSpPr>
          <p:spPr bwMode="auto">
            <a:xfrm>
              <a:off x="162" y="1"/>
              <a:ext cx="342" cy="1"/>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38975" name="Line 63"/>
            <p:cNvSpPr>
              <a:spLocks noChangeShapeType="1"/>
            </p:cNvSpPr>
            <p:nvPr/>
          </p:nvSpPr>
          <p:spPr bwMode="auto">
            <a:xfrm>
              <a:off x="504" y="1"/>
              <a:ext cx="1" cy="233"/>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sp>
          <p:nvSpPr>
            <p:cNvPr id="38976" name="Rectangle 64"/>
            <p:cNvSpPr>
              <a:spLocks/>
            </p:cNvSpPr>
            <p:nvPr/>
          </p:nvSpPr>
          <p:spPr bwMode="auto">
            <a:xfrm>
              <a:off x="88" y="127"/>
              <a:ext cx="233" cy="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200">
                  <a:solidFill>
                    <a:schemeClr val="tx1"/>
                  </a:solidFill>
                  <a:latin typeface="Helvetica" charset="0"/>
                  <a:ea typeface="ＭＳ Ｐゴシック" charset="0"/>
                  <a:cs typeface="Helvetica" charset="0"/>
                  <a:sym typeface="Helvetica" charset="0"/>
                </a:rPr>
                <a:t>R5</a:t>
              </a:r>
            </a:p>
          </p:txBody>
        </p:sp>
      </p:grpSp>
      <p:sp>
        <p:nvSpPr>
          <p:cNvPr id="38977" name="Rectangle 65"/>
          <p:cNvSpPr>
            <a:spLocks/>
          </p:cNvSpPr>
          <p:nvPr/>
        </p:nvSpPr>
        <p:spPr bwMode="auto">
          <a:xfrm>
            <a:off x="10280650" y="3651250"/>
            <a:ext cx="588963"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400">
                <a:solidFill>
                  <a:schemeClr val="tx1"/>
                </a:solidFill>
                <a:latin typeface="Helvetica" charset="0"/>
                <a:ea typeface="ＭＳ Ｐゴシック" charset="0"/>
                <a:cs typeface="Helvetica" charset="0"/>
                <a:sym typeface="Helvetica" charset="0"/>
              </a:rPr>
              <a:t>AS5</a:t>
            </a:r>
          </a:p>
        </p:txBody>
      </p:sp>
      <p:sp>
        <p:nvSpPr>
          <p:cNvPr id="38978" name="Line 66"/>
          <p:cNvSpPr>
            <a:spLocks noChangeShapeType="1"/>
          </p:cNvSpPr>
          <p:nvPr/>
        </p:nvSpPr>
        <p:spPr bwMode="auto">
          <a:xfrm rot="10800000">
            <a:off x="7872413" y="2957513"/>
            <a:ext cx="1336675" cy="800100"/>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a:lstStyle/>
          <a:p>
            <a:endParaRPr lang="en-GB"/>
          </a:p>
        </p:txBody>
      </p:sp>
      <p:grpSp>
        <p:nvGrpSpPr>
          <p:cNvPr id="38979" name="Group 67"/>
          <p:cNvGrpSpPr>
            <a:grpSpLocks/>
          </p:cNvGrpSpPr>
          <p:nvPr/>
        </p:nvGrpSpPr>
        <p:grpSpPr bwMode="auto">
          <a:xfrm>
            <a:off x="3355975" y="4984750"/>
            <a:ext cx="6276975" cy="2746375"/>
            <a:chOff x="0" y="0"/>
            <a:chExt cx="3954" cy="1729"/>
          </a:xfrm>
        </p:grpSpPr>
        <p:sp>
          <p:nvSpPr>
            <p:cNvPr id="38980" name="Rectangle 68"/>
            <p:cNvSpPr>
              <a:spLocks/>
            </p:cNvSpPr>
            <p:nvPr/>
          </p:nvSpPr>
          <p:spPr bwMode="auto">
            <a:xfrm>
              <a:off x="0" y="0"/>
              <a:ext cx="3954" cy="1729"/>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a:p>
          </p:txBody>
        </p:sp>
        <p:sp>
          <p:nvSpPr>
            <p:cNvPr id="38981" name="Rectangle 69"/>
            <p:cNvSpPr>
              <a:spLocks/>
            </p:cNvSpPr>
            <p:nvPr/>
          </p:nvSpPr>
          <p:spPr bwMode="auto">
            <a:xfrm>
              <a:off x="0" y="0"/>
              <a:ext cx="3564" cy="1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spAutoFit/>
            </a:bodyPr>
            <a:lstStyle/>
            <a:p>
              <a:pPr>
                <a:lnSpc>
                  <a:spcPct val="84000"/>
                </a:lnSpc>
                <a:tabLst>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Lst>
              </a:pPr>
              <a:r>
                <a:rPr lang="en-US" sz="2200" b="1">
                  <a:solidFill>
                    <a:schemeClr val="tx1"/>
                  </a:solidFill>
                  <a:latin typeface="Helvetica" charset="0"/>
                  <a:ea typeface="ＭＳ Ｐゴシック" charset="0"/>
                  <a:cs typeface="Helvetica" charset="0"/>
                  <a:sym typeface="Helvetica" charset="0"/>
                </a:rPr>
                <a:t>RPSL policy for AS1</a:t>
              </a:r>
            </a:p>
            <a:p>
              <a:pPr algn="l">
                <a:lnSpc>
                  <a:spcPct val="84000"/>
                </a:lnSpc>
                <a:tabLst>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Lst>
              </a:pPr>
              <a:r>
                <a:rPr lang="en-US" sz="2200">
                  <a:solidFill>
                    <a:schemeClr val="tx1"/>
                  </a:solidFill>
                  <a:latin typeface="Helvetica" charset="0"/>
                  <a:ea typeface="ＭＳ Ｐゴシック" charset="0"/>
                  <a:cs typeface="Helvetica" charset="0"/>
                  <a:sym typeface="Helvetica" charset="0"/>
                </a:rPr>
                <a:t>aut-num: AS1</a:t>
              </a:r>
            </a:p>
            <a:p>
              <a:pPr algn="l">
                <a:lnSpc>
                  <a:spcPct val="84000"/>
                </a:lnSpc>
                <a:tabLst>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Lst>
              </a:pPr>
              <a:r>
                <a:rPr lang="en-US" sz="2200">
                  <a:solidFill>
                    <a:schemeClr val="tx1"/>
                  </a:solidFill>
                  <a:latin typeface="Helvetica" charset="0"/>
                  <a:ea typeface="ＭＳ Ｐゴシック" charset="0"/>
                  <a:cs typeface="Helvetica" charset="0"/>
                  <a:sym typeface="Helvetica" charset="0"/>
                </a:rPr>
                <a:t>import: from  AS2 RA at R1 set localpref=100;</a:t>
              </a:r>
            </a:p>
            <a:p>
              <a:pPr algn="l">
                <a:lnSpc>
                  <a:spcPct val="84000"/>
                </a:lnSpc>
                <a:tabLst>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Lst>
              </a:pPr>
              <a:r>
                <a:rPr lang="en-US" sz="2200">
                  <a:solidFill>
                    <a:schemeClr val="tx1"/>
                  </a:solidFill>
                  <a:latin typeface="Helvetica" charset="0"/>
                  <a:ea typeface="ＭＳ Ｐゴシック" charset="0"/>
                  <a:cs typeface="Helvetica" charset="0"/>
                  <a:sym typeface="Helvetica" charset="0"/>
                </a:rPr>
                <a:t>            from  AS4 R2 at R1 set localpref=200;</a:t>
              </a:r>
            </a:p>
            <a:p>
              <a:pPr algn="l">
                <a:lnSpc>
                  <a:spcPct val="84000"/>
                </a:lnSpc>
                <a:tabLst>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Lst>
              </a:pPr>
              <a:r>
                <a:rPr lang="en-US" sz="2200">
                  <a:solidFill>
                    <a:schemeClr val="tx1"/>
                  </a:solidFill>
                  <a:latin typeface="Helvetica" charset="0"/>
                  <a:ea typeface="ＭＳ Ｐゴシック" charset="0"/>
                  <a:cs typeface="Helvetica" charset="0"/>
                  <a:sym typeface="Helvetica" charset="0"/>
                </a:rPr>
                <a:t>            accept ANY</a:t>
              </a:r>
            </a:p>
            <a:p>
              <a:pPr algn="l">
                <a:lnSpc>
                  <a:spcPct val="84000"/>
                </a:lnSpc>
                <a:tabLst>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Lst>
              </a:pPr>
              <a:r>
                <a:rPr lang="en-US" sz="2200">
                  <a:solidFill>
                    <a:schemeClr val="tx1"/>
                  </a:solidFill>
                  <a:latin typeface="Helvetica" charset="0"/>
                  <a:ea typeface="ＭＳ Ｐゴシック" charset="0"/>
                  <a:cs typeface="Helvetica" charset="0"/>
                  <a:sym typeface="Helvetica" charset="0"/>
                </a:rPr>
                <a:t>export: to AS2 RA at R1 announce AS1</a:t>
              </a:r>
            </a:p>
            <a:p>
              <a:pPr algn="l">
                <a:lnSpc>
                  <a:spcPct val="84000"/>
                </a:lnSpc>
                <a:tabLst>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 pos="4673600" algn="l"/>
                  <a:tab pos="5600700" algn="l"/>
                  <a:tab pos="6489700" algn="l"/>
                  <a:tab pos="939800" algn="l"/>
                  <a:tab pos="1866900" algn="l"/>
                  <a:tab pos="2806700" algn="l"/>
                  <a:tab pos="3733800" algn="l"/>
                </a:tabLst>
              </a:pPr>
              <a:r>
                <a:rPr lang="en-US" sz="2200">
                  <a:solidFill>
                    <a:schemeClr val="tx1"/>
                  </a:solidFill>
                  <a:latin typeface="Helvetica" charset="0"/>
                  <a:ea typeface="ＭＳ Ｐゴシック" charset="0"/>
                  <a:cs typeface="Helvetica" charset="0"/>
                  <a:sym typeface="Helvetica" charset="0"/>
                </a:rPr>
                <a:t>            to AS4 R2 at R1 announce AS1</a:t>
              </a:r>
            </a:p>
          </p:txBody>
        </p:sp>
      </p:grpSp>
      <p:sp>
        <p:nvSpPr>
          <p:cNvPr id="38982" name="Rectangle 70"/>
          <p:cNvSpPr>
            <a:spLocks noGrp="1" noChangeArrowheads="1"/>
          </p:cNvSpPr>
          <p:nvPr>
            <p:ph type="body" idx="1"/>
          </p:nvPr>
        </p:nvSpPr>
        <p:spPr>
          <a:xfrm>
            <a:off x="954088" y="7321550"/>
            <a:ext cx="11099800" cy="2514600"/>
          </a:xfrm>
          <a:ln/>
        </p:spPr>
        <p:txBody>
          <a:bodyPr/>
          <a:lstStyle/>
          <a:p>
            <a:pPr marL="1219200" lvl="2">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 pos="8407400" algn="l"/>
                <a:tab pos="9334500" algn="l"/>
                <a:tab pos="10274300" algn="l"/>
                <a:tab pos="11137900" algn="l"/>
              </a:tabLst>
            </a:pPr>
            <a:r>
              <a:rPr lang="en-US"/>
              <a:t>AS1 will prefer to send over cheap link</a:t>
            </a:r>
          </a:p>
          <a:p>
            <a:pPr marL="1219200" lvl="2">
              <a:lnSpc>
                <a:spcPct val="84000"/>
              </a:lnSpc>
              <a:buClr>
                <a:srgbClr val="000000"/>
              </a:buClr>
              <a:buSzPct val="75000"/>
              <a:tabLst>
                <a:tab pos="939800" algn="l"/>
                <a:tab pos="1866900" algn="l"/>
                <a:tab pos="2806700" algn="l"/>
                <a:tab pos="3733800" algn="l"/>
                <a:tab pos="4673600" algn="l"/>
                <a:tab pos="5600700" algn="l"/>
                <a:tab pos="6540500" algn="l"/>
                <a:tab pos="7467600" algn="l"/>
                <a:tab pos="8407400" algn="l"/>
                <a:tab pos="9334500" algn="l"/>
                <a:tab pos="10274300" algn="l"/>
                <a:tab pos="11137900" algn="l"/>
                <a:tab pos="939800" algn="l"/>
                <a:tab pos="1866900" algn="l"/>
                <a:tab pos="2806700" algn="l"/>
                <a:tab pos="3733800" algn="l"/>
                <a:tab pos="4673600" algn="l"/>
                <a:tab pos="5600700" algn="l"/>
                <a:tab pos="6540500" algn="l"/>
                <a:tab pos="7467600" algn="l"/>
                <a:tab pos="8407400" algn="l"/>
                <a:tab pos="9334500" algn="l"/>
                <a:tab pos="10274300" algn="l"/>
                <a:tab pos="11137900" algn="l"/>
              </a:tabLst>
            </a:pPr>
            <a:r>
              <a:rPr lang="en-US"/>
              <a:t>But the flow of the packets destined to AS1 will depend on the routing policy of the other domains</a:t>
            </a:r>
          </a:p>
        </p:txBody>
      </p:sp>
    </p:spTree>
    <p:extLst>
      <p:ext uri="{BB962C8B-B14F-4D97-AF65-F5344CB8AC3E}">
        <p14:creationId xmlns:p14="http://schemas.microsoft.com/office/powerpoint/2010/main" val="3703097052"/>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1"/>
          <p:cNvSpPr>
            <a:spLocks noGrp="1" noChangeArrowheads="1"/>
          </p:cNvSpPr>
          <p:nvPr>
            <p:ph type="title"/>
          </p:nvPr>
        </p:nvSpPr>
        <p:spPr>
          <a:ln/>
        </p:spPr>
        <p:txBody>
          <a:bodyPr/>
          <a:lstStyle/>
          <a:p>
            <a:r>
              <a:rPr lang="en-US"/>
              <a:t>Agenda</a:t>
            </a:r>
          </a:p>
        </p:txBody>
      </p:sp>
      <p:sp>
        <p:nvSpPr>
          <p:cNvPr id="76802" name="Rectangle 2"/>
          <p:cNvSpPr>
            <a:spLocks noGrp="1" noChangeArrowheads="1"/>
          </p:cNvSpPr>
          <p:nvPr>
            <p:ph type="body" idx="1"/>
          </p:nvPr>
        </p:nvSpPr>
        <p:spPr>
          <a:xfrm>
            <a:off x="1270000" y="2768600"/>
            <a:ext cx="10769600" cy="6870700"/>
          </a:xfrm>
          <a:ln/>
        </p:spPr>
        <p:txBody>
          <a:bodyPr/>
          <a:lstStyle/>
          <a:p>
            <a:pPr marL="889000"/>
            <a:r>
              <a:rPr lang="en-US"/>
              <a:t>Routing in IP networks</a:t>
            </a:r>
          </a:p>
          <a:p>
            <a:pPr marL="889000"/>
            <a:r>
              <a:rPr lang="en-US">
                <a:solidFill>
                  <a:srgbClr val="FF2712"/>
                </a:solidFill>
              </a:rPr>
              <a:t>Interdomain routing</a:t>
            </a:r>
          </a:p>
          <a:p>
            <a:pPr marL="1333500" lvl="1"/>
            <a:r>
              <a:rPr lang="en-US"/>
              <a:t>Routing policies</a:t>
            </a:r>
          </a:p>
          <a:p>
            <a:pPr marL="1333500" lvl="1"/>
            <a:r>
              <a:rPr lang="en-US"/>
              <a:t>eBGP basics</a:t>
            </a:r>
          </a:p>
          <a:p>
            <a:pPr marL="1333500" lvl="1"/>
            <a:r>
              <a:rPr lang="en-US">
                <a:solidFill>
                  <a:srgbClr val="FF0000"/>
                </a:solidFill>
              </a:rPr>
              <a:t>BGP convergence</a:t>
            </a:r>
          </a:p>
        </p:txBody>
      </p:sp>
    </p:spTree>
    <p:extLst>
      <p:ext uri="{BB962C8B-B14F-4D97-AF65-F5344CB8AC3E}">
        <p14:creationId xmlns:p14="http://schemas.microsoft.com/office/powerpoint/2010/main" val="1539395336"/>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a:xfrm>
            <a:off x="935038" y="376605"/>
            <a:ext cx="11239500" cy="2239107"/>
          </a:xfrm>
          <a:ln/>
        </p:spPr>
        <p:txBody>
          <a:bodyPr/>
          <a:lstStyle/>
          <a:p>
            <a:pPr>
              <a:lnSpc>
                <a:spcPct val="84000"/>
              </a:lnSpc>
              <a:tabLst>
                <a:tab pos="908795" algn="l"/>
                <a:tab pos="1805309" algn="l"/>
                <a:tab pos="2714102" algn="l"/>
                <a:tab pos="3610616" algn="l"/>
                <a:tab pos="4519411" algn="l"/>
                <a:tab pos="5415925" algn="l"/>
                <a:tab pos="6324719" algn="l"/>
                <a:tab pos="7221232" algn="l"/>
                <a:tab pos="8080904" algn="l"/>
              </a:tabLst>
            </a:pPr>
            <a:r>
              <a:rPr lang="en-US"/>
              <a:t>Limitations of </a:t>
            </a:r>
            <a:r>
              <a:rPr lang="en-US" sz="6170">
                <a:latin typeface="Courier New" charset="0"/>
                <a:cs typeface="Courier New" charset="0"/>
                <a:sym typeface="Courier New" charset="0"/>
              </a:rPr>
              <a:t>local-pref</a:t>
            </a:r>
            <a:endParaRPr lang="en-US" sz="6170">
              <a:latin typeface="Courier New" charset="0"/>
              <a:sym typeface="Courier New" charset="0"/>
            </a:endParaRPr>
          </a:p>
        </p:txBody>
      </p:sp>
      <p:sp>
        <p:nvSpPr>
          <p:cNvPr id="40962" name="Rectangle 2"/>
          <p:cNvSpPr>
            <a:spLocks noGrp="1" noChangeArrowheads="1"/>
          </p:cNvSpPr>
          <p:nvPr>
            <p:ph type="body" idx="1"/>
          </p:nvPr>
        </p:nvSpPr>
        <p:spPr>
          <a:xfrm>
            <a:off x="914400" y="2055935"/>
            <a:ext cx="12090400" cy="7322527"/>
          </a:xfrm>
          <a:ln/>
        </p:spPr>
        <p:txBody>
          <a:bodyPr/>
          <a:lstStyle/>
          <a:p>
            <a:pPr marL="899584" lvl="1">
              <a:lnSpc>
                <a:spcPct val="84000"/>
              </a:lnSpc>
              <a:buClr>
                <a:srgbClr val="000000"/>
              </a:buClr>
              <a:buSzPct val="75000"/>
              <a:tabLst>
                <a:tab pos="908795" algn="l"/>
                <a:tab pos="1805309" algn="l"/>
                <a:tab pos="2714102" algn="l"/>
                <a:tab pos="3610616" algn="l"/>
                <a:tab pos="4519411" algn="l"/>
                <a:tab pos="5415925" algn="l"/>
                <a:tab pos="6324719" algn="l"/>
                <a:tab pos="7221232" algn="l"/>
                <a:tab pos="8130027" algn="l"/>
                <a:tab pos="9026541" algn="l"/>
                <a:tab pos="9935335" algn="l"/>
                <a:tab pos="10770444" algn="l"/>
                <a:tab pos="908795" algn="l"/>
                <a:tab pos="1805309" algn="l"/>
                <a:tab pos="2714102" algn="l"/>
                <a:tab pos="3610616" algn="l"/>
                <a:tab pos="4519411" algn="l"/>
                <a:tab pos="5415925" algn="l"/>
                <a:tab pos="6324719" algn="l"/>
                <a:tab pos="7221232" algn="l"/>
                <a:tab pos="8130027" algn="l"/>
                <a:tab pos="9026541" algn="l"/>
                <a:tab pos="9935335" algn="l"/>
                <a:tab pos="10770444" algn="l"/>
                <a:tab pos="908795" algn="l"/>
                <a:tab pos="1805309" algn="l"/>
                <a:tab pos="2714102" algn="l"/>
                <a:tab pos="3610616" algn="l"/>
                <a:tab pos="4519411" algn="l"/>
                <a:tab pos="5415925" algn="l"/>
                <a:tab pos="6324719" algn="l"/>
                <a:tab pos="7221232" algn="l"/>
              </a:tabLst>
            </a:pPr>
            <a:r>
              <a:rPr lang="en-US"/>
              <a:t>In theory</a:t>
            </a:r>
          </a:p>
          <a:p>
            <a:pPr marL="1178977" lvl="2">
              <a:lnSpc>
                <a:spcPct val="84000"/>
              </a:lnSpc>
              <a:buClr>
                <a:srgbClr val="000000"/>
              </a:buClr>
              <a:buSzPct val="75000"/>
              <a:tabLst>
                <a:tab pos="908795" algn="l"/>
                <a:tab pos="1805309" algn="l"/>
                <a:tab pos="2714102" algn="l"/>
                <a:tab pos="3610616" algn="l"/>
                <a:tab pos="4519411" algn="l"/>
                <a:tab pos="5415925" algn="l"/>
                <a:tab pos="6324719" algn="l"/>
                <a:tab pos="7221232" algn="l"/>
                <a:tab pos="8130027" algn="l"/>
                <a:tab pos="9026541" algn="l"/>
                <a:tab pos="9935335" algn="l"/>
                <a:tab pos="10770444" algn="l"/>
                <a:tab pos="908795" algn="l"/>
                <a:tab pos="1805309" algn="l"/>
                <a:tab pos="2714102" algn="l"/>
                <a:tab pos="3610616" algn="l"/>
                <a:tab pos="4519411" algn="l"/>
                <a:tab pos="5415925" algn="l"/>
                <a:tab pos="6324719" algn="l"/>
                <a:tab pos="7221232" algn="l"/>
                <a:tab pos="8130027" algn="l"/>
                <a:tab pos="9026541" algn="l"/>
                <a:tab pos="9935335" algn="l"/>
                <a:tab pos="10770444" algn="l"/>
                <a:tab pos="908795" algn="l"/>
                <a:tab pos="1805309" algn="l"/>
                <a:tab pos="2714102" algn="l"/>
                <a:tab pos="3610616" algn="l"/>
                <a:tab pos="4519411" algn="l"/>
                <a:tab pos="5415925" algn="l"/>
                <a:tab pos="6324719" algn="l"/>
                <a:tab pos="7221232" algn="l"/>
              </a:tabLst>
            </a:pPr>
            <a:r>
              <a:rPr lang="en-US"/>
              <a:t>Each domain is free to define its order of preference for the routes learned from external peers</a:t>
            </a:r>
            <a:br>
              <a:rPr lang="en-US"/>
            </a:br>
            <a:br>
              <a:rPr lang="en-US"/>
            </a:br>
            <a:br>
              <a:rPr lang="en-US"/>
            </a:br>
            <a:br>
              <a:rPr lang="en-US"/>
            </a:br>
            <a:br>
              <a:rPr lang="en-US"/>
            </a:br>
            <a:br>
              <a:rPr lang="en-US"/>
            </a:br>
            <a:br>
              <a:rPr lang="en-US"/>
            </a:br>
            <a:br>
              <a:rPr lang="en-US"/>
            </a:br>
            <a:endParaRPr lang="en-US"/>
          </a:p>
          <a:p>
            <a:pPr marL="1178977" lvl="2">
              <a:lnSpc>
                <a:spcPct val="84000"/>
              </a:lnSpc>
              <a:buClr>
                <a:srgbClr val="000000"/>
              </a:buClr>
              <a:buSzPct val="75000"/>
              <a:tabLst>
                <a:tab pos="908795" algn="l"/>
                <a:tab pos="1805309" algn="l"/>
                <a:tab pos="2714102" algn="l"/>
                <a:tab pos="3610616" algn="l"/>
                <a:tab pos="4519411" algn="l"/>
                <a:tab pos="5415925" algn="l"/>
                <a:tab pos="6324719" algn="l"/>
                <a:tab pos="7221232" algn="l"/>
                <a:tab pos="8130027" algn="l"/>
                <a:tab pos="9026541" algn="l"/>
                <a:tab pos="9935335" algn="l"/>
                <a:tab pos="10770444" algn="l"/>
                <a:tab pos="908795" algn="l"/>
                <a:tab pos="1805309" algn="l"/>
                <a:tab pos="2714102" algn="l"/>
                <a:tab pos="3610616" algn="l"/>
                <a:tab pos="4519411" algn="l"/>
                <a:tab pos="5415925" algn="l"/>
                <a:tab pos="6324719" algn="l"/>
                <a:tab pos="7221232" algn="l"/>
                <a:tab pos="8130027" algn="l"/>
                <a:tab pos="9026541" algn="l"/>
                <a:tab pos="9935335" algn="l"/>
                <a:tab pos="10770444" algn="l"/>
                <a:tab pos="908795" algn="l"/>
                <a:tab pos="1805309" algn="l"/>
                <a:tab pos="2714102" algn="l"/>
                <a:tab pos="3610616" algn="l"/>
                <a:tab pos="4519411" algn="l"/>
                <a:tab pos="5415925" algn="l"/>
                <a:tab pos="6324719" algn="l"/>
                <a:tab pos="7221232" algn="l"/>
              </a:tabLst>
            </a:pPr>
            <a:r>
              <a:rPr lang="en-US"/>
              <a:t>How to reach 2001:db8:1/48 from AS3 and AS4 ?</a:t>
            </a:r>
          </a:p>
        </p:txBody>
      </p:sp>
      <p:grpSp>
        <p:nvGrpSpPr>
          <p:cNvPr id="40963" name="Group 3"/>
          <p:cNvGrpSpPr>
            <a:grpSpLocks/>
          </p:cNvGrpSpPr>
          <p:nvPr/>
        </p:nvGrpSpPr>
        <p:grpSpPr bwMode="auto">
          <a:xfrm>
            <a:off x="4699001" y="5353051"/>
            <a:ext cx="3351213" cy="1115157"/>
            <a:chOff x="0" y="0"/>
            <a:chExt cx="2111" cy="761"/>
          </a:xfrm>
        </p:grpSpPr>
        <p:sp>
          <p:nvSpPr>
            <p:cNvPr id="40964" name="Oval 4"/>
            <p:cNvSpPr>
              <a:spLocks/>
            </p:cNvSpPr>
            <p:nvPr/>
          </p:nvSpPr>
          <p:spPr bwMode="auto">
            <a:xfrm>
              <a:off x="0" y="0"/>
              <a:ext cx="2111" cy="76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40965" name="Rectangle 5"/>
            <p:cNvSpPr>
              <a:spLocks/>
            </p:cNvSpPr>
            <p:nvPr/>
          </p:nvSpPr>
          <p:spPr bwMode="auto">
            <a:xfrm>
              <a:off x="309" y="238"/>
              <a:ext cx="149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714102" algn="l"/>
                  <a:tab pos="3598335" algn="l"/>
                </a:tabLst>
              </a:pPr>
              <a:r>
                <a:rPr lang="en-US" sz="2888">
                  <a:solidFill>
                    <a:schemeClr val="tx1"/>
                  </a:solidFill>
                  <a:latin typeface="Helvetica" charset="0"/>
                  <a:ea typeface="ＭＳ Ｐゴシック" charset="0"/>
                  <a:cs typeface="Helvetica" charset="0"/>
                  <a:sym typeface="Helvetica" charset="0"/>
                </a:rPr>
                <a:t>AS1</a:t>
              </a:r>
            </a:p>
          </p:txBody>
        </p:sp>
      </p:grpSp>
      <p:grpSp>
        <p:nvGrpSpPr>
          <p:cNvPr id="40966" name="Group 6"/>
          <p:cNvGrpSpPr>
            <a:grpSpLocks/>
          </p:cNvGrpSpPr>
          <p:nvPr/>
        </p:nvGrpSpPr>
        <p:grpSpPr bwMode="auto">
          <a:xfrm>
            <a:off x="2697164" y="6938596"/>
            <a:ext cx="3371850" cy="1349619"/>
            <a:chOff x="0" y="0"/>
            <a:chExt cx="2124" cy="921"/>
          </a:xfrm>
        </p:grpSpPr>
        <p:sp>
          <p:nvSpPr>
            <p:cNvPr id="40967" name="Oval 7"/>
            <p:cNvSpPr>
              <a:spLocks/>
            </p:cNvSpPr>
            <p:nvPr/>
          </p:nvSpPr>
          <p:spPr bwMode="auto">
            <a:xfrm>
              <a:off x="0" y="0"/>
              <a:ext cx="2124" cy="92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40968" name="Rectangle 8"/>
            <p:cNvSpPr>
              <a:spLocks/>
            </p:cNvSpPr>
            <p:nvPr/>
          </p:nvSpPr>
          <p:spPr bwMode="auto">
            <a:xfrm>
              <a:off x="308" y="314"/>
              <a:ext cx="1504"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714102" algn="l"/>
                  <a:tab pos="3598335" algn="l"/>
                </a:tabLst>
              </a:pPr>
              <a:r>
                <a:rPr lang="en-US" sz="2888">
                  <a:solidFill>
                    <a:srgbClr val="FF0000"/>
                  </a:solidFill>
                  <a:latin typeface="Helvetica" charset="0"/>
                  <a:ea typeface="ＭＳ Ｐゴシック" charset="0"/>
                  <a:cs typeface="Helvetica" charset="0"/>
                  <a:sym typeface="Helvetica" charset="0"/>
                </a:rPr>
                <a:t>AS3</a:t>
              </a:r>
            </a:p>
          </p:txBody>
        </p:sp>
      </p:grpSp>
      <p:grpSp>
        <p:nvGrpSpPr>
          <p:cNvPr id="40969" name="Group 9"/>
          <p:cNvGrpSpPr>
            <a:grpSpLocks/>
          </p:cNvGrpSpPr>
          <p:nvPr/>
        </p:nvGrpSpPr>
        <p:grpSpPr bwMode="auto">
          <a:xfrm>
            <a:off x="7635875" y="6967905"/>
            <a:ext cx="3252789" cy="1320311"/>
            <a:chOff x="0" y="0"/>
            <a:chExt cx="2048" cy="901"/>
          </a:xfrm>
        </p:grpSpPr>
        <p:sp>
          <p:nvSpPr>
            <p:cNvPr id="40970" name="Oval 10"/>
            <p:cNvSpPr>
              <a:spLocks/>
            </p:cNvSpPr>
            <p:nvPr/>
          </p:nvSpPr>
          <p:spPr bwMode="auto">
            <a:xfrm>
              <a:off x="0" y="0"/>
              <a:ext cx="2048" cy="90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40971" name="Rectangle 11"/>
            <p:cNvSpPr>
              <a:spLocks/>
            </p:cNvSpPr>
            <p:nvPr/>
          </p:nvSpPr>
          <p:spPr bwMode="auto">
            <a:xfrm>
              <a:off x="301" y="305"/>
              <a:ext cx="1448"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714102" algn="l"/>
                  <a:tab pos="3598335" algn="l"/>
                </a:tabLst>
              </a:pPr>
              <a:r>
                <a:rPr lang="en-US" sz="2888">
                  <a:solidFill>
                    <a:srgbClr val="0000FF"/>
                  </a:solidFill>
                  <a:latin typeface="Helvetica" charset="0"/>
                  <a:ea typeface="ＭＳ Ｐゴシック" charset="0"/>
                  <a:cs typeface="Helvetica" charset="0"/>
                  <a:sym typeface="Helvetica" charset="0"/>
                </a:rPr>
                <a:t>AS4</a:t>
              </a:r>
            </a:p>
          </p:txBody>
        </p:sp>
      </p:grpSp>
      <p:sp>
        <p:nvSpPr>
          <p:cNvPr id="40972" name="Line 12"/>
          <p:cNvSpPr>
            <a:spLocks noChangeShapeType="1"/>
          </p:cNvSpPr>
          <p:nvPr/>
        </p:nvSpPr>
        <p:spPr bwMode="auto">
          <a:xfrm>
            <a:off x="6075364" y="7631723"/>
            <a:ext cx="1536700" cy="146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40973" name="Line 13"/>
          <p:cNvSpPr>
            <a:spLocks noChangeShapeType="1"/>
          </p:cNvSpPr>
          <p:nvPr/>
        </p:nvSpPr>
        <p:spPr bwMode="auto">
          <a:xfrm rot="10800000" flipH="1">
            <a:off x="4675189" y="6317274"/>
            <a:ext cx="579437" cy="650631"/>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40974" name="Line 14"/>
          <p:cNvSpPr>
            <a:spLocks noChangeShapeType="1"/>
          </p:cNvSpPr>
          <p:nvPr/>
        </p:nvSpPr>
        <p:spPr bwMode="auto">
          <a:xfrm rot="10800000">
            <a:off x="7897814" y="6131170"/>
            <a:ext cx="720725" cy="883628"/>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40975" name="Rectangle 15"/>
          <p:cNvSpPr>
            <a:spLocks/>
          </p:cNvSpPr>
          <p:nvPr/>
        </p:nvSpPr>
        <p:spPr bwMode="auto">
          <a:xfrm>
            <a:off x="7816850" y="6241074"/>
            <a:ext cx="5816600" cy="820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Lst>
            </a:pPr>
            <a:r>
              <a:rPr lang="en-US" sz="2100" b="1">
                <a:solidFill>
                  <a:schemeClr val="tx1"/>
                </a:solidFill>
                <a:latin typeface="Helvetica" charset="0"/>
                <a:ea typeface="ＭＳ Ｐゴシック" charset="0"/>
                <a:cs typeface="Helvetica" charset="0"/>
                <a:sym typeface="Helvetica" charset="0"/>
              </a:rPr>
              <a:t>Preferred paths for </a:t>
            </a:r>
            <a:r>
              <a:rPr lang="en-US" sz="2100" b="1">
                <a:solidFill>
                  <a:srgbClr val="0000FF"/>
                </a:solidFill>
                <a:latin typeface="Helvetica" charset="0"/>
                <a:ea typeface="ＭＳ Ｐゴシック" charset="0"/>
                <a:cs typeface="Helvetica" charset="0"/>
                <a:sym typeface="Helvetica" charset="0"/>
              </a:rPr>
              <a:t>AS4</a:t>
            </a:r>
          </a:p>
          <a:p>
            <a:pPr>
              <a:lnSpc>
                <a:spcPct val="84000"/>
              </a:lnSpc>
              <a:tabLst>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Lst>
            </a:pPr>
            <a:r>
              <a:rPr lang="en-US" sz="2100">
                <a:solidFill>
                  <a:schemeClr val="tx1"/>
                </a:solidFill>
                <a:latin typeface="Helvetica" charset="0"/>
                <a:ea typeface="ＭＳ Ｐゴシック" charset="0"/>
                <a:cs typeface="Helvetica" charset="0"/>
                <a:sym typeface="Helvetica" charset="0"/>
              </a:rPr>
              <a:t>1. </a:t>
            </a:r>
            <a:r>
              <a:rPr lang="en-US" sz="2100">
                <a:solidFill>
                  <a:srgbClr val="FF0000"/>
                </a:solidFill>
                <a:latin typeface="Helvetica" charset="0"/>
                <a:ea typeface="ＭＳ Ｐゴシック" charset="0"/>
                <a:cs typeface="Helvetica" charset="0"/>
                <a:sym typeface="Helvetica" charset="0"/>
              </a:rPr>
              <a:t>AS3</a:t>
            </a:r>
            <a:r>
              <a:rPr lang="en-US" sz="2100">
                <a:solidFill>
                  <a:schemeClr val="tx1"/>
                </a:solidFill>
                <a:latin typeface="Helvetica" charset="0"/>
                <a:ea typeface="ＭＳ Ｐゴシック" charset="0"/>
                <a:cs typeface="Helvetica" charset="0"/>
                <a:sym typeface="Helvetica" charset="0"/>
              </a:rPr>
              <a:t>:AS1</a:t>
            </a:r>
          </a:p>
          <a:p>
            <a:pPr>
              <a:lnSpc>
                <a:spcPct val="84000"/>
              </a:lnSpc>
              <a:tabLst>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Lst>
            </a:pPr>
            <a:r>
              <a:rPr lang="en-US" sz="2100">
                <a:solidFill>
                  <a:schemeClr val="tx1"/>
                </a:solidFill>
                <a:latin typeface="Helvetica" charset="0"/>
                <a:ea typeface="ＭＳ Ｐゴシック" charset="0"/>
                <a:cs typeface="Helvetica" charset="0"/>
                <a:sym typeface="Helvetica" charset="0"/>
              </a:rPr>
              <a:t>2. AS1</a:t>
            </a:r>
          </a:p>
        </p:txBody>
      </p:sp>
      <p:sp>
        <p:nvSpPr>
          <p:cNvPr id="40976" name="Rectangle 16"/>
          <p:cNvSpPr>
            <a:spLocks/>
          </p:cNvSpPr>
          <p:nvPr/>
        </p:nvSpPr>
        <p:spPr bwMode="auto">
          <a:xfrm>
            <a:off x="161925" y="6074020"/>
            <a:ext cx="5816600" cy="820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Lst>
            </a:pPr>
            <a:r>
              <a:rPr lang="en-US" sz="2100" b="1">
                <a:solidFill>
                  <a:schemeClr val="tx1"/>
                </a:solidFill>
                <a:latin typeface="Helvetica" charset="0"/>
                <a:ea typeface="ＭＳ Ｐゴシック" charset="0"/>
                <a:cs typeface="Helvetica" charset="0"/>
                <a:sym typeface="Helvetica" charset="0"/>
              </a:rPr>
              <a:t>Preferred paths for </a:t>
            </a:r>
            <a:r>
              <a:rPr lang="en-US" sz="2100" b="1">
                <a:solidFill>
                  <a:srgbClr val="FF0000"/>
                </a:solidFill>
                <a:latin typeface="Helvetica" charset="0"/>
                <a:ea typeface="ＭＳ Ｐゴシック" charset="0"/>
                <a:cs typeface="Helvetica" charset="0"/>
                <a:sym typeface="Helvetica" charset="0"/>
              </a:rPr>
              <a:t>AS3</a:t>
            </a:r>
          </a:p>
          <a:p>
            <a:pPr>
              <a:lnSpc>
                <a:spcPct val="84000"/>
              </a:lnSpc>
              <a:tabLst>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Lst>
            </a:pPr>
            <a:r>
              <a:rPr lang="en-US" sz="2100">
                <a:solidFill>
                  <a:schemeClr val="tx1"/>
                </a:solidFill>
                <a:latin typeface="Helvetica" charset="0"/>
                <a:ea typeface="ＭＳ Ｐゴシック" charset="0"/>
                <a:cs typeface="Helvetica" charset="0"/>
                <a:sym typeface="Helvetica" charset="0"/>
              </a:rPr>
              <a:t>1. </a:t>
            </a:r>
            <a:r>
              <a:rPr lang="en-US" sz="2100">
                <a:solidFill>
                  <a:srgbClr val="0000FF"/>
                </a:solidFill>
                <a:latin typeface="Helvetica" charset="0"/>
                <a:ea typeface="ＭＳ Ｐゴシック" charset="0"/>
                <a:cs typeface="Helvetica" charset="0"/>
                <a:sym typeface="Helvetica" charset="0"/>
              </a:rPr>
              <a:t>AS4</a:t>
            </a:r>
            <a:r>
              <a:rPr lang="en-US" sz="2100">
                <a:solidFill>
                  <a:schemeClr val="tx1"/>
                </a:solidFill>
                <a:latin typeface="Helvetica" charset="0"/>
                <a:ea typeface="ＭＳ Ｐゴシック" charset="0"/>
                <a:cs typeface="Helvetica" charset="0"/>
                <a:sym typeface="Helvetica" charset="0"/>
              </a:rPr>
              <a:t>:AS1 </a:t>
            </a:r>
          </a:p>
          <a:p>
            <a:pPr>
              <a:lnSpc>
                <a:spcPct val="84000"/>
              </a:lnSpc>
              <a:tabLst>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Lst>
            </a:pPr>
            <a:r>
              <a:rPr lang="en-US" sz="2100">
                <a:solidFill>
                  <a:schemeClr val="tx1"/>
                </a:solidFill>
                <a:latin typeface="Helvetica" charset="0"/>
                <a:ea typeface="ＭＳ Ｐゴシック" charset="0"/>
                <a:cs typeface="Helvetica" charset="0"/>
                <a:sym typeface="Helvetica" charset="0"/>
              </a:rPr>
              <a:t>2. AS1</a:t>
            </a:r>
          </a:p>
        </p:txBody>
      </p:sp>
      <p:sp>
        <p:nvSpPr>
          <p:cNvPr id="40977" name="Rectangle 17"/>
          <p:cNvSpPr>
            <a:spLocks/>
          </p:cNvSpPr>
          <p:nvPr/>
        </p:nvSpPr>
        <p:spPr bwMode="auto">
          <a:xfrm>
            <a:off x="5382511" y="4572096"/>
            <a:ext cx="1622239" cy="2606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08795" algn="l"/>
                <a:tab pos="1793027" algn="l"/>
              </a:tabLst>
            </a:pPr>
            <a:r>
              <a:rPr lang="en-US" sz="1969">
                <a:solidFill>
                  <a:schemeClr val="tx1"/>
                </a:solidFill>
                <a:latin typeface="Helvetica" charset="0"/>
                <a:ea typeface="ＭＳ Ｐゴシック" charset="0"/>
                <a:cs typeface="Helvetica" charset="0"/>
                <a:sym typeface="Helvetica" charset="0"/>
              </a:rPr>
              <a:t>2001:db8:1/48</a:t>
            </a:r>
          </a:p>
        </p:txBody>
      </p:sp>
      <p:sp>
        <p:nvSpPr>
          <p:cNvPr id="40978" name="Line 18"/>
          <p:cNvSpPr>
            <a:spLocks noChangeShapeType="1"/>
          </p:cNvSpPr>
          <p:nvPr/>
        </p:nvSpPr>
        <p:spPr bwMode="auto">
          <a:xfrm>
            <a:off x="5672139" y="4910505"/>
            <a:ext cx="1531937" cy="17585"/>
          </a:xfrm>
          <a:prstGeom prst="line">
            <a:avLst/>
          </a:prstGeom>
          <a:noFill/>
          <a:ln w="889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40979" name="Line 19"/>
          <p:cNvSpPr>
            <a:spLocks noChangeShapeType="1"/>
          </p:cNvSpPr>
          <p:nvPr/>
        </p:nvSpPr>
        <p:spPr bwMode="auto">
          <a:xfrm>
            <a:off x="6415088" y="4947138"/>
            <a:ext cx="3174" cy="697523"/>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Tree>
    <p:extLst>
      <p:ext uri="{BB962C8B-B14F-4D97-AF65-F5344CB8AC3E}">
        <p14:creationId xmlns:p14="http://schemas.microsoft.com/office/powerpoint/2010/main" val="4114583811"/>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ChangeArrowheads="1"/>
          </p:cNvSpPr>
          <p:nvPr>
            <p:ph type="body" idx="1"/>
          </p:nvPr>
        </p:nvSpPr>
        <p:spPr>
          <a:xfrm>
            <a:off x="977900" y="2055935"/>
            <a:ext cx="11102975" cy="7322527"/>
          </a:xfrm>
          <a:ln/>
        </p:spPr>
        <p:txBody>
          <a:bodyPr/>
          <a:lstStyle/>
          <a:p>
            <a:pPr marL="621726">
              <a:lnSpc>
                <a:spcPct val="84000"/>
              </a:lnSpc>
              <a:buClr>
                <a:srgbClr val="000000"/>
              </a:buClr>
              <a:buSzPct val="75000"/>
              <a:tabLst>
                <a:tab pos="908795" algn="l"/>
                <a:tab pos="1805309" algn="l"/>
                <a:tab pos="2714102" algn="l"/>
                <a:tab pos="3610616" algn="l"/>
                <a:tab pos="4519411" algn="l"/>
                <a:tab pos="5415925" algn="l"/>
                <a:tab pos="6324719" algn="l"/>
                <a:tab pos="7221232" algn="l"/>
                <a:tab pos="8130027" algn="l"/>
                <a:tab pos="9026541" algn="l"/>
                <a:tab pos="9935335" algn="l"/>
                <a:tab pos="10770444" algn="l"/>
              </a:tabLst>
            </a:pPr>
            <a:r>
              <a:rPr lang="en-US"/>
              <a:t>AS1 sends its UPDATE messages ...</a:t>
            </a:r>
            <a:br>
              <a:rPr lang="en-US"/>
            </a:br>
            <a:br>
              <a:rPr lang="en-US"/>
            </a:br>
            <a:br>
              <a:rPr lang="en-US"/>
            </a:br>
            <a:br>
              <a:rPr lang="en-US"/>
            </a:br>
            <a:br>
              <a:rPr lang="en-US"/>
            </a:br>
            <a:br>
              <a:rPr lang="en-US"/>
            </a:br>
            <a:br>
              <a:rPr lang="en-US"/>
            </a:br>
            <a:br>
              <a:rPr lang="en-US"/>
            </a:br>
            <a:br>
              <a:rPr lang="en-US"/>
            </a:br>
            <a:br>
              <a:rPr lang="en-US"/>
            </a:br>
            <a:br>
              <a:rPr lang="en-US"/>
            </a:br>
            <a:br>
              <a:rPr lang="en-US"/>
            </a:br>
            <a:br>
              <a:rPr lang="en-US"/>
            </a:br>
            <a:br>
              <a:rPr lang="en-US"/>
            </a:br>
            <a:endParaRPr lang="en-US"/>
          </a:p>
        </p:txBody>
      </p:sp>
      <p:grpSp>
        <p:nvGrpSpPr>
          <p:cNvPr id="41986" name="Group 2"/>
          <p:cNvGrpSpPr>
            <a:grpSpLocks/>
          </p:cNvGrpSpPr>
          <p:nvPr/>
        </p:nvGrpSpPr>
        <p:grpSpPr bwMode="auto">
          <a:xfrm>
            <a:off x="3916364" y="3704493"/>
            <a:ext cx="3352800" cy="1115158"/>
            <a:chOff x="0" y="0"/>
            <a:chExt cx="2111" cy="761"/>
          </a:xfrm>
        </p:grpSpPr>
        <p:sp>
          <p:nvSpPr>
            <p:cNvPr id="41987" name="Oval 3"/>
            <p:cNvSpPr>
              <a:spLocks/>
            </p:cNvSpPr>
            <p:nvPr/>
          </p:nvSpPr>
          <p:spPr bwMode="auto">
            <a:xfrm>
              <a:off x="0" y="0"/>
              <a:ext cx="2111" cy="76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41988" name="Rectangle 4"/>
            <p:cNvSpPr>
              <a:spLocks/>
            </p:cNvSpPr>
            <p:nvPr/>
          </p:nvSpPr>
          <p:spPr bwMode="auto">
            <a:xfrm>
              <a:off x="307" y="236"/>
              <a:ext cx="149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714102" algn="l"/>
                  <a:tab pos="3598335" algn="l"/>
                </a:tabLst>
              </a:pPr>
              <a:r>
                <a:rPr lang="en-US" sz="2888">
                  <a:solidFill>
                    <a:schemeClr val="tx1"/>
                  </a:solidFill>
                  <a:latin typeface="Helvetica" charset="0"/>
                  <a:ea typeface="ＭＳ Ｐゴシック" charset="0"/>
                  <a:cs typeface="Helvetica" charset="0"/>
                  <a:sym typeface="Helvetica" charset="0"/>
                </a:rPr>
                <a:t>AS1</a:t>
              </a:r>
            </a:p>
          </p:txBody>
        </p:sp>
      </p:grpSp>
      <p:grpSp>
        <p:nvGrpSpPr>
          <p:cNvPr id="41989" name="Group 5"/>
          <p:cNvGrpSpPr>
            <a:grpSpLocks/>
          </p:cNvGrpSpPr>
          <p:nvPr/>
        </p:nvGrpSpPr>
        <p:grpSpPr bwMode="auto">
          <a:xfrm>
            <a:off x="1911350" y="5292970"/>
            <a:ext cx="3373438" cy="1349620"/>
            <a:chOff x="0" y="0"/>
            <a:chExt cx="2124" cy="921"/>
          </a:xfrm>
        </p:grpSpPr>
        <p:sp>
          <p:nvSpPr>
            <p:cNvPr id="41990" name="Oval 6"/>
            <p:cNvSpPr>
              <a:spLocks/>
            </p:cNvSpPr>
            <p:nvPr/>
          </p:nvSpPr>
          <p:spPr bwMode="auto">
            <a:xfrm>
              <a:off x="0" y="0"/>
              <a:ext cx="2124" cy="92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41991" name="Rectangle 7"/>
            <p:cNvSpPr>
              <a:spLocks/>
            </p:cNvSpPr>
            <p:nvPr/>
          </p:nvSpPr>
          <p:spPr bwMode="auto">
            <a:xfrm>
              <a:off x="308" y="311"/>
              <a:ext cx="1504"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714102" algn="l"/>
                  <a:tab pos="3598335" algn="l"/>
                </a:tabLst>
              </a:pPr>
              <a:r>
                <a:rPr lang="en-US" sz="2888">
                  <a:solidFill>
                    <a:srgbClr val="FF0000"/>
                  </a:solidFill>
                  <a:latin typeface="Helvetica" charset="0"/>
                  <a:ea typeface="ＭＳ Ｐゴシック" charset="0"/>
                  <a:cs typeface="Helvetica" charset="0"/>
                  <a:sym typeface="Helvetica" charset="0"/>
                </a:rPr>
                <a:t>AS3</a:t>
              </a:r>
            </a:p>
          </p:txBody>
        </p:sp>
      </p:grpSp>
      <p:grpSp>
        <p:nvGrpSpPr>
          <p:cNvPr id="41992" name="Group 8"/>
          <p:cNvGrpSpPr>
            <a:grpSpLocks/>
          </p:cNvGrpSpPr>
          <p:nvPr/>
        </p:nvGrpSpPr>
        <p:grpSpPr bwMode="auto">
          <a:xfrm>
            <a:off x="6851649" y="5320813"/>
            <a:ext cx="3252789" cy="1321777"/>
            <a:chOff x="0" y="0"/>
            <a:chExt cx="2048" cy="901"/>
          </a:xfrm>
        </p:grpSpPr>
        <p:sp>
          <p:nvSpPr>
            <p:cNvPr id="41993" name="Oval 9"/>
            <p:cNvSpPr>
              <a:spLocks/>
            </p:cNvSpPr>
            <p:nvPr/>
          </p:nvSpPr>
          <p:spPr bwMode="auto">
            <a:xfrm>
              <a:off x="0" y="0"/>
              <a:ext cx="2048" cy="90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41994" name="Rectangle 10"/>
            <p:cNvSpPr>
              <a:spLocks/>
            </p:cNvSpPr>
            <p:nvPr/>
          </p:nvSpPr>
          <p:spPr bwMode="auto">
            <a:xfrm>
              <a:off x="301" y="305"/>
              <a:ext cx="1448"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714102" algn="l"/>
                  <a:tab pos="3598335" algn="l"/>
                </a:tabLst>
              </a:pPr>
              <a:r>
                <a:rPr lang="en-US" sz="2888">
                  <a:solidFill>
                    <a:srgbClr val="0000FF"/>
                  </a:solidFill>
                  <a:latin typeface="Helvetica" charset="0"/>
                  <a:ea typeface="ＭＳ Ｐゴシック" charset="0"/>
                  <a:cs typeface="Helvetica" charset="0"/>
                  <a:sym typeface="Helvetica" charset="0"/>
                </a:rPr>
                <a:t>AS4</a:t>
              </a:r>
            </a:p>
          </p:txBody>
        </p:sp>
      </p:grpSp>
      <p:sp>
        <p:nvSpPr>
          <p:cNvPr id="41995" name="Line 11"/>
          <p:cNvSpPr>
            <a:spLocks noChangeShapeType="1"/>
          </p:cNvSpPr>
          <p:nvPr/>
        </p:nvSpPr>
        <p:spPr bwMode="auto">
          <a:xfrm>
            <a:off x="5291138" y="5981701"/>
            <a:ext cx="1536700" cy="146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41996" name="Line 12"/>
          <p:cNvSpPr>
            <a:spLocks noChangeShapeType="1"/>
          </p:cNvSpPr>
          <p:nvPr/>
        </p:nvSpPr>
        <p:spPr bwMode="auto">
          <a:xfrm rot="10800000" flipH="1">
            <a:off x="3898900" y="4670181"/>
            <a:ext cx="579438" cy="650631"/>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41997" name="Line 13"/>
          <p:cNvSpPr>
            <a:spLocks noChangeShapeType="1"/>
          </p:cNvSpPr>
          <p:nvPr/>
        </p:nvSpPr>
        <p:spPr bwMode="auto">
          <a:xfrm rot="10800000">
            <a:off x="7113589" y="4484078"/>
            <a:ext cx="720725" cy="883628"/>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41998" name="Rectangle 14"/>
          <p:cNvSpPr>
            <a:spLocks/>
          </p:cNvSpPr>
          <p:nvPr/>
        </p:nvSpPr>
        <p:spPr bwMode="auto">
          <a:xfrm>
            <a:off x="4599875" y="2925004"/>
            <a:ext cx="1622239" cy="2606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08795" algn="l"/>
                <a:tab pos="1793027" algn="l"/>
              </a:tabLst>
            </a:pPr>
            <a:r>
              <a:rPr lang="en-US" sz="1969">
                <a:solidFill>
                  <a:schemeClr val="tx1"/>
                </a:solidFill>
                <a:latin typeface="Helvetica" charset="0"/>
                <a:ea typeface="ＭＳ Ｐゴシック" charset="0"/>
                <a:cs typeface="Helvetica" charset="0"/>
                <a:sym typeface="Helvetica" charset="0"/>
              </a:rPr>
              <a:t>2001:db8:1/48</a:t>
            </a:r>
          </a:p>
        </p:txBody>
      </p:sp>
      <p:sp>
        <p:nvSpPr>
          <p:cNvPr id="41999" name="Line 15"/>
          <p:cNvSpPr>
            <a:spLocks noChangeShapeType="1"/>
          </p:cNvSpPr>
          <p:nvPr/>
        </p:nvSpPr>
        <p:spPr bwMode="auto">
          <a:xfrm>
            <a:off x="4887914" y="3263413"/>
            <a:ext cx="1531937" cy="17585"/>
          </a:xfrm>
          <a:prstGeom prst="line">
            <a:avLst/>
          </a:prstGeom>
          <a:noFill/>
          <a:ln w="889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42000" name="Line 16"/>
          <p:cNvSpPr>
            <a:spLocks noChangeShapeType="1"/>
          </p:cNvSpPr>
          <p:nvPr/>
        </p:nvSpPr>
        <p:spPr bwMode="auto">
          <a:xfrm>
            <a:off x="5630864" y="3300046"/>
            <a:ext cx="1587" cy="697523"/>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grpSp>
        <p:nvGrpSpPr>
          <p:cNvPr id="42001" name="Group 17"/>
          <p:cNvGrpSpPr>
            <a:grpSpLocks/>
          </p:cNvGrpSpPr>
          <p:nvPr/>
        </p:nvGrpSpPr>
        <p:grpSpPr bwMode="auto">
          <a:xfrm>
            <a:off x="-28574" y="3593124"/>
            <a:ext cx="6442075" cy="4879730"/>
            <a:chOff x="0" y="0"/>
            <a:chExt cx="4058" cy="3329"/>
          </a:xfrm>
        </p:grpSpPr>
        <p:sp>
          <p:nvSpPr>
            <p:cNvPr id="42002" name="Rectangle 18"/>
            <p:cNvSpPr>
              <a:spLocks/>
            </p:cNvSpPr>
            <p:nvPr/>
          </p:nvSpPr>
          <p:spPr bwMode="auto">
            <a:xfrm>
              <a:off x="0" y="2182"/>
              <a:ext cx="3664" cy="5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Lst>
              </a:pPr>
              <a:r>
                <a:rPr lang="en-US" sz="2100" b="1">
                  <a:solidFill>
                    <a:schemeClr val="tx1"/>
                  </a:solidFill>
                  <a:latin typeface="Helvetica" charset="0"/>
                  <a:ea typeface="ＭＳ Ｐゴシック" charset="0"/>
                  <a:cs typeface="Helvetica" charset="0"/>
                  <a:sym typeface="Helvetica" charset="0"/>
                </a:rPr>
                <a:t>Preferred paths for </a:t>
              </a:r>
              <a:r>
                <a:rPr lang="en-US" sz="2100" b="1">
                  <a:solidFill>
                    <a:srgbClr val="FF0000"/>
                  </a:solidFill>
                  <a:latin typeface="Helvetica" charset="0"/>
                  <a:ea typeface="ＭＳ Ｐゴシック" charset="0"/>
                  <a:cs typeface="Helvetica" charset="0"/>
                  <a:sym typeface="Helvetica" charset="0"/>
                </a:rPr>
                <a:t>AS3</a:t>
              </a:r>
            </a:p>
            <a:p>
              <a:pPr>
                <a:lnSpc>
                  <a:spcPct val="84000"/>
                </a:lnSpc>
                <a:tabLst>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Lst>
              </a:pPr>
              <a:r>
                <a:rPr lang="en-US" sz="2100">
                  <a:solidFill>
                    <a:schemeClr val="tx1"/>
                  </a:solidFill>
                  <a:latin typeface="Helvetica" charset="0"/>
                  <a:ea typeface="ＭＳ Ｐゴシック" charset="0"/>
                  <a:cs typeface="Helvetica" charset="0"/>
                  <a:sym typeface="Helvetica" charset="0"/>
                </a:rPr>
                <a:t>1. </a:t>
              </a:r>
              <a:r>
                <a:rPr lang="en-US" sz="2100">
                  <a:solidFill>
                    <a:srgbClr val="0000FF"/>
                  </a:solidFill>
                  <a:latin typeface="Helvetica" charset="0"/>
                  <a:ea typeface="ＭＳ Ｐゴシック" charset="0"/>
                  <a:cs typeface="Helvetica" charset="0"/>
                  <a:sym typeface="Helvetica" charset="0"/>
                </a:rPr>
                <a:t>AS4</a:t>
              </a:r>
              <a:r>
                <a:rPr lang="en-US" sz="2100">
                  <a:solidFill>
                    <a:schemeClr val="tx1"/>
                  </a:solidFill>
                  <a:latin typeface="Helvetica" charset="0"/>
                  <a:ea typeface="ＭＳ Ｐゴシック" charset="0"/>
                  <a:cs typeface="Helvetica" charset="0"/>
                  <a:sym typeface="Helvetica" charset="0"/>
                </a:rPr>
                <a:t>:AS1 </a:t>
              </a:r>
            </a:p>
            <a:p>
              <a:pPr>
                <a:lnSpc>
                  <a:spcPct val="84000"/>
                </a:lnSpc>
                <a:tabLst>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Lst>
              </a:pPr>
              <a:r>
                <a:rPr lang="en-US" sz="2100">
                  <a:solidFill>
                    <a:schemeClr val="tx1"/>
                  </a:solidFill>
                  <a:latin typeface="Helvetica" charset="0"/>
                  <a:ea typeface="ＭＳ Ｐゴシック" charset="0"/>
                  <a:cs typeface="Helvetica" charset="0"/>
                  <a:sym typeface="Helvetica" charset="0"/>
                </a:rPr>
                <a:t>2. AS1</a:t>
              </a:r>
            </a:p>
          </p:txBody>
        </p:sp>
        <p:grpSp>
          <p:nvGrpSpPr>
            <p:cNvPr id="42003" name="Group 19"/>
            <p:cNvGrpSpPr>
              <a:grpSpLocks/>
            </p:cNvGrpSpPr>
            <p:nvPr/>
          </p:nvGrpSpPr>
          <p:grpSpPr bwMode="auto">
            <a:xfrm>
              <a:off x="906" y="0"/>
              <a:ext cx="1417" cy="721"/>
              <a:chOff x="0" y="0"/>
              <a:chExt cx="1416" cy="721"/>
            </a:xfrm>
          </p:grpSpPr>
          <p:sp>
            <p:nvSpPr>
              <p:cNvPr id="42004" name="AutoShape 20"/>
              <p:cNvSpPr>
                <a:spLocks/>
              </p:cNvSpPr>
              <p:nvPr/>
            </p:nvSpPr>
            <p:spPr bwMode="auto">
              <a:xfrm>
                <a:off x="0" y="0"/>
                <a:ext cx="1415" cy="721"/>
              </a:xfrm>
              <a:prstGeom prst="roundRect">
                <a:avLst>
                  <a:gd name="adj" fmla="val 134"/>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42005" name="Rectangle 21"/>
              <p:cNvSpPr>
                <a:spLocks/>
              </p:cNvSpPr>
              <p:nvPr/>
            </p:nvSpPr>
            <p:spPr bwMode="auto">
              <a:xfrm>
                <a:off x="0" y="101"/>
                <a:ext cx="1416" cy="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689541" algn="l"/>
                    <a:tab pos="908795" algn="l"/>
                    <a:tab pos="1805309" algn="l"/>
                    <a:tab pos="2689541" algn="l"/>
                    <a:tab pos="908795" algn="l"/>
                    <a:tab pos="1805309" algn="l"/>
                    <a:tab pos="2689541" algn="l"/>
                  </a:tabLst>
                </a:pPr>
                <a:r>
                  <a:rPr lang="en-US" sz="1969" u="sng">
                    <a:solidFill>
                      <a:schemeClr val="tx1"/>
                    </a:solidFill>
                    <a:latin typeface="Helvetica" charset="0"/>
                    <a:ea typeface="ＭＳ Ｐゴシック" charset="0"/>
                    <a:cs typeface="Helvetica" charset="0"/>
                    <a:sym typeface="Helvetica" charset="0"/>
                  </a:rPr>
                  <a:t>UPDATE</a:t>
                </a:r>
              </a:p>
              <a:p>
                <a:pPr>
                  <a:lnSpc>
                    <a:spcPct val="84000"/>
                  </a:lnSpc>
                  <a:buClr>
                    <a:srgbClr val="000000"/>
                  </a:buClr>
                  <a:buSzPct val="44000"/>
                  <a:buFont typeface="Helvetica" charset="0"/>
                  <a:buChar char="l"/>
                  <a:tabLst>
                    <a:tab pos="908795" algn="l"/>
                    <a:tab pos="1805309" algn="l"/>
                    <a:tab pos="2689541" algn="l"/>
                    <a:tab pos="908795" algn="l"/>
                    <a:tab pos="1805309" algn="l"/>
                    <a:tab pos="2689541" algn="l"/>
                    <a:tab pos="908795" algn="l"/>
                    <a:tab pos="1805309" algn="l"/>
                    <a:tab pos="2689541" algn="l"/>
                  </a:tabLst>
                </a:pPr>
                <a:r>
                  <a:rPr lang="en-US" sz="1969">
                    <a:solidFill>
                      <a:schemeClr val="tx1"/>
                    </a:solidFill>
                    <a:latin typeface="Helvetica" charset="0"/>
                    <a:ea typeface="ＭＳ Ｐゴシック" charset="0"/>
                    <a:cs typeface="Helvetica" charset="0"/>
                    <a:sym typeface="Helvetica" charset="0"/>
                  </a:rPr>
                  <a:t>P: 2001:db8:1/48</a:t>
                </a:r>
              </a:p>
              <a:p>
                <a:pPr>
                  <a:lnSpc>
                    <a:spcPct val="84000"/>
                  </a:lnSpc>
                  <a:buClr>
                    <a:srgbClr val="000000"/>
                  </a:buClr>
                  <a:buSzPct val="44000"/>
                  <a:buFont typeface="Helvetica" charset="0"/>
                  <a:buChar char="l"/>
                  <a:tabLst>
                    <a:tab pos="908795" algn="l"/>
                    <a:tab pos="1805309" algn="l"/>
                    <a:tab pos="2689541" algn="l"/>
                    <a:tab pos="908795" algn="l"/>
                    <a:tab pos="1805309" algn="l"/>
                    <a:tab pos="2689541" algn="l"/>
                    <a:tab pos="908795" algn="l"/>
                    <a:tab pos="1805309" algn="l"/>
                    <a:tab pos="2689541" algn="l"/>
                  </a:tabLst>
                </a:pPr>
                <a:r>
                  <a:rPr lang="en-US" sz="1969">
                    <a:solidFill>
                      <a:schemeClr val="tx1"/>
                    </a:solidFill>
                    <a:latin typeface="Helvetica" charset="0"/>
                    <a:ea typeface="ＭＳ Ｐゴシック" charset="0"/>
                    <a:cs typeface="Helvetica" charset="0"/>
                    <a:sym typeface="Helvetica" charset="0"/>
                  </a:rPr>
                  <a:t>ASPath: AS1</a:t>
                </a:r>
              </a:p>
            </p:txBody>
          </p:sp>
        </p:grpSp>
        <p:sp>
          <p:nvSpPr>
            <p:cNvPr id="42006" name="Line 22"/>
            <p:cNvSpPr>
              <a:spLocks noChangeShapeType="1"/>
            </p:cNvSpPr>
            <p:nvPr/>
          </p:nvSpPr>
          <p:spPr bwMode="auto">
            <a:xfrm flipH="1">
              <a:off x="1744" y="735"/>
              <a:ext cx="383" cy="380"/>
            </a:xfrm>
            <a:prstGeom prst="line">
              <a:avLst/>
            </a:prstGeom>
            <a:noFill/>
            <a:ln w="38100">
              <a:solidFill>
                <a:schemeClr val="tx1"/>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sz="5514"/>
            </a:p>
          </p:txBody>
        </p:sp>
        <p:sp>
          <p:nvSpPr>
            <p:cNvPr id="42007" name="Rectangle 23"/>
            <p:cNvSpPr>
              <a:spLocks/>
            </p:cNvSpPr>
            <p:nvPr/>
          </p:nvSpPr>
          <p:spPr bwMode="auto">
            <a:xfrm>
              <a:off x="394" y="2945"/>
              <a:ext cx="3664" cy="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Lst>
              </a:pPr>
              <a:r>
                <a:rPr lang="en-US" sz="2100" b="1">
                  <a:solidFill>
                    <a:schemeClr val="tx1"/>
                  </a:solidFill>
                  <a:latin typeface="Helvetica" charset="0"/>
                  <a:ea typeface="ＭＳ Ｐゴシック" charset="0"/>
                  <a:cs typeface="Helvetica" charset="0"/>
                  <a:sym typeface="Helvetica" charset="0"/>
                </a:rPr>
                <a:t>Routing table for </a:t>
              </a:r>
              <a:r>
                <a:rPr lang="en-US" sz="2100" b="1">
                  <a:solidFill>
                    <a:srgbClr val="FF0000"/>
                  </a:solidFill>
                  <a:latin typeface="Helvetica" charset="0"/>
                  <a:ea typeface="ＭＳ Ｐゴシック" charset="0"/>
                  <a:cs typeface="Helvetica" charset="0"/>
                  <a:sym typeface="Helvetica" charset="0"/>
                </a:rPr>
                <a:t>AS3</a:t>
              </a:r>
            </a:p>
            <a:p>
              <a:pPr>
                <a:lnSpc>
                  <a:spcPct val="84000"/>
                </a:lnSpc>
                <a:tabLst>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Lst>
              </a:pPr>
              <a:r>
                <a:rPr lang="en-US" sz="1969">
                  <a:solidFill>
                    <a:schemeClr val="tx1"/>
                  </a:solidFill>
                  <a:latin typeface="Helvetica" charset="0"/>
                  <a:ea typeface="ＭＳ Ｐゴシック" charset="0"/>
                  <a:cs typeface="Helvetica" charset="0"/>
                  <a:sym typeface="Helvetica" charset="0"/>
                </a:rPr>
                <a:t>2001:db8:1/48</a:t>
              </a:r>
              <a:r>
                <a:rPr lang="en-US" sz="2100">
                  <a:solidFill>
                    <a:schemeClr val="tx1"/>
                  </a:solidFill>
                  <a:latin typeface="Helvetica" charset="0"/>
                  <a:ea typeface="ＭＳ Ｐゴシック" charset="0"/>
                  <a:cs typeface="Helvetica" charset="0"/>
                  <a:sym typeface="Helvetica" charset="0"/>
                </a:rPr>
                <a:t> ASPath: AS1 (best)</a:t>
              </a:r>
            </a:p>
          </p:txBody>
        </p:sp>
      </p:grpSp>
      <p:grpSp>
        <p:nvGrpSpPr>
          <p:cNvPr id="42008" name="Group 24"/>
          <p:cNvGrpSpPr>
            <a:grpSpLocks/>
          </p:cNvGrpSpPr>
          <p:nvPr/>
        </p:nvGrpSpPr>
        <p:grpSpPr bwMode="auto">
          <a:xfrm>
            <a:off x="6588126" y="3572607"/>
            <a:ext cx="7223125" cy="4935415"/>
            <a:chOff x="0" y="0"/>
            <a:chExt cx="4550" cy="3367"/>
          </a:xfrm>
        </p:grpSpPr>
        <p:sp>
          <p:nvSpPr>
            <p:cNvPr id="42009" name="Rectangle 25"/>
            <p:cNvSpPr>
              <a:spLocks/>
            </p:cNvSpPr>
            <p:nvPr/>
          </p:nvSpPr>
          <p:spPr bwMode="auto">
            <a:xfrm>
              <a:off x="886" y="2055"/>
              <a:ext cx="3664" cy="5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Lst>
              </a:pPr>
              <a:r>
                <a:rPr lang="en-US" sz="2100" b="1">
                  <a:solidFill>
                    <a:schemeClr val="tx1"/>
                  </a:solidFill>
                  <a:latin typeface="Helvetica" charset="0"/>
                  <a:ea typeface="ＭＳ Ｐゴシック" charset="0"/>
                  <a:cs typeface="Helvetica" charset="0"/>
                  <a:sym typeface="Helvetica" charset="0"/>
                </a:rPr>
                <a:t>Preferred paths for </a:t>
              </a:r>
              <a:r>
                <a:rPr lang="en-US" sz="2100" b="1">
                  <a:solidFill>
                    <a:srgbClr val="0000FF"/>
                  </a:solidFill>
                  <a:latin typeface="Helvetica" charset="0"/>
                  <a:ea typeface="ＭＳ Ｐゴシック" charset="0"/>
                  <a:cs typeface="Helvetica" charset="0"/>
                  <a:sym typeface="Helvetica" charset="0"/>
                </a:rPr>
                <a:t>AS4</a:t>
              </a:r>
            </a:p>
            <a:p>
              <a:pPr>
                <a:lnSpc>
                  <a:spcPct val="84000"/>
                </a:lnSpc>
                <a:tabLst>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Lst>
              </a:pPr>
              <a:r>
                <a:rPr lang="en-US" sz="2100">
                  <a:solidFill>
                    <a:schemeClr val="tx1"/>
                  </a:solidFill>
                  <a:latin typeface="Helvetica" charset="0"/>
                  <a:ea typeface="ＭＳ Ｐゴシック" charset="0"/>
                  <a:cs typeface="Helvetica" charset="0"/>
                  <a:sym typeface="Helvetica" charset="0"/>
                </a:rPr>
                <a:t>1. </a:t>
              </a:r>
              <a:r>
                <a:rPr lang="en-US" sz="2100">
                  <a:solidFill>
                    <a:srgbClr val="FF0000"/>
                  </a:solidFill>
                  <a:latin typeface="Helvetica" charset="0"/>
                  <a:ea typeface="ＭＳ Ｐゴシック" charset="0"/>
                  <a:cs typeface="Helvetica" charset="0"/>
                  <a:sym typeface="Helvetica" charset="0"/>
                </a:rPr>
                <a:t>AS3</a:t>
              </a:r>
              <a:r>
                <a:rPr lang="en-US" sz="2100">
                  <a:solidFill>
                    <a:schemeClr val="tx1"/>
                  </a:solidFill>
                  <a:latin typeface="Helvetica" charset="0"/>
                  <a:ea typeface="ＭＳ Ｐゴシック" charset="0"/>
                  <a:cs typeface="Helvetica" charset="0"/>
                  <a:sym typeface="Helvetica" charset="0"/>
                </a:rPr>
                <a:t>:AS1</a:t>
              </a:r>
            </a:p>
            <a:p>
              <a:pPr>
                <a:lnSpc>
                  <a:spcPct val="84000"/>
                </a:lnSpc>
                <a:tabLst>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Lst>
              </a:pPr>
              <a:r>
                <a:rPr lang="en-US" sz="2100">
                  <a:solidFill>
                    <a:schemeClr val="tx1"/>
                  </a:solidFill>
                  <a:latin typeface="Helvetica" charset="0"/>
                  <a:ea typeface="ＭＳ Ｐゴシック" charset="0"/>
                  <a:cs typeface="Helvetica" charset="0"/>
                  <a:sym typeface="Helvetica" charset="0"/>
                </a:rPr>
                <a:t>2. AS1</a:t>
              </a:r>
            </a:p>
          </p:txBody>
        </p:sp>
        <p:grpSp>
          <p:nvGrpSpPr>
            <p:cNvPr id="42010" name="Group 26"/>
            <p:cNvGrpSpPr>
              <a:grpSpLocks/>
            </p:cNvGrpSpPr>
            <p:nvPr/>
          </p:nvGrpSpPr>
          <p:grpSpPr bwMode="auto">
            <a:xfrm>
              <a:off x="761" y="0"/>
              <a:ext cx="1416" cy="721"/>
              <a:chOff x="0" y="0"/>
              <a:chExt cx="1416" cy="721"/>
            </a:xfrm>
          </p:grpSpPr>
          <p:sp>
            <p:nvSpPr>
              <p:cNvPr id="42011" name="AutoShape 27"/>
              <p:cNvSpPr>
                <a:spLocks/>
              </p:cNvSpPr>
              <p:nvPr/>
            </p:nvSpPr>
            <p:spPr bwMode="auto">
              <a:xfrm>
                <a:off x="0" y="0"/>
                <a:ext cx="1415" cy="721"/>
              </a:xfrm>
              <a:prstGeom prst="roundRect">
                <a:avLst>
                  <a:gd name="adj" fmla="val 134"/>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42012" name="Rectangle 28"/>
              <p:cNvSpPr>
                <a:spLocks/>
              </p:cNvSpPr>
              <p:nvPr/>
            </p:nvSpPr>
            <p:spPr bwMode="auto">
              <a:xfrm>
                <a:off x="0" y="101"/>
                <a:ext cx="1416" cy="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689541" algn="l"/>
                    <a:tab pos="908795" algn="l"/>
                    <a:tab pos="1805309" algn="l"/>
                    <a:tab pos="2689541" algn="l"/>
                    <a:tab pos="908795" algn="l"/>
                    <a:tab pos="1805309" algn="l"/>
                    <a:tab pos="2689541" algn="l"/>
                  </a:tabLst>
                </a:pPr>
                <a:r>
                  <a:rPr lang="en-US" sz="1969" u="sng">
                    <a:solidFill>
                      <a:schemeClr val="tx1"/>
                    </a:solidFill>
                    <a:latin typeface="Helvetica" charset="0"/>
                    <a:ea typeface="ＭＳ Ｐゴシック" charset="0"/>
                    <a:cs typeface="Helvetica" charset="0"/>
                    <a:sym typeface="Helvetica" charset="0"/>
                  </a:rPr>
                  <a:t>UPDATE</a:t>
                </a:r>
              </a:p>
              <a:p>
                <a:pPr>
                  <a:lnSpc>
                    <a:spcPct val="84000"/>
                  </a:lnSpc>
                  <a:buClr>
                    <a:srgbClr val="000000"/>
                  </a:buClr>
                  <a:buSzPct val="44000"/>
                  <a:buFont typeface="Helvetica" charset="0"/>
                  <a:buChar char="l"/>
                  <a:tabLst>
                    <a:tab pos="908795" algn="l"/>
                    <a:tab pos="1805309" algn="l"/>
                    <a:tab pos="2689541" algn="l"/>
                    <a:tab pos="908795" algn="l"/>
                    <a:tab pos="1805309" algn="l"/>
                    <a:tab pos="2689541" algn="l"/>
                    <a:tab pos="908795" algn="l"/>
                    <a:tab pos="1805309" algn="l"/>
                    <a:tab pos="2689541" algn="l"/>
                  </a:tabLst>
                </a:pPr>
                <a:r>
                  <a:rPr lang="en-US" sz="1969">
                    <a:solidFill>
                      <a:schemeClr val="tx1"/>
                    </a:solidFill>
                    <a:latin typeface="Helvetica" charset="0"/>
                    <a:ea typeface="ＭＳ Ｐゴシック" charset="0"/>
                    <a:cs typeface="Helvetica" charset="0"/>
                    <a:sym typeface="Helvetica" charset="0"/>
                  </a:rPr>
                  <a:t>P: 2001:db8:1/48</a:t>
                </a:r>
              </a:p>
              <a:p>
                <a:pPr>
                  <a:lnSpc>
                    <a:spcPct val="84000"/>
                  </a:lnSpc>
                  <a:buClr>
                    <a:srgbClr val="000000"/>
                  </a:buClr>
                  <a:buSzPct val="44000"/>
                  <a:buFont typeface="Helvetica" charset="0"/>
                  <a:buChar char="l"/>
                  <a:tabLst>
                    <a:tab pos="908795" algn="l"/>
                    <a:tab pos="1805309" algn="l"/>
                    <a:tab pos="2689541" algn="l"/>
                    <a:tab pos="908795" algn="l"/>
                    <a:tab pos="1805309" algn="l"/>
                    <a:tab pos="2689541" algn="l"/>
                    <a:tab pos="908795" algn="l"/>
                    <a:tab pos="1805309" algn="l"/>
                    <a:tab pos="2689541" algn="l"/>
                  </a:tabLst>
                </a:pPr>
                <a:r>
                  <a:rPr lang="en-US" sz="1969">
                    <a:solidFill>
                      <a:schemeClr val="tx1"/>
                    </a:solidFill>
                    <a:latin typeface="Helvetica" charset="0"/>
                    <a:ea typeface="ＭＳ Ｐゴシック" charset="0"/>
                    <a:cs typeface="Helvetica" charset="0"/>
                    <a:sym typeface="Helvetica" charset="0"/>
                  </a:rPr>
                  <a:t>ASPath: AS1</a:t>
                </a:r>
              </a:p>
            </p:txBody>
          </p:sp>
        </p:grpSp>
        <p:sp>
          <p:nvSpPr>
            <p:cNvPr id="42013" name="Line 29"/>
            <p:cNvSpPr>
              <a:spLocks noChangeShapeType="1"/>
            </p:cNvSpPr>
            <p:nvPr/>
          </p:nvSpPr>
          <p:spPr bwMode="auto">
            <a:xfrm>
              <a:off x="1626" y="721"/>
              <a:ext cx="420" cy="407"/>
            </a:xfrm>
            <a:prstGeom prst="line">
              <a:avLst/>
            </a:prstGeom>
            <a:noFill/>
            <a:ln w="38100">
              <a:solidFill>
                <a:schemeClr val="tx1"/>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sz="5514"/>
            </a:p>
          </p:txBody>
        </p:sp>
        <p:sp>
          <p:nvSpPr>
            <p:cNvPr id="42014" name="Rectangle 30"/>
            <p:cNvSpPr>
              <a:spLocks/>
            </p:cNvSpPr>
            <p:nvPr/>
          </p:nvSpPr>
          <p:spPr bwMode="auto">
            <a:xfrm>
              <a:off x="0" y="2983"/>
              <a:ext cx="3664" cy="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Lst>
              </a:pPr>
              <a:r>
                <a:rPr lang="en-US" sz="2100" b="1">
                  <a:solidFill>
                    <a:schemeClr val="tx1"/>
                  </a:solidFill>
                  <a:latin typeface="Helvetica" charset="0"/>
                  <a:ea typeface="ＭＳ Ｐゴシック" charset="0"/>
                  <a:cs typeface="Helvetica" charset="0"/>
                  <a:sym typeface="Helvetica" charset="0"/>
                </a:rPr>
                <a:t>Routing table for </a:t>
              </a:r>
              <a:r>
                <a:rPr lang="en-US" sz="2100" b="1">
                  <a:solidFill>
                    <a:srgbClr val="0000FF"/>
                  </a:solidFill>
                  <a:latin typeface="Helvetica" charset="0"/>
                  <a:ea typeface="ＭＳ Ｐゴシック" charset="0"/>
                  <a:cs typeface="Helvetica" charset="0"/>
                  <a:sym typeface="Helvetica" charset="0"/>
                </a:rPr>
                <a:t>AS4</a:t>
              </a:r>
            </a:p>
            <a:p>
              <a:pPr>
                <a:lnSpc>
                  <a:spcPct val="84000"/>
                </a:lnSpc>
                <a:tabLst>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Lst>
              </a:pPr>
              <a:r>
                <a:rPr lang="en-US" sz="1969">
                  <a:solidFill>
                    <a:schemeClr val="tx1"/>
                  </a:solidFill>
                  <a:latin typeface="Helvetica" charset="0"/>
                  <a:ea typeface="ＭＳ Ｐゴシック" charset="0"/>
                  <a:cs typeface="Helvetica" charset="0"/>
                  <a:sym typeface="Helvetica" charset="0"/>
                </a:rPr>
                <a:t>2001:db8:1/48</a:t>
              </a:r>
              <a:r>
                <a:rPr lang="en-US" sz="2100">
                  <a:solidFill>
                    <a:schemeClr val="tx1"/>
                  </a:solidFill>
                  <a:latin typeface="Helvetica" charset="0"/>
                  <a:ea typeface="ＭＳ Ｐゴシック" charset="0"/>
                  <a:cs typeface="Helvetica" charset="0"/>
                  <a:sym typeface="Helvetica" charset="0"/>
                </a:rPr>
                <a:t> ASPath: AS1 (best)</a:t>
              </a:r>
            </a:p>
          </p:txBody>
        </p:sp>
      </p:grpSp>
      <p:sp>
        <p:nvSpPr>
          <p:cNvPr id="42015" name="Rectangle 31"/>
          <p:cNvSpPr>
            <a:spLocks/>
          </p:cNvSpPr>
          <p:nvPr/>
        </p:nvSpPr>
        <p:spPr bwMode="auto">
          <a:xfrm>
            <a:off x="935038" y="376605"/>
            <a:ext cx="11239500" cy="2239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714102" algn="l"/>
                <a:tab pos="3610616" algn="l"/>
                <a:tab pos="4519411" algn="l"/>
                <a:tab pos="5415925" algn="l"/>
                <a:tab pos="6324719" algn="l"/>
                <a:tab pos="7221232" algn="l"/>
                <a:tab pos="8080904" algn="l"/>
              </a:tabLst>
            </a:pPr>
            <a:r>
              <a:rPr lang="en-US" sz="8139">
                <a:solidFill>
                  <a:schemeClr val="tx1"/>
                </a:solidFill>
                <a:ea typeface="ＭＳ Ｐゴシック" charset="0"/>
                <a:cs typeface="Gill Sans" charset="0"/>
              </a:rPr>
              <a:t>Limitations of </a:t>
            </a:r>
            <a:r>
              <a:rPr lang="en-US" sz="6170">
                <a:solidFill>
                  <a:schemeClr val="tx1"/>
                </a:solidFill>
                <a:latin typeface="Courier New" charset="0"/>
                <a:ea typeface="ＭＳ Ｐゴシック" charset="0"/>
                <a:cs typeface="Courier New" charset="0"/>
                <a:sym typeface="Courier New" charset="0"/>
              </a:rPr>
              <a:t>local-pref</a:t>
            </a:r>
          </a:p>
        </p:txBody>
      </p:sp>
    </p:spTree>
    <p:extLst>
      <p:ext uri="{BB962C8B-B14F-4D97-AF65-F5344CB8AC3E}">
        <p14:creationId xmlns:p14="http://schemas.microsoft.com/office/powerpoint/2010/main" val="32851970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200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20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ChangeArrowheads="1"/>
          </p:cNvSpPr>
          <p:nvPr>
            <p:ph type="body" idx="1"/>
          </p:nvPr>
        </p:nvSpPr>
        <p:spPr>
          <a:xfrm>
            <a:off x="957784" y="2350981"/>
            <a:ext cx="11112501" cy="6142892"/>
          </a:xfrm>
          <a:ln/>
        </p:spPr>
        <p:txBody>
          <a:bodyPr/>
          <a:lstStyle/>
          <a:p>
            <a:pPr marL="621726">
              <a:lnSpc>
                <a:spcPct val="84000"/>
              </a:lnSpc>
              <a:buClr>
                <a:srgbClr val="000000"/>
              </a:buClr>
              <a:buSzPct val="75000"/>
              <a:tabLst>
                <a:tab pos="908795" algn="l"/>
                <a:tab pos="1805309" algn="l"/>
                <a:tab pos="2714102" algn="l"/>
                <a:tab pos="3610616" algn="l"/>
                <a:tab pos="4519411" algn="l"/>
                <a:tab pos="5415925" algn="l"/>
                <a:tab pos="6324719" algn="l"/>
                <a:tab pos="7221232" algn="l"/>
                <a:tab pos="8130027" algn="l"/>
                <a:tab pos="9026541" algn="l"/>
                <a:tab pos="9935335" algn="l"/>
                <a:tab pos="10770444" algn="l"/>
                <a:tab pos="908795" algn="l"/>
                <a:tab pos="1805309" algn="l"/>
                <a:tab pos="2714102" algn="l"/>
                <a:tab pos="3610616" algn="l"/>
                <a:tab pos="4519411" algn="l"/>
                <a:tab pos="5415925" algn="l"/>
                <a:tab pos="6324719" algn="l"/>
                <a:tab pos="7221232" algn="l"/>
                <a:tab pos="8130027" algn="l"/>
                <a:tab pos="9026541" algn="l"/>
                <a:tab pos="9935335" algn="l"/>
                <a:tab pos="10770444" algn="l"/>
              </a:tabLst>
            </a:pPr>
            <a:r>
              <a:rPr lang="en-US"/>
              <a:t>First possibility</a:t>
            </a:r>
          </a:p>
          <a:p>
            <a:pPr marL="899584" lvl="1">
              <a:lnSpc>
                <a:spcPct val="84000"/>
              </a:lnSpc>
              <a:buClr>
                <a:srgbClr val="000000"/>
              </a:buClr>
              <a:buSzPct val="75000"/>
              <a:tabLst>
                <a:tab pos="908795" algn="l"/>
                <a:tab pos="1805309" algn="l"/>
                <a:tab pos="2714102" algn="l"/>
                <a:tab pos="3610616" algn="l"/>
                <a:tab pos="4519411" algn="l"/>
                <a:tab pos="5415925" algn="l"/>
                <a:tab pos="6324719" algn="l"/>
                <a:tab pos="7221232" algn="l"/>
                <a:tab pos="8130027" algn="l"/>
                <a:tab pos="9026541" algn="l"/>
                <a:tab pos="9935335" algn="l"/>
                <a:tab pos="10770444" algn="l"/>
                <a:tab pos="908795" algn="l"/>
                <a:tab pos="1805309" algn="l"/>
                <a:tab pos="2714102" algn="l"/>
                <a:tab pos="3610616" algn="l"/>
                <a:tab pos="4519411" algn="l"/>
                <a:tab pos="5415925" algn="l"/>
                <a:tab pos="6324719" algn="l"/>
                <a:tab pos="7221232" algn="l"/>
                <a:tab pos="8130027" algn="l"/>
                <a:tab pos="9026541" algn="l"/>
                <a:tab pos="9935335" algn="l"/>
                <a:tab pos="10770444" algn="l"/>
              </a:tabLst>
            </a:pPr>
            <a:r>
              <a:rPr lang="en-US">
                <a:solidFill>
                  <a:srgbClr val="FF0000"/>
                </a:solidFill>
              </a:rPr>
              <a:t>AS3</a:t>
            </a:r>
            <a:r>
              <a:rPr lang="en-US"/>
              <a:t> sends its UPDATE first...</a:t>
            </a:r>
            <a:br>
              <a:rPr lang="en-US"/>
            </a:br>
            <a:br>
              <a:rPr lang="en-US"/>
            </a:br>
            <a:br>
              <a:rPr lang="en-US"/>
            </a:br>
            <a:br>
              <a:rPr lang="en-US"/>
            </a:br>
            <a:br>
              <a:rPr lang="en-US"/>
            </a:br>
            <a:br>
              <a:rPr lang="en-US"/>
            </a:br>
            <a:br>
              <a:rPr lang="en-US"/>
            </a:br>
            <a:br>
              <a:rPr lang="en-US"/>
            </a:br>
            <a:br>
              <a:rPr lang="en-US"/>
            </a:br>
            <a:br>
              <a:rPr lang="en-US"/>
            </a:br>
            <a:br>
              <a:rPr lang="en-US"/>
            </a:br>
            <a:br>
              <a:rPr lang="en-US"/>
            </a:br>
            <a:endParaRPr lang="en-US"/>
          </a:p>
        </p:txBody>
      </p:sp>
      <p:grpSp>
        <p:nvGrpSpPr>
          <p:cNvPr id="43010" name="Group 2"/>
          <p:cNvGrpSpPr>
            <a:grpSpLocks/>
          </p:cNvGrpSpPr>
          <p:nvPr/>
        </p:nvGrpSpPr>
        <p:grpSpPr bwMode="auto">
          <a:xfrm>
            <a:off x="4549776" y="3972659"/>
            <a:ext cx="3352800" cy="1115157"/>
            <a:chOff x="0" y="0"/>
            <a:chExt cx="2111" cy="761"/>
          </a:xfrm>
        </p:grpSpPr>
        <p:sp>
          <p:nvSpPr>
            <p:cNvPr id="43011" name="Oval 3"/>
            <p:cNvSpPr>
              <a:spLocks/>
            </p:cNvSpPr>
            <p:nvPr/>
          </p:nvSpPr>
          <p:spPr bwMode="auto">
            <a:xfrm>
              <a:off x="0" y="0"/>
              <a:ext cx="2111" cy="76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43012" name="Rectangle 4"/>
            <p:cNvSpPr>
              <a:spLocks/>
            </p:cNvSpPr>
            <p:nvPr/>
          </p:nvSpPr>
          <p:spPr bwMode="auto">
            <a:xfrm>
              <a:off x="307" y="234"/>
              <a:ext cx="149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714102" algn="l"/>
                  <a:tab pos="3598335" algn="l"/>
                </a:tabLst>
              </a:pPr>
              <a:r>
                <a:rPr lang="en-US" sz="2888">
                  <a:solidFill>
                    <a:schemeClr val="tx1"/>
                  </a:solidFill>
                  <a:latin typeface="Helvetica" charset="0"/>
                  <a:ea typeface="ＭＳ Ｐゴシック" charset="0"/>
                  <a:cs typeface="Helvetica" charset="0"/>
                  <a:sym typeface="Helvetica" charset="0"/>
                </a:rPr>
                <a:t>AS1</a:t>
              </a:r>
            </a:p>
          </p:txBody>
        </p:sp>
      </p:grpSp>
      <p:grpSp>
        <p:nvGrpSpPr>
          <p:cNvPr id="43013" name="Group 5"/>
          <p:cNvGrpSpPr>
            <a:grpSpLocks/>
          </p:cNvGrpSpPr>
          <p:nvPr/>
        </p:nvGrpSpPr>
        <p:grpSpPr bwMode="auto">
          <a:xfrm>
            <a:off x="2544763" y="5558205"/>
            <a:ext cx="3373437" cy="1349619"/>
            <a:chOff x="0" y="0"/>
            <a:chExt cx="2124" cy="921"/>
          </a:xfrm>
        </p:grpSpPr>
        <p:sp>
          <p:nvSpPr>
            <p:cNvPr id="43014" name="Oval 6"/>
            <p:cNvSpPr>
              <a:spLocks/>
            </p:cNvSpPr>
            <p:nvPr/>
          </p:nvSpPr>
          <p:spPr bwMode="auto">
            <a:xfrm>
              <a:off x="0" y="0"/>
              <a:ext cx="2124" cy="92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43015" name="Rectangle 7"/>
            <p:cNvSpPr>
              <a:spLocks/>
            </p:cNvSpPr>
            <p:nvPr/>
          </p:nvSpPr>
          <p:spPr bwMode="auto">
            <a:xfrm>
              <a:off x="308" y="314"/>
              <a:ext cx="1504"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714102" algn="l"/>
                  <a:tab pos="3598335" algn="l"/>
                </a:tabLst>
              </a:pPr>
              <a:r>
                <a:rPr lang="en-US" sz="2888">
                  <a:solidFill>
                    <a:srgbClr val="FF0000"/>
                  </a:solidFill>
                  <a:latin typeface="Helvetica" charset="0"/>
                  <a:ea typeface="ＭＳ Ｐゴシック" charset="0"/>
                  <a:cs typeface="Helvetica" charset="0"/>
                  <a:sym typeface="Helvetica" charset="0"/>
                </a:rPr>
                <a:t>AS3</a:t>
              </a:r>
            </a:p>
          </p:txBody>
        </p:sp>
      </p:grpSp>
      <p:grpSp>
        <p:nvGrpSpPr>
          <p:cNvPr id="43016" name="Group 8"/>
          <p:cNvGrpSpPr>
            <a:grpSpLocks/>
          </p:cNvGrpSpPr>
          <p:nvPr/>
        </p:nvGrpSpPr>
        <p:grpSpPr bwMode="auto">
          <a:xfrm>
            <a:off x="7493001" y="5586047"/>
            <a:ext cx="3251200" cy="1321777"/>
            <a:chOff x="0" y="0"/>
            <a:chExt cx="2048" cy="901"/>
          </a:xfrm>
        </p:grpSpPr>
        <p:sp>
          <p:nvSpPr>
            <p:cNvPr id="43017" name="Oval 9"/>
            <p:cNvSpPr>
              <a:spLocks/>
            </p:cNvSpPr>
            <p:nvPr/>
          </p:nvSpPr>
          <p:spPr bwMode="auto">
            <a:xfrm>
              <a:off x="0" y="0"/>
              <a:ext cx="2048" cy="90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43018" name="Rectangle 10"/>
            <p:cNvSpPr>
              <a:spLocks/>
            </p:cNvSpPr>
            <p:nvPr/>
          </p:nvSpPr>
          <p:spPr bwMode="auto">
            <a:xfrm>
              <a:off x="298" y="305"/>
              <a:ext cx="1448"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714102" algn="l"/>
                  <a:tab pos="3598335" algn="l"/>
                </a:tabLst>
              </a:pPr>
              <a:r>
                <a:rPr lang="en-US" sz="2888">
                  <a:solidFill>
                    <a:srgbClr val="0000FF"/>
                  </a:solidFill>
                  <a:latin typeface="Helvetica" charset="0"/>
                  <a:ea typeface="ＭＳ Ｐゴシック" charset="0"/>
                  <a:cs typeface="Helvetica" charset="0"/>
                  <a:sym typeface="Helvetica" charset="0"/>
                </a:rPr>
                <a:t>AS4</a:t>
              </a:r>
            </a:p>
          </p:txBody>
        </p:sp>
      </p:grpSp>
      <p:sp>
        <p:nvSpPr>
          <p:cNvPr id="43019" name="Line 11"/>
          <p:cNvSpPr>
            <a:spLocks noChangeShapeType="1"/>
          </p:cNvSpPr>
          <p:nvPr/>
        </p:nvSpPr>
        <p:spPr bwMode="auto">
          <a:xfrm>
            <a:off x="5924550" y="6246936"/>
            <a:ext cx="1535113" cy="1465"/>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43020" name="Line 12"/>
          <p:cNvSpPr>
            <a:spLocks noChangeShapeType="1"/>
          </p:cNvSpPr>
          <p:nvPr/>
        </p:nvSpPr>
        <p:spPr bwMode="auto">
          <a:xfrm rot="10800000" flipH="1">
            <a:off x="4525963" y="4936881"/>
            <a:ext cx="579437" cy="650631"/>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43021" name="Line 13"/>
          <p:cNvSpPr>
            <a:spLocks noChangeShapeType="1"/>
          </p:cNvSpPr>
          <p:nvPr/>
        </p:nvSpPr>
        <p:spPr bwMode="auto">
          <a:xfrm rot="10800000">
            <a:off x="7747000" y="4749313"/>
            <a:ext cx="720725" cy="885092"/>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43022" name="Rectangle 14"/>
          <p:cNvSpPr>
            <a:spLocks/>
          </p:cNvSpPr>
          <p:nvPr/>
        </p:nvSpPr>
        <p:spPr bwMode="auto">
          <a:xfrm>
            <a:off x="368300" y="4715608"/>
            <a:ext cx="5816600" cy="820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gn="l">
              <a:lnSpc>
                <a:spcPct val="84000"/>
              </a:lnSpc>
              <a:tabLst>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Lst>
            </a:pPr>
            <a:r>
              <a:rPr lang="en-US" sz="2100" b="1">
                <a:solidFill>
                  <a:schemeClr val="tx1"/>
                </a:solidFill>
                <a:latin typeface="Helvetica" charset="0"/>
                <a:ea typeface="ＭＳ Ｐゴシック" charset="0"/>
                <a:cs typeface="Helvetica" charset="0"/>
                <a:sym typeface="Helvetica" charset="0"/>
              </a:rPr>
              <a:t>Preferred paths for </a:t>
            </a:r>
            <a:r>
              <a:rPr lang="en-US" sz="2100" b="1">
                <a:solidFill>
                  <a:srgbClr val="FF0000"/>
                </a:solidFill>
                <a:latin typeface="Helvetica" charset="0"/>
                <a:ea typeface="ＭＳ Ｐゴシック" charset="0"/>
                <a:cs typeface="Helvetica" charset="0"/>
                <a:sym typeface="Helvetica" charset="0"/>
              </a:rPr>
              <a:t>AS3</a:t>
            </a:r>
          </a:p>
          <a:p>
            <a:pPr algn="l">
              <a:lnSpc>
                <a:spcPct val="84000"/>
              </a:lnSpc>
              <a:tabLst>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Lst>
            </a:pPr>
            <a:r>
              <a:rPr lang="en-US" sz="2100">
                <a:solidFill>
                  <a:schemeClr val="tx1"/>
                </a:solidFill>
                <a:latin typeface="Helvetica" charset="0"/>
                <a:ea typeface="ＭＳ Ｐゴシック" charset="0"/>
                <a:cs typeface="Helvetica" charset="0"/>
                <a:sym typeface="Helvetica" charset="0"/>
              </a:rPr>
              <a:t>1. </a:t>
            </a:r>
            <a:r>
              <a:rPr lang="en-US" sz="2100">
                <a:solidFill>
                  <a:srgbClr val="0000FF"/>
                </a:solidFill>
                <a:latin typeface="Helvetica" charset="0"/>
                <a:ea typeface="ＭＳ Ｐゴシック" charset="0"/>
                <a:cs typeface="Helvetica" charset="0"/>
                <a:sym typeface="Helvetica" charset="0"/>
              </a:rPr>
              <a:t>AS4</a:t>
            </a:r>
            <a:r>
              <a:rPr lang="en-US" sz="2100">
                <a:solidFill>
                  <a:schemeClr val="tx1"/>
                </a:solidFill>
                <a:latin typeface="Helvetica" charset="0"/>
                <a:ea typeface="ＭＳ Ｐゴシック" charset="0"/>
                <a:cs typeface="Helvetica" charset="0"/>
                <a:sym typeface="Helvetica" charset="0"/>
              </a:rPr>
              <a:t>:AS1 </a:t>
            </a:r>
          </a:p>
          <a:p>
            <a:pPr algn="l">
              <a:lnSpc>
                <a:spcPct val="84000"/>
              </a:lnSpc>
              <a:tabLst>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Lst>
            </a:pPr>
            <a:r>
              <a:rPr lang="en-US" sz="2100">
                <a:solidFill>
                  <a:schemeClr val="tx1"/>
                </a:solidFill>
                <a:latin typeface="Helvetica" charset="0"/>
                <a:ea typeface="ＭＳ Ｐゴシック" charset="0"/>
                <a:cs typeface="Helvetica" charset="0"/>
                <a:sym typeface="Helvetica" charset="0"/>
              </a:rPr>
              <a:t>2. AS1</a:t>
            </a:r>
          </a:p>
        </p:txBody>
      </p:sp>
      <p:sp>
        <p:nvSpPr>
          <p:cNvPr id="43023" name="Rectangle 15"/>
          <p:cNvSpPr>
            <a:spLocks/>
          </p:cNvSpPr>
          <p:nvPr/>
        </p:nvSpPr>
        <p:spPr bwMode="auto">
          <a:xfrm>
            <a:off x="5233287" y="3190237"/>
            <a:ext cx="1622239" cy="2606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08795" algn="l"/>
                <a:tab pos="1793027" algn="l"/>
              </a:tabLst>
            </a:pPr>
            <a:r>
              <a:rPr lang="en-US" sz="1969">
                <a:solidFill>
                  <a:schemeClr val="tx1"/>
                </a:solidFill>
                <a:latin typeface="Helvetica" charset="0"/>
                <a:ea typeface="ＭＳ Ｐゴシック" charset="0"/>
                <a:cs typeface="Helvetica" charset="0"/>
                <a:sym typeface="Helvetica" charset="0"/>
              </a:rPr>
              <a:t>2001:db8:1/48</a:t>
            </a:r>
          </a:p>
        </p:txBody>
      </p:sp>
      <p:sp>
        <p:nvSpPr>
          <p:cNvPr id="43024" name="Line 16"/>
          <p:cNvSpPr>
            <a:spLocks noChangeShapeType="1"/>
          </p:cNvSpPr>
          <p:nvPr/>
        </p:nvSpPr>
        <p:spPr bwMode="auto">
          <a:xfrm>
            <a:off x="5522914" y="3530111"/>
            <a:ext cx="1531937" cy="16119"/>
          </a:xfrm>
          <a:prstGeom prst="line">
            <a:avLst/>
          </a:prstGeom>
          <a:noFill/>
          <a:ln w="889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43025" name="Line 17"/>
          <p:cNvSpPr>
            <a:spLocks noChangeShapeType="1"/>
          </p:cNvSpPr>
          <p:nvPr/>
        </p:nvSpPr>
        <p:spPr bwMode="auto">
          <a:xfrm>
            <a:off x="6265865" y="3563815"/>
            <a:ext cx="1587" cy="697523"/>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43026" name="Rectangle 18"/>
          <p:cNvSpPr>
            <a:spLocks/>
          </p:cNvSpPr>
          <p:nvPr/>
        </p:nvSpPr>
        <p:spPr bwMode="auto">
          <a:xfrm>
            <a:off x="368300" y="6940062"/>
            <a:ext cx="5816600" cy="5627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gn="l">
              <a:lnSpc>
                <a:spcPct val="84000"/>
              </a:lnSpc>
              <a:tabLst>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Lst>
            </a:pPr>
            <a:r>
              <a:rPr lang="en-US" sz="2100" b="1">
                <a:solidFill>
                  <a:schemeClr val="tx1"/>
                </a:solidFill>
                <a:latin typeface="Helvetica" charset="0"/>
                <a:ea typeface="ＭＳ Ｐゴシック" charset="0"/>
                <a:cs typeface="Helvetica" charset="0"/>
                <a:sym typeface="Helvetica" charset="0"/>
              </a:rPr>
              <a:t>Routing table for </a:t>
            </a:r>
            <a:r>
              <a:rPr lang="en-US" sz="2100" b="1">
                <a:solidFill>
                  <a:srgbClr val="FF0000"/>
                </a:solidFill>
                <a:latin typeface="Helvetica" charset="0"/>
                <a:ea typeface="ＭＳ Ｐゴシック" charset="0"/>
                <a:cs typeface="Helvetica" charset="0"/>
                <a:sym typeface="Helvetica" charset="0"/>
              </a:rPr>
              <a:t>AS3</a:t>
            </a:r>
          </a:p>
          <a:p>
            <a:pPr algn="l">
              <a:lnSpc>
                <a:spcPct val="84000"/>
              </a:lnSpc>
              <a:tabLst>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Lst>
            </a:pPr>
            <a:r>
              <a:rPr lang="en-US" sz="1969">
                <a:solidFill>
                  <a:schemeClr val="tx1"/>
                </a:solidFill>
                <a:latin typeface="Helvetica" charset="0"/>
                <a:ea typeface="ＭＳ Ｐゴシック" charset="0"/>
                <a:cs typeface="Helvetica" charset="0"/>
                <a:sym typeface="Helvetica" charset="0"/>
              </a:rPr>
              <a:t>2001:db8:1/48</a:t>
            </a:r>
            <a:r>
              <a:rPr lang="en-US" sz="2100">
                <a:solidFill>
                  <a:schemeClr val="tx1"/>
                </a:solidFill>
                <a:latin typeface="Helvetica" charset="0"/>
                <a:ea typeface="ＭＳ Ｐゴシック" charset="0"/>
                <a:cs typeface="Helvetica" charset="0"/>
                <a:sym typeface="Helvetica" charset="0"/>
              </a:rPr>
              <a:t> ASPath: AS1 (best)</a:t>
            </a:r>
          </a:p>
        </p:txBody>
      </p:sp>
      <p:grpSp>
        <p:nvGrpSpPr>
          <p:cNvPr id="43027" name="Group 19"/>
          <p:cNvGrpSpPr>
            <a:grpSpLocks/>
          </p:cNvGrpSpPr>
          <p:nvPr/>
        </p:nvGrpSpPr>
        <p:grpSpPr bwMode="auto">
          <a:xfrm>
            <a:off x="1162051" y="4161693"/>
            <a:ext cx="13474700" cy="5165481"/>
            <a:chOff x="-78" y="0"/>
            <a:chExt cx="8488" cy="3525"/>
          </a:xfrm>
        </p:grpSpPr>
        <p:grpSp>
          <p:nvGrpSpPr>
            <p:cNvPr id="43028" name="Group 20"/>
            <p:cNvGrpSpPr>
              <a:grpSpLocks/>
            </p:cNvGrpSpPr>
            <p:nvPr/>
          </p:nvGrpSpPr>
          <p:grpSpPr bwMode="auto">
            <a:xfrm>
              <a:off x="2334" y="1931"/>
              <a:ext cx="1417" cy="721"/>
              <a:chOff x="0" y="0"/>
              <a:chExt cx="1416" cy="721"/>
            </a:xfrm>
          </p:grpSpPr>
          <p:sp>
            <p:nvSpPr>
              <p:cNvPr id="43029" name="AutoShape 21"/>
              <p:cNvSpPr>
                <a:spLocks/>
              </p:cNvSpPr>
              <p:nvPr/>
            </p:nvSpPr>
            <p:spPr bwMode="auto">
              <a:xfrm>
                <a:off x="0" y="0"/>
                <a:ext cx="1415" cy="721"/>
              </a:xfrm>
              <a:prstGeom prst="roundRect">
                <a:avLst>
                  <a:gd name="adj" fmla="val 134"/>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43030" name="Rectangle 22"/>
              <p:cNvSpPr>
                <a:spLocks/>
              </p:cNvSpPr>
              <p:nvPr/>
            </p:nvSpPr>
            <p:spPr bwMode="auto">
              <a:xfrm>
                <a:off x="0" y="101"/>
                <a:ext cx="1416" cy="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689541" algn="l"/>
                    <a:tab pos="908795" algn="l"/>
                    <a:tab pos="1805309" algn="l"/>
                    <a:tab pos="2689541" algn="l"/>
                    <a:tab pos="908795" algn="l"/>
                    <a:tab pos="1805309" algn="l"/>
                    <a:tab pos="2689541" algn="l"/>
                  </a:tabLst>
                </a:pPr>
                <a:r>
                  <a:rPr lang="en-US" sz="1969" u="sng">
                    <a:solidFill>
                      <a:schemeClr val="tx1"/>
                    </a:solidFill>
                    <a:latin typeface="Helvetica" charset="0"/>
                    <a:ea typeface="ＭＳ Ｐゴシック" charset="0"/>
                    <a:cs typeface="Helvetica" charset="0"/>
                    <a:sym typeface="Helvetica" charset="0"/>
                  </a:rPr>
                  <a:t>UPDATE</a:t>
                </a:r>
              </a:p>
              <a:p>
                <a:pPr>
                  <a:lnSpc>
                    <a:spcPct val="84000"/>
                  </a:lnSpc>
                  <a:buClr>
                    <a:srgbClr val="000000"/>
                  </a:buClr>
                  <a:buSzPct val="44000"/>
                  <a:buFont typeface="Helvetica" charset="0"/>
                  <a:buChar char="l"/>
                  <a:tabLst>
                    <a:tab pos="908795" algn="l"/>
                    <a:tab pos="1805309" algn="l"/>
                    <a:tab pos="2689541" algn="l"/>
                    <a:tab pos="908795" algn="l"/>
                    <a:tab pos="1805309" algn="l"/>
                    <a:tab pos="2689541" algn="l"/>
                    <a:tab pos="908795" algn="l"/>
                    <a:tab pos="1805309" algn="l"/>
                    <a:tab pos="2689541" algn="l"/>
                  </a:tabLst>
                </a:pPr>
                <a:r>
                  <a:rPr lang="en-US" sz="1969">
                    <a:solidFill>
                      <a:schemeClr val="tx1"/>
                    </a:solidFill>
                    <a:latin typeface="Helvetica" charset="0"/>
                    <a:ea typeface="ＭＳ Ｐゴシック" charset="0"/>
                    <a:cs typeface="Helvetica" charset="0"/>
                    <a:sym typeface="Helvetica" charset="0"/>
                  </a:rPr>
                  <a:t>P: 2001:db8:1/48</a:t>
                </a:r>
              </a:p>
              <a:p>
                <a:pPr>
                  <a:lnSpc>
                    <a:spcPct val="84000"/>
                  </a:lnSpc>
                  <a:buClr>
                    <a:srgbClr val="000000"/>
                  </a:buClr>
                  <a:buSzPct val="44000"/>
                  <a:buFont typeface="Helvetica" charset="0"/>
                  <a:buChar char="l"/>
                  <a:tabLst>
                    <a:tab pos="908795" algn="l"/>
                    <a:tab pos="1805309" algn="l"/>
                    <a:tab pos="2689541" algn="l"/>
                    <a:tab pos="908795" algn="l"/>
                    <a:tab pos="1805309" algn="l"/>
                    <a:tab pos="2689541" algn="l"/>
                    <a:tab pos="908795" algn="l"/>
                    <a:tab pos="1805309" algn="l"/>
                    <a:tab pos="2689541" algn="l"/>
                  </a:tabLst>
                </a:pPr>
                <a:r>
                  <a:rPr lang="en-US" sz="1969">
                    <a:solidFill>
                      <a:schemeClr val="tx1"/>
                    </a:solidFill>
                    <a:latin typeface="Helvetica" charset="0"/>
                    <a:ea typeface="ＭＳ Ｐゴシック" charset="0"/>
                    <a:cs typeface="Helvetica" charset="0"/>
                    <a:sym typeface="Helvetica" charset="0"/>
                  </a:rPr>
                  <a:t>ASPath: </a:t>
                </a:r>
                <a:r>
                  <a:rPr lang="en-US" sz="1969">
                    <a:solidFill>
                      <a:srgbClr val="FF0000"/>
                    </a:solidFill>
                    <a:latin typeface="Helvetica" charset="0"/>
                    <a:ea typeface="ＭＳ Ｐゴシック" charset="0"/>
                    <a:cs typeface="Helvetica" charset="0"/>
                    <a:sym typeface="Helvetica" charset="0"/>
                  </a:rPr>
                  <a:t>AS3</a:t>
                </a:r>
                <a:r>
                  <a:rPr lang="en-US" sz="1969">
                    <a:solidFill>
                      <a:schemeClr val="tx1"/>
                    </a:solidFill>
                    <a:latin typeface="Helvetica" charset="0"/>
                    <a:ea typeface="ＭＳ Ｐゴシック" charset="0"/>
                    <a:cs typeface="Helvetica" charset="0"/>
                    <a:sym typeface="Helvetica" charset="0"/>
                  </a:rPr>
                  <a:t>:AS1</a:t>
                </a:r>
              </a:p>
            </p:txBody>
          </p:sp>
        </p:grpSp>
        <p:sp>
          <p:nvSpPr>
            <p:cNvPr id="43031" name="Line 23"/>
            <p:cNvSpPr>
              <a:spLocks noChangeShapeType="1"/>
            </p:cNvSpPr>
            <p:nvPr/>
          </p:nvSpPr>
          <p:spPr bwMode="auto">
            <a:xfrm>
              <a:off x="3778" y="2206"/>
              <a:ext cx="591" cy="1"/>
            </a:xfrm>
            <a:prstGeom prst="line">
              <a:avLst/>
            </a:prstGeom>
            <a:noFill/>
            <a:ln w="38100">
              <a:solidFill>
                <a:schemeClr val="tx1"/>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sz="5514"/>
            </a:p>
          </p:txBody>
        </p:sp>
        <p:sp>
          <p:nvSpPr>
            <p:cNvPr id="43032" name="Rectangle 24"/>
            <p:cNvSpPr>
              <a:spLocks/>
            </p:cNvSpPr>
            <p:nvPr/>
          </p:nvSpPr>
          <p:spPr bwMode="auto">
            <a:xfrm>
              <a:off x="4746" y="0"/>
              <a:ext cx="3664" cy="5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gn="l">
                <a:lnSpc>
                  <a:spcPct val="84000"/>
                </a:lnSpc>
                <a:tabLst>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Lst>
              </a:pPr>
              <a:r>
                <a:rPr lang="en-US" sz="2100" b="1">
                  <a:solidFill>
                    <a:schemeClr val="tx1"/>
                  </a:solidFill>
                  <a:latin typeface="Helvetica" charset="0"/>
                  <a:ea typeface="ＭＳ Ｐゴシック" charset="0"/>
                  <a:cs typeface="Helvetica" charset="0"/>
                  <a:sym typeface="Helvetica" charset="0"/>
                </a:rPr>
                <a:t>Preferred paths for </a:t>
              </a:r>
              <a:r>
                <a:rPr lang="en-US" sz="2100" b="1">
                  <a:solidFill>
                    <a:srgbClr val="0000FF"/>
                  </a:solidFill>
                  <a:latin typeface="Helvetica" charset="0"/>
                  <a:ea typeface="ＭＳ Ｐゴシック" charset="0"/>
                  <a:cs typeface="Helvetica" charset="0"/>
                  <a:sym typeface="Helvetica" charset="0"/>
                </a:rPr>
                <a:t>AS4</a:t>
              </a:r>
            </a:p>
            <a:p>
              <a:pPr algn="l">
                <a:lnSpc>
                  <a:spcPct val="84000"/>
                </a:lnSpc>
                <a:tabLst>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Lst>
              </a:pPr>
              <a:r>
                <a:rPr lang="en-US" sz="2100">
                  <a:solidFill>
                    <a:schemeClr val="tx1"/>
                  </a:solidFill>
                  <a:latin typeface="Helvetica" charset="0"/>
                  <a:ea typeface="ＭＳ Ｐゴシック" charset="0"/>
                  <a:cs typeface="Helvetica" charset="0"/>
                  <a:sym typeface="Helvetica" charset="0"/>
                </a:rPr>
                <a:t>1. </a:t>
              </a:r>
              <a:r>
                <a:rPr lang="en-US" sz="2100">
                  <a:solidFill>
                    <a:srgbClr val="FF0000"/>
                  </a:solidFill>
                  <a:latin typeface="Helvetica" charset="0"/>
                  <a:ea typeface="ＭＳ Ｐゴシック" charset="0"/>
                  <a:cs typeface="Helvetica" charset="0"/>
                  <a:sym typeface="Helvetica" charset="0"/>
                </a:rPr>
                <a:t>AS3</a:t>
              </a:r>
              <a:r>
                <a:rPr lang="en-US" sz="2100">
                  <a:solidFill>
                    <a:schemeClr val="tx1"/>
                  </a:solidFill>
                  <a:latin typeface="Helvetica" charset="0"/>
                  <a:ea typeface="ＭＳ Ｐゴシック" charset="0"/>
                  <a:cs typeface="Helvetica" charset="0"/>
                  <a:sym typeface="Helvetica" charset="0"/>
                </a:rPr>
                <a:t>:AS1</a:t>
              </a:r>
            </a:p>
            <a:p>
              <a:pPr algn="l">
                <a:lnSpc>
                  <a:spcPct val="84000"/>
                </a:lnSpc>
                <a:tabLst>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Lst>
              </a:pPr>
              <a:r>
                <a:rPr lang="en-US" sz="2100">
                  <a:solidFill>
                    <a:schemeClr val="tx1"/>
                  </a:solidFill>
                  <a:latin typeface="Helvetica" charset="0"/>
                  <a:ea typeface="ＭＳ Ｐゴシック" charset="0"/>
                  <a:cs typeface="Helvetica" charset="0"/>
                  <a:sym typeface="Helvetica" charset="0"/>
                </a:rPr>
                <a:t>2. AS1</a:t>
              </a:r>
            </a:p>
          </p:txBody>
        </p:sp>
        <p:sp>
          <p:nvSpPr>
            <p:cNvPr id="43033" name="Rectangle 25"/>
            <p:cNvSpPr>
              <a:spLocks/>
            </p:cNvSpPr>
            <p:nvPr/>
          </p:nvSpPr>
          <p:spPr bwMode="auto">
            <a:xfrm>
              <a:off x="4446" y="2022"/>
              <a:ext cx="3664" cy="5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gn="l">
                <a:lnSpc>
                  <a:spcPct val="84000"/>
                </a:lnSpc>
                <a:tabLst>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Lst>
              </a:pPr>
              <a:r>
                <a:rPr lang="en-US" sz="2100" b="1">
                  <a:solidFill>
                    <a:schemeClr val="tx1"/>
                  </a:solidFill>
                  <a:latin typeface="Helvetica" charset="0"/>
                  <a:ea typeface="ＭＳ Ｐゴシック" charset="0"/>
                  <a:cs typeface="Helvetica" charset="0"/>
                  <a:sym typeface="Helvetica" charset="0"/>
                </a:rPr>
                <a:t>Routing table for </a:t>
              </a:r>
              <a:r>
                <a:rPr lang="en-US" sz="2100" b="1">
                  <a:solidFill>
                    <a:srgbClr val="0000FF"/>
                  </a:solidFill>
                  <a:latin typeface="Helvetica" charset="0"/>
                  <a:ea typeface="ＭＳ Ｐゴシック" charset="0"/>
                  <a:cs typeface="Helvetica" charset="0"/>
                  <a:sym typeface="Helvetica" charset="0"/>
                </a:rPr>
                <a:t>AS4</a:t>
              </a:r>
            </a:p>
            <a:p>
              <a:pPr algn="l">
                <a:lnSpc>
                  <a:spcPct val="84000"/>
                </a:lnSpc>
                <a:tabLst>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Lst>
              </a:pPr>
              <a:r>
                <a:rPr lang="en-US" sz="2100">
                  <a:solidFill>
                    <a:schemeClr val="tx1"/>
                  </a:solidFill>
                  <a:latin typeface="Helvetica" charset="0"/>
                  <a:ea typeface="ＭＳ Ｐゴシック" charset="0"/>
                  <a:cs typeface="Helvetica" charset="0"/>
                  <a:sym typeface="Helvetica" charset="0"/>
                </a:rPr>
                <a:t> </a:t>
              </a:r>
              <a:r>
                <a:rPr lang="en-US" sz="1969">
                  <a:solidFill>
                    <a:schemeClr val="tx1"/>
                  </a:solidFill>
                  <a:latin typeface="Helvetica" charset="0"/>
                  <a:ea typeface="ＭＳ Ｐゴシック" charset="0"/>
                  <a:cs typeface="Helvetica" charset="0"/>
                  <a:sym typeface="Helvetica" charset="0"/>
                </a:rPr>
                <a:t>2001:db8:1/48</a:t>
              </a:r>
              <a:r>
                <a:rPr lang="en-US" sz="2100">
                  <a:solidFill>
                    <a:schemeClr val="tx1"/>
                  </a:solidFill>
                  <a:latin typeface="Helvetica" charset="0"/>
                  <a:ea typeface="ＭＳ Ｐゴシック" charset="0"/>
                  <a:cs typeface="Helvetica" charset="0"/>
                  <a:sym typeface="Helvetica" charset="0"/>
                </a:rPr>
                <a:t> ASPath: AS1 </a:t>
              </a:r>
            </a:p>
            <a:p>
              <a:pPr algn="l">
                <a:lnSpc>
                  <a:spcPct val="84000"/>
                </a:lnSpc>
                <a:tabLst>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Lst>
              </a:pPr>
              <a:r>
                <a:rPr lang="en-US" sz="1969">
                  <a:solidFill>
                    <a:schemeClr val="tx1"/>
                  </a:solidFill>
                  <a:latin typeface="Helvetica" charset="0"/>
                  <a:ea typeface="ＭＳ Ｐゴシック" charset="0"/>
                  <a:cs typeface="Helvetica" charset="0"/>
                  <a:sym typeface="Helvetica" charset="0"/>
                </a:rPr>
                <a:t>2001:db8:1/48</a:t>
              </a:r>
              <a:r>
                <a:rPr lang="en-US" sz="2100">
                  <a:solidFill>
                    <a:schemeClr val="tx1"/>
                  </a:solidFill>
                  <a:latin typeface="Helvetica" charset="0"/>
                  <a:ea typeface="ＭＳ Ｐゴシック" charset="0"/>
                  <a:cs typeface="Helvetica" charset="0"/>
                  <a:sym typeface="Helvetica" charset="0"/>
                </a:rPr>
                <a:t> ASPath:</a:t>
              </a:r>
              <a:r>
                <a:rPr lang="en-US" sz="2100">
                  <a:solidFill>
                    <a:srgbClr val="FF0000"/>
                  </a:solidFill>
                  <a:latin typeface="Helvetica" charset="0"/>
                  <a:ea typeface="ＭＳ Ｐゴシック" charset="0"/>
                  <a:cs typeface="Helvetica" charset="0"/>
                  <a:sym typeface="Helvetica" charset="0"/>
                </a:rPr>
                <a:t>AS3</a:t>
              </a:r>
              <a:r>
                <a:rPr lang="en-US" sz="2100">
                  <a:solidFill>
                    <a:schemeClr val="tx1"/>
                  </a:solidFill>
                  <a:latin typeface="Helvetica" charset="0"/>
                  <a:ea typeface="ＭＳ Ｐゴシック" charset="0"/>
                  <a:cs typeface="Helvetica" charset="0"/>
                  <a:sym typeface="Helvetica" charset="0"/>
                </a:rPr>
                <a:t>:AS1 (best)</a:t>
              </a:r>
            </a:p>
          </p:txBody>
        </p:sp>
        <p:sp>
          <p:nvSpPr>
            <p:cNvPr id="43034" name="Rectangle 26"/>
            <p:cNvSpPr>
              <a:spLocks/>
            </p:cNvSpPr>
            <p:nvPr/>
          </p:nvSpPr>
          <p:spPr bwMode="auto">
            <a:xfrm>
              <a:off x="-78" y="2739"/>
              <a:ext cx="4586" cy="7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marL="1178977" lvl="2" indent="-552645">
                <a:lnSpc>
                  <a:spcPct val="84000"/>
                </a:lnSpc>
                <a:buClr>
                  <a:srgbClr val="000000"/>
                </a:buClr>
                <a:buSzPct val="75000"/>
                <a:buFont typeface="Arial"/>
                <a:buChar char="•"/>
                <a:tabLst>
                  <a:tab pos="908795" algn="l"/>
                  <a:tab pos="1805309" algn="l"/>
                  <a:tab pos="2714102" algn="l"/>
                  <a:tab pos="3610616" algn="l"/>
                  <a:tab pos="4519411" algn="l"/>
                  <a:tab pos="5415925" algn="l"/>
                  <a:tab pos="6324719" algn="l"/>
                  <a:tab pos="7221232" algn="l"/>
                  <a:tab pos="8130027" algn="l"/>
                  <a:tab pos="9026541" algn="l"/>
                  <a:tab pos="9935335" algn="l"/>
                  <a:tab pos="10770444" algn="l"/>
                </a:tabLst>
              </a:pPr>
              <a:r>
                <a:rPr lang="en-US" sz="4400">
                  <a:solidFill>
                    <a:schemeClr val="tx1"/>
                  </a:solidFill>
                  <a:latin typeface="Helvetica" charset="0"/>
                  <a:ea typeface="ＭＳ Ｐゴシック" charset="0"/>
                  <a:cs typeface="Helvetica" charset="0"/>
                  <a:sym typeface="Helvetica" charset="0"/>
                </a:rPr>
                <a:t>Stable route assignment</a:t>
              </a:r>
              <a:br>
                <a:rPr lang="en-US" sz="4400">
                  <a:solidFill>
                    <a:schemeClr val="tx1"/>
                  </a:solidFill>
                  <a:latin typeface="Helvetica" charset="0"/>
                  <a:ea typeface="ＭＳ Ｐゴシック" charset="0"/>
                  <a:cs typeface="Helvetica" charset="0"/>
                  <a:sym typeface="Helvetica" charset="0"/>
                </a:rPr>
              </a:br>
              <a:endParaRPr lang="en-US" sz="4400">
                <a:solidFill>
                  <a:schemeClr val="tx1"/>
                </a:solidFill>
                <a:latin typeface="Helvetica" charset="0"/>
                <a:ea typeface="ＭＳ Ｐゴシック" charset="0"/>
                <a:cs typeface="Helvetica" charset="0"/>
                <a:sym typeface="Helvetica" charset="0"/>
              </a:endParaRPr>
            </a:p>
          </p:txBody>
        </p:sp>
      </p:grpSp>
      <p:sp>
        <p:nvSpPr>
          <p:cNvPr id="43035" name="Rectangle 27"/>
          <p:cNvSpPr>
            <a:spLocks/>
          </p:cNvSpPr>
          <p:nvPr/>
        </p:nvSpPr>
        <p:spPr bwMode="auto">
          <a:xfrm>
            <a:off x="871538" y="96716"/>
            <a:ext cx="11239500" cy="2237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714102" algn="l"/>
                <a:tab pos="3610616" algn="l"/>
                <a:tab pos="4519411" algn="l"/>
                <a:tab pos="5415925" algn="l"/>
                <a:tab pos="6324719" algn="l"/>
                <a:tab pos="7221232" algn="l"/>
                <a:tab pos="8080904" algn="l"/>
              </a:tabLst>
            </a:pPr>
            <a:r>
              <a:rPr lang="en-US" sz="8139">
                <a:solidFill>
                  <a:schemeClr val="tx1"/>
                </a:solidFill>
                <a:ea typeface="ＭＳ Ｐゴシック" charset="0"/>
                <a:cs typeface="Gill Sans" charset="0"/>
              </a:rPr>
              <a:t>Limitations of </a:t>
            </a:r>
            <a:r>
              <a:rPr lang="en-US" sz="6170">
                <a:solidFill>
                  <a:schemeClr val="tx1"/>
                </a:solidFill>
                <a:latin typeface="Courier New" charset="0"/>
                <a:ea typeface="ＭＳ Ｐゴシック" charset="0"/>
                <a:cs typeface="Courier New" charset="0"/>
                <a:sym typeface="Courier New" charset="0"/>
              </a:rPr>
              <a:t>local-pref</a:t>
            </a:r>
          </a:p>
        </p:txBody>
      </p:sp>
    </p:spTree>
    <p:extLst>
      <p:ext uri="{BB962C8B-B14F-4D97-AF65-F5344CB8AC3E}">
        <p14:creationId xmlns:p14="http://schemas.microsoft.com/office/powerpoint/2010/main" val="42051363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3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Grp="1" noChangeArrowheads="1"/>
          </p:cNvSpPr>
          <p:nvPr>
            <p:ph type="body" idx="1"/>
          </p:nvPr>
        </p:nvSpPr>
        <p:spPr>
          <a:xfrm>
            <a:off x="979487" y="2055935"/>
            <a:ext cx="11112501" cy="6037385"/>
          </a:xfrm>
          <a:ln/>
        </p:spPr>
        <p:txBody>
          <a:bodyPr/>
          <a:lstStyle/>
          <a:p>
            <a:pPr marL="899584" lvl="1">
              <a:lnSpc>
                <a:spcPct val="84000"/>
              </a:lnSpc>
              <a:buClr>
                <a:srgbClr val="000000"/>
              </a:buClr>
              <a:buSzPct val="75000"/>
              <a:tabLst>
                <a:tab pos="908795" algn="l"/>
                <a:tab pos="1805309" algn="l"/>
                <a:tab pos="2714102" algn="l"/>
                <a:tab pos="3610616" algn="l"/>
                <a:tab pos="4519411" algn="l"/>
                <a:tab pos="5415925" algn="l"/>
                <a:tab pos="6324719" algn="l"/>
                <a:tab pos="7221232" algn="l"/>
                <a:tab pos="8130027" algn="l"/>
                <a:tab pos="9026541" algn="l"/>
                <a:tab pos="9935335" algn="l"/>
                <a:tab pos="10770444" algn="l"/>
              </a:tabLst>
            </a:pPr>
            <a:r>
              <a:rPr lang="en-US">
                <a:solidFill>
                  <a:srgbClr val="0000FF"/>
                </a:solidFill>
              </a:rPr>
              <a:t>AS4</a:t>
            </a:r>
            <a:r>
              <a:rPr lang="en-US"/>
              <a:t> sends its UPDATE first...</a:t>
            </a:r>
            <a:br>
              <a:rPr lang="en-US"/>
            </a:br>
            <a:br>
              <a:rPr lang="en-US"/>
            </a:br>
            <a:br>
              <a:rPr lang="en-US"/>
            </a:br>
            <a:br>
              <a:rPr lang="en-US"/>
            </a:br>
            <a:br>
              <a:rPr lang="en-US"/>
            </a:br>
            <a:br>
              <a:rPr lang="en-US"/>
            </a:br>
            <a:br>
              <a:rPr lang="en-US"/>
            </a:br>
            <a:br>
              <a:rPr lang="en-US"/>
            </a:br>
            <a:br>
              <a:rPr lang="en-US"/>
            </a:br>
            <a:br>
              <a:rPr lang="en-US"/>
            </a:br>
            <a:br>
              <a:rPr lang="en-US"/>
            </a:br>
            <a:endParaRPr lang="en-US"/>
          </a:p>
        </p:txBody>
      </p:sp>
      <p:grpSp>
        <p:nvGrpSpPr>
          <p:cNvPr id="44034" name="Group 2"/>
          <p:cNvGrpSpPr>
            <a:grpSpLocks/>
          </p:cNvGrpSpPr>
          <p:nvPr/>
        </p:nvGrpSpPr>
        <p:grpSpPr bwMode="auto">
          <a:xfrm>
            <a:off x="4533900" y="3830516"/>
            <a:ext cx="3352800" cy="1115158"/>
            <a:chOff x="0" y="0"/>
            <a:chExt cx="2111" cy="761"/>
          </a:xfrm>
        </p:grpSpPr>
        <p:sp>
          <p:nvSpPr>
            <p:cNvPr id="44035" name="Oval 3"/>
            <p:cNvSpPr>
              <a:spLocks/>
            </p:cNvSpPr>
            <p:nvPr/>
          </p:nvSpPr>
          <p:spPr bwMode="auto">
            <a:xfrm>
              <a:off x="0" y="0"/>
              <a:ext cx="2111" cy="76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44036" name="Rectangle 4"/>
            <p:cNvSpPr>
              <a:spLocks/>
            </p:cNvSpPr>
            <p:nvPr/>
          </p:nvSpPr>
          <p:spPr bwMode="auto">
            <a:xfrm>
              <a:off x="307" y="234"/>
              <a:ext cx="149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714102" algn="l"/>
                  <a:tab pos="3598335" algn="l"/>
                </a:tabLst>
              </a:pPr>
              <a:r>
                <a:rPr lang="en-US" sz="2888">
                  <a:solidFill>
                    <a:schemeClr val="tx1"/>
                  </a:solidFill>
                  <a:latin typeface="Helvetica" charset="0"/>
                  <a:ea typeface="ＭＳ Ｐゴシック" charset="0"/>
                  <a:cs typeface="Helvetica" charset="0"/>
                  <a:sym typeface="Helvetica" charset="0"/>
                </a:rPr>
                <a:t>AS1</a:t>
              </a:r>
            </a:p>
          </p:txBody>
        </p:sp>
      </p:grpSp>
      <p:grpSp>
        <p:nvGrpSpPr>
          <p:cNvPr id="44037" name="Group 5"/>
          <p:cNvGrpSpPr>
            <a:grpSpLocks/>
          </p:cNvGrpSpPr>
          <p:nvPr/>
        </p:nvGrpSpPr>
        <p:grpSpPr bwMode="auto">
          <a:xfrm>
            <a:off x="2530475" y="5414597"/>
            <a:ext cx="3373438" cy="1349619"/>
            <a:chOff x="0" y="0"/>
            <a:chExt cx="2124" cy="921"/>
          </a:xfrm>
        </p:grpSpPr>
        <p:sp>
          <p:nvSpPr>
            <p:cNvPr id="44038" name="Oval 6"/>
            <p:cNvSpPr>
              <a:spLocks/>
            </p:cNvSpPr>
            <p:nvPr/>
          </p:nvSpPr>
          <p:spPr bwMode="auto">
            <a:xfrm>
              <a:off x="0" y="0"/>
              <a:ext cx="2124" cy="92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44039" name="Rectangle 7"/>
            <p:cNvSpPr>
              <a:spLocks/>
            </p:cNvSpPr>
            <p:nvPr/>
          </p:nvSpPr>
          <p:spPr bwMode="auto">
            <a:xfrm>
              <a:off x="308" y="314"/>
              <a:ext cx="1504"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714102" algn="l"/>
                  <a:tab pos="3598335" algn="l"/>
                </a:tabLst>
              </a:pPr>
              <a:r>
                <a:rPr lang="en-US" sz="2888">
                  <a:solidFill>
                    <a:srgbClr val="FF0000"/>
                  </a:solidFill>
                  <a:latin typeface="Helvetica" charset="0"/>
                  <a:ea typeface="ＭＳ Ｐゴシック" charset="0"/>
                  <a:cs typeface="Helvetica" charset="0"/>
                  <a:sym typeface="Helvetica" charset="0"/>
                </a:rPr>
                <a:t>AS3</a:t>
              </a:r>
            </a:p>
          </p:txBody>
        </p:sp>
      </p:grpSp>
      <p:grpSp>
        <p:nvGrpSpPr>
          <p:cNvPr id="44040" name="Group 8"/>
          <p:cNvGrpSpPr>
            <a:grpSpLocks/>
          </p:cNvGrpSpPr>
          <p:nvPr/>
        </p:nvGrpSpPr>
        <p:grpSpPr bwMode="auto">
          <a:xfrm>
            <a:off x="7467600" y="5442439"/>
            <a:ext cx="3251200" cy="1321777"/>
            <a:chOff x="0" y="0"/>
            <a:chExt cx="2048" cy="901"/>
          </a:xfrm>
        </p:grpSpPr>
        <p:sp>
          <p:nvSpPr>
            <p:cNvPr id="44041" name="Oval 9"/>
            <p:cNvSpPr>
              <a:spLocks/>
            </p:cNvSpPr>
            <p:nvPr/>
          </p:nvSpPr>
          <p:spPr bwMode="auto">
            <a:xfrm>
              <a:off x="0" y="0"/>
              <a:ext cx="2048" cy="90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44042" name="Rectangle 10"/>
            <p:cNvSpPr>
              <a:spLocks/>
            </p:cNvSpPr>
            <p:nvPr/>
          </p:nvSpPr>
          <p:spPr bwMode="auto">
            <a:xfrm>
              <a:off x="304" y="305"/>
              <a:ext cx="1448"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714102" algn="l"/>
                  <a:tab pos="3598335" algn="l"/>
                </a:tabLst>
              </a:pPr>
              <a:r>
                <a:rPr lang="en-US" sz="2888">
                  <a:solidFill>
                    <a:srgbClr val="0000FF"/>
                  </a:solidFill>
                  <a:latin typeface="Helvetica" charset="0"/>
                  <a:ea typeface="ＭＳ Ｐゴシック" charset="0"/>
                  <a:cs typeface="Helvetica" charset="0"/>
                  <a:sym typeface="Helvetica" charset="0"/>
                </a:rPr>
                <a:t>AS4</a:t>
              </a:r>
            </a:p>
          </p:txBody>
        </p:sp>
      </p:grpSp>
      <p:sp>
        <p:nvSpPr>
          <p:cNvPr id="44043" name="Line 11"/>
          <p:cNvSpPr>
            <a:spLocks noChangeShapeType="1"/>
          </p:cNvSpPr>
          <p:nvPr/>
        </p:nvSpPr>
        <p:spPr bwMode="auto">
          <a:xfrm>
            <a:off x="5907089" y="6103328"/>
            <a:ext cx="1536700" cy="1465"/>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44044" name="Line 12"/>
          <p:cNvSpPr>
            <a:spLocks noChangeShapeType="1"/>
          </p:cNvSpPr>
          <p:nvPr/>
        </p:nvSpPr>
        <p:spPr bwMode="auto">
          <a:xfrm rot="10800000" flipH="1">
            <a:off x="4508501" y="4793273"/>
            <a:ext cx="579438" cy="650631"/>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44045" name="Line 13"/>
          <p:cNvSpPr>
            <a:spLocks noChangeShapeType="1"/>
          </p:cNvSpPr>
          <p:nvPr/>
        </p:nvSpPr>
        <p:spPr bwMode="auto">
          <a:xfrm rot="10800000">
            <a:off x="7734301" y="4605706"/>
            <a:ext cx="720725" cy="885092"/>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44046" name="Rectangle 14"/>
          <p:cNvSpPr>
            <a:spLocks/>
          </p:cNvSpPr>
          <p:nvPr/>
        </p:nvSpPr>
        <p:spPr bwMode="auto">
          <a:xfrm>
            <a:off x="5203802" y="3046630"/>
            <a:ext cx="1646284" cy="2606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buClr>
                <a:srgbClr val="000000"/>
              </a:buClr>
              <a:buSzPct val="44000"/>
              <a:buFont typeface="Helvetica" charset="0"/>
              <a:buChar char="l"/>
              <a:tabLst>
                <a:tab pos="908795" algn="l"/>
                <a:tab pos="1805309" algn="l"/>
                <a:tab pos="2689541" algn="l"/>
              </a:tabLst>
            </a:pPr>
            <a:r>
              <a:rPr lang="en-US" sz="1969">
                <a:solidFill>
                  <a:schemeClr val="tx1"/>
                </a:solidFill>
                <a:latin typeface="Helvetica" charset="0"/>
                <a:ea typeface="ＭＳ Ｐゴシック" charset="0"/>
                <a:cs typeface="Helvetica" charset="0"/>
                <a:sym typeface="Helvetica" charset="0"/>
              </a:rPr>
              <a:t>2001:db8:1/48</a:t>
            </a:r>
          </a:p>
        </p:txBody>
      </p:sp>
      <p:sp>
        <p:nvSpPr>
          <p:cNvPr id="44047" name="Line 15"/>
          <p:cNvSpPr>
            <a:spLocks noChangeShapeType="1"/>
          </p:cNvSpPr>
          <p:nvPr/>
        </p:nvSpPr>
        <p:spPr bwMode="auto">
          <a:xfrm>
            <a:off x="5507040" y="3386504"/>
            <a:ext cx="1531937" cy="16119"/>
          </a:xfrm>
          <a:prstGeom prst="line">
            <a:avLst/>
          </a:prstGeom>
          <a:noFill/>
          <a:ln w="889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44048" name="Line 16"/>
          <p:cNvSpPr>
            <a:spLocks noChangeShapeType="1"/>
          </p:cNvSpPr>
          <p:nvPr/>
        </p:nvSpPr>
        <p:spPr bwMode="auto">
          <a:xfrm>
            <a:off x="6249989" y="3421673"/>
            <a:ext cx="1587" cy="697523"/>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44049" name="Line 17"/>
          <p:cNvSpPr>
            <a:spLocks noChangeShapeType="1"/>
          </p:cNvSpPr>
          <p:nvPr/>
        </p:nvSpPr>
        <p:spPr bwMode="auto">
          <a:xfrm flipH="1">
            <a:off x="4891089" y="7250724"/>
            <a:ext cx="733426" cy="1466"/>
          </a:xfrm>
          <a:prstGeom prst="line">
            <a:avLst/>
          </a:prstGeom>
          <a:noFill/>
          <a:ln w="38100">
            <a:solidFill>
              <a:schemeClr val="tx1"/>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44050" name="Rectangle 18"/>
          <p:cNvSpPr>
            <a:spLocks/>
          </p:cNvSpPr>
          <p:nvPr/>
        </p:nvSpPr>
        <p:spPr bwMode="auto">
          <a:xfrm>
            <a:off x="8602664" y="4252546"/>
            <a:ext cx="5816600" cy="820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gn="l">
              <a:lnSpc>
                <a:spcPct val="84000"/>
              </a:lnSpc>
              <a:tabLst>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Lst>
            </a:pPr>
            <a:r>
              <a:rPr lang="en-US" sz="2100" b="1">
                <a:solidFill>
                  <a:schemeClr val="tx1"/>
                </a:solidFill>
                <a:latin typeface="Helvetica" charset="0"/>
                <a:ea typeface="ＭＳ Ｐゴシック" charset="0"/>
                <a:cs typeface="Helvetica" charset="0"/>
                <a:sym typeface="Helvetica" charset="0"/>
              </a:rPr>
              <a:t>Preferred paths for </a:t>
            </a:r>
            <a:r>
              <a:rPr lang="en-US" sz="2100" b="1">
                <a:solidFill>
                  <a:srgbClr val="0000FF"/>
                </a:solidFill>
                <a:latin typeface="Helvetica" charset="0"/>
                <a:ea typeface="ＭＳ Ｐゴシック" charset="0"/>
                <a:cs typeface="Helvetica" charset="0"/>
                <a:sym typeface="Helvetica" charset="0"/>
              </a:rPr>
              <a:t>AS4</a:t>
            </a:r>
          </a:p>
          <a:p>
            <a:pPr algn="l">
              <a:lnSpc>
                <a:spcPct val="84000"/>
              </a:lnSpc>
              <a:tabLst>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Lst>
            </a:pPr>
            <a:r>
              <a:rPr lang="en-US" sz="2100">
                <a:solidFill>
                  <a:schemeClr val="tx1"/>
                </a:solidFill>
                <a:latin typeface="Helvetica" charset="0"/>
                <a:ea typeface="ＭＳ Ｐゴシック" charset="0"/>
                <a:cs typeface="Helvetica" charset="0"/>
                <a:sym typeface="Helvetica" charset="0"/>
              </a:rPr>
              <a:t>1. </a:t>
            </a:r>
            <a:r>
              <a:rPr lang="en-US" sz="2100">
                <a:solidFill>
                  <a:srgbClr val="FF0000"/>
                </a:solidFill>
                <a:latin typeface="Helvetica" charset="0"/>
                <a:ea typeface="ＭＳ Ｐゴシック" charset="0"/>
                <a:cs typeface="Helvetica" charset="0"/>
                <a:sym typeface="Helvetica" charset="0"/>
              </a:rPr>
              <a:t>AS3</a:t>
            </a:r>
            <a:r>
              <a:rPr lang="en-US" sz="2100">
                <a:solidFill>
                  <a:schemeClr val="tx1"/>
                </a:solidFill>
                <a:latin typeface="Helvetica" charset="0"/>
                <a:ea typeface="ＭＳ Ｐゴシック" charset="0"/>
                <a:cs typeface="Helvetica" charset="0"/>
                <a:sym typeface="Helvetica" charset="0"/>
              </a:rPr>
              <a:t>:AS1</a:t>
            </a:r>
          </a:p>
          <a:p>
            <a:pPr algn="l">
              <a:lnSpc>
                <a:spcPct val="84000"/>
              </a:lnSpc>
              <a:tabLst>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Lst>
            </a:pPr>
            <a:r>
              <a:rPr lang="en-US" sz="2100">
                <a:solidFill>
                  <a:schemeClr val="tx1"/>
                </a:solidFill>
                <a:latin typeface="Helvetica" charset="0"/>
                <a:ea typeface="ＭＳ Ｐゴシック" charset="0"/>
                <a:cs typeface="Helvetica" charset="0"/>
                <a:sym typeface="Helvetica" charset="0"/>
              </a:rPr>
              <a:t>2. AS1</a:t>
            </a:r>
          </a:p>
        </p:txBody>
      </p:sp>
      <p:sp>
        <p:nvSpPr>
          <p:cNvPr id="44051" name="Rectangle 19"/>
          <p:cNvSpPr>
            <a:spLocks/>
          </p:cNvSpPr>
          <p:nvPr/>
        </p:nvSpPr>
        <p:spPr bwMode="auto">
          <a:xfrm>
            <a:off x="8270876" y="6957647"/>
            <a:ext cx="5816600" cy="5627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Lst>
            </a:pPr>
            <a:r>
              <a:rPr lang="en-US" sz="2100" b="1">
                <a:solidFill>
                  <a:schemeClr val="tx1"/>
                </a:solidFill>
                <a:latin typeface="Helvetica" charset="0"/>
                <a:ea typeface="ＭＳ Ｐゴシック" charset="0"/>
                <a:cs typeface="Helvetica" charset="0"/>
                <a:sym typeface="Helvetica" charset="0"/>
              </a:rPr>
              <a:t>Routing table for </a:t>
            </a:r>
            <a:r>
              <a:rPr lang="en-US" sz="2100" b="1">
                <a:solidFill>
                  <a:srgbClr val="0000FF"/>
                </a:solidFill>
                <a:latin typeface="Helvetica" charset="0"/>
                <a:ea typeface="ＭＳ Ｐゴシック" charset="0"/>
                <a:cs typeface="Helvetica" charset="0"/>
                <a:sym typeface="Helvetica" charset="0"/>
              </a:rPr>
              <a:t>AS4</a:t>
            </a:r>
          </a:p>
          <a:p>
            <a:pPr>
              <a:lnSpc>
                <a:spcPct val="84000"/>
              </a:lnSpc>
              <a:tabLst>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Lst>
            </a:pPr>
            <a:r>
              <a:rPr lang="en-US" sz="2100">
                <a:solidFill>
                  <a:schemeClr val="tx1"/>
                </a:solidFill>
                <a:latin typeface="Helvetica" charset="0"/>
                <a:ea typeface="ＭＳ Ｐゴシック" charset="0"/>
                <a:cs typeface="Helvetica" charset="0"/>
                <a:sym typeface="Helvetica" charset="0"/>
              </a:rPr>
              <a:t>2001:db8:1/48 ASPath: AS1 (best)</a:t>
            </a:r>
          </a:p>
        </p:txBody>
      </p:sp>
      <p:grpSp>
        <p:nvGrpSpPr>
          <p:cNvPr id="44052" name="Group 20"/>
          <p:cNvGrpSpPr>
            <a:grpSpLocks/>
          </p:cNvGrpSpPr>
          <p:nvPr/>
        </p:nvGrpSpPr>
        <p:grpSpPr bwMode="auto">
          <a:xfrm>
            <a:off x="1" y="4740520"/>
            <a:ext cx="12801600" cy="4712676"/>
            <a:chOff x="0" y="0"/>
            <a:chExt cx="8064" cy="3216"/>
          </a:xfrm>
        </p:grpSpPr>
        <p:sp>
          <p:nvSpPr>
            <p:cNvPr id="44053" name="Rectangle 21"/>
            <p:cNvSpPr>
              <a:spLocks/>
            </p:cNvSpPr>
            <p:nvPr/>
          </p:nvSpPr>
          <p:spPr bwMode="auto">
            <a:xfrm>
              <a:off x="467" y="0"/>
              <a:ext cx="4090" cy="5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gn="l">
                <a:lnSpc>
                  <a:spcPct val="84000"/>
                </a:lnSpc>
                <a:tabLst>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Lst>
              </a:pPr>
              <a:r>
                <a:rPr lang="en-US" sz="2100" b="1">
                  <a:solidFill>
                    <a:schemeClr val="tx1"/>
                  </a:solidFill>
                  <a:latin typeface="Helvetica" charset="0"/>
                  <a:ea typeface="ＭＳ Ｐゴシック" charset="0"/>
                  <a:cs typeface="Helvetica" charset="0"/>
                  <a:sym typeface="Helvetica" charset="0"/>
                </a:rPr>
                <a:t>Preferred paths for </a:t>
              </a:r>
              <a:r>
                <a:rPr lang="en-US" sz="2100" b="1">
                  <a:solidFill>
                    <a:srgbClr val="FF0000"/>
                  </a:solidFill>
                  <a:latin typeface="Helvetica" charset="0"/>
                  <a:ea typeface="ＭＳ Ｐゴシック" charset="0"/>
                  <a:cs typeface="Helvetica" charset="0"/>
                  <a:sym typeface="Helvetica" charset="0"/>
                </a:rPr>
                <a:t>AS3</a:t>
              </a:r>
            </a:p>
            <a:p>
              <a:pPr algn="l">
                <a:lnSpc>
                  <a:spcPct val="84000"/>
                </a:lnSpc>
                <a:tabLst>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Lst>
              </a:pPr>
              <a:r>
                <a:rPr lang="en-US" sz="2100">
                  <a:solidFill>
                    <a:schemeClr val="tx1"/>
                  </a:solidFill>
                  <a:latin typeface="Helvetica" charset="0"/>
                  <a:ea typeface="ＭＳ Ｐゴシック" charset="0"/>
                  <a:cs typeface="Helvetica" charset="0"/>
                  <a:sym typeface="Helvetica" charset="0"/>
                </a:rPr>
                <a:t>1. </a:t>
              </a:r>
              <a:r>
                <a:rPr lang="en-US" sz="2100">
                  <a:solidFill>
                    <a:srgbClr val="0000FF"/>
                  </a:solidFill>
                  <a:latin typeface="Helvetica" charset="0"/>
                  <a:ea typeface="ＭＳ Ｐゴシック" charset="0"/>
                  <a:cs typeface="Helvetica" charset="0"/>
                  <a:sym typeface="Helvetica" charset="0"/>
                </a:rPr>
                <a:t>AS4</a:t>
              </a:r>
              <a:r>
                <a:rPr lang="en-US" sz="2100">
                  <a:solidFill>
                    <a:schemeClr val="tx1"/>
                  </a:solidFill>
                  <a:latin typeface="Helvetica" charset="0"/>
                  <a:ea typeface="ＭＳ Ｐゴシック" charset="0"/>
                  <a:cs typeface="Helvetica" charset="0"/>
                  <a:sym typeface="Helvetica" charset="0"/>
                </a:rPr>
                <a:t>:AS1 </a:t>
              </a:r>
            </a:p>
            <a:p>
              <a:pPr algn="l">
                <a:lnSpc>
                  <a:spcPct val="84000"/>
                </a:lnSpc>
                <a:tabLst>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Lst>
              </a:pPr>
              <a:r>
                <a:rPr lang="en-US" sz="2100">
                  <a:solidFill>
                    <a:schemeClr val="tx1"/>
                  </a:solidFill>
                  <a:latin typeface="Helvetica" charset="0"/>
                  <a:ea typeface="ＭＳ Ｐゴシック" charset="0"/>
                  <a:cs typeface="Helvetica" charset="0"/>
                  <a:sym typeface="Helvetica" charset="0"/>
                </a:rPr>
                <a:t>2. AS1</a:t>
              </a:r>
            </a:p>
          </p:txBody>
        </p:sp>
        <p:grpSp>
          <p:nvGrpSpPr>
            <p:cNvPr id="44054" name="Group 22"/>
            <p:cNvGrpSpPr>
              <a:grpSpLocks/>
            </p:cNvGrpSpPr>
            <p:nvPr/>
          </p:nvGrpSpPr>
          <p:grpSpPr bwMode="auto">
            <a:xfrm>
              <a:off x="3968" y="1436"/>
              <a:ext cx="1581" cy="721"/>
              <a:chOff x="0" y="0"/>
              <a:chExt cx="1581" cy="720"/>
            </a:xfrm>
          </p:grpSpPr>
          <p:sp>
            <p:nvSpPr>
              <p:cNvPr id="44055" name="AutoShape 23"/>
              <p:cNvSpPr>
                <a:spLocks/>
              </p:cNvSpPr>
              <p:nvPr/>
            </p:nvSpPr>
            <p:spPr bwMode="auto">
              <a:xfrm>
                <a:off x="0" y="0"/>
                <a:ext cx="1579" cy="720"/>
              </a:xfrm>
              <a:prstGeom prst="roundRect">
                <a:avLst>
                  <a:gd name="adj" fmla="val 134"/>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44056" name="Rectangle 24"/>
              <p:cNvSpPr>
                <a:spLocks/>
              </p:cNvSpPr>
              <p:nvPr/>
            </p:nvSpPr>
            <p:spPr bwMode="auto">
              <a:xfrm>
                <a:off x="0" y="102"/>
                <a:ext cx="1581" cy="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689541" algn="l"/>
                    <a:tab pos="908795" algn="l"/>
                    <a:tab pos="1805309" algn="l"/>
                    <a:tab pos="2689541" algn="l"/>
                    <a:tab pos="908795" algn="l"/>
                    <a:tab pos="1805309" algn="l"/>
                    <a:tab pos="2689541" algn="l"/>
                  </a:tabLst>
                </a:pPr>
                <a:r>
                  <a:rPr lang="en-US" sz="1969" u="sng">
                    <a:solidFill>
                      <a:schemeClr val="tx1"/>
                    </a:solidFill>
                    <a:latin typeface="Helvetica" charset="0"/>
                    <a:ea typeface="ＭＳ Ｐゴシック" charset="0"/>
                    <a:cs typeface="Helvetica" charset="0"/>
                    <a:sym typeface="Helvetica" charset="0"/>
                  </a:rPr>
                  <a:t>UPDATE</a:t>
                </a:r>
              </a:p>
              <a:p>
                <a:pPr>
                  <a:lnSpc>
                    <a:spcPct val="84000"/>
                  </a:lnSpc>
                  <a:buClr>
                    <a:srgbClr val="000000"/>
                  </a:buClr>
                  <a:buSzPct val="44000"/>
                  <a:buFont typeface="Helvetica" charset="0"/>
                  <a:buChar char="l"/>
                  <a:tabLst>
                    <a:tab pos="908795" algn="l"/>
                    <a:tab pos="1805309" algn="l"/>
                    <a:tab pos="2689541" algn="l"/>
                    <a:tab pos="908795" algn="l"/>
                    <a:tab pos="1805309" algn="l"/>
                    <a:tab pos="2689541" algn="l"/>
                    <a:tab pos="908795" algn="l"/>
                    <a:tab pos="1805309" algn="l"/>
                    <a:tab pos="2689541" algn="l"/>
                  </a:tabLst>
                </a:pPr>
                <a:r>
                  <a:rPr lang="en-US" sz="1969">
                    <a:solidFill>
                      <a:schemeClr val="tx1"/>
                    </a:solidFill>
                    <a:latin typeface="Helvetica" charset="0"/>
                    <a:ea typeface="ＭＳ Ｐゴシック" charset="0"/>
                    <a:cs typeface="Helvetica" charset="0"/>
                    <a:sym typeface="Helvetica" charset="0"/>
                  </a:rPr>
                  <a:t>Prefix: 2001:db8:1/48 </a:t>
                </a:r>
              </a:p>
              <a:p>
                <a:pPr>
                  <a:lnSpc>
                    <a:spcPct val="84000"/>
                  </a:lnSpc>
                  <a:buClr>
                    <a:srgbClr val="000000"/>
                  </a:buClr>
                  <a:buSzPct val="44000"/>
                  <a:buFont typeface="Helvetica" charset="0"/>
                  <a:buChar char="l"/>
                  <a:tabLst>
                    <a:tab pos="908795" algn="l"/>
                    <a:tab pos="1805309" algn="l"/>
                    <a:tab pos="2689541" algn="l"/>
                    <a:tab pos="908795" algn="l"/>
                    <a:tab pos="1805309" algn="l"/>
                    <a:tab pos="2689541" algn="l"/>
                    <a:tab pos="908795" algn="l"/>
                    <a:tab pos="1805309" algn="l"/>
                    <a:tab pos="2689541" algn="l"/>
                  </a:tabLst>
                </a:pPr>
                <a:r>
                  <a:rPr lang="en-US" sz="1969">
                    <a:solidFill>
                      <a:schemeClr val="tx1"/>
                    </a:solidFill>
                    <a:latin typeface="Helvetica" charset="0"/>
                    <a:ea typeface="ＭＳ Ｐゴシック" charset="0"/>
                    <a:cs typeface="Helvetica" charset="0"/>
                    <a:sym typeface="Helvetica" charset="0"/>
                  </a:rPr>
                  <a:t>ASPath: </a:t>
                </a:r>
                <a:r>
                  <a:rPr lang="en-US" sz="1969">
                    <a:solidFill>
                      <a:srgbClr val="0000FF"/>
                    </a:solidFill>
                    <a:latin typeface="Helvetica" charset="0"/>
                    <a:ea typeface="ＭＳ Ｐゴシック" charset="0"/>
                    <a:cs typeface="Helvetica" charset="0"/>
                    <a:sym typeface="Helvetica" charset="0"/>
                  </a:rPr>
                  <a:t>AS4</a:t>
                </a:r>
                <a:r>
                  <a:rPr lang="en-US" sz="1969">
                    <a:solidFill>
                      <a:schemeClr val="tx1"/>
                    </a:solidFill>
                    <a:latin typeface="Helvetica" charset="0"/>
                    <a:ea typeface="ＭＳ Ｐゴシック" charset="0"/>
                    <a:cs typeface="Helvetica" charset="0"/>
                    <a:sym typeface="Helvetica" charset="0"/>
                  </a:rPr>
                  <a:t>:AS1</a:t>
                </a:r>
              </a:p>
            </p:txBody>
          </p:sp>
        </p:grpSp>
        <p:sp>
          <p:nvSpPr>
            <p:cNvPr id="44057" name="Rectangle 25"/>
            <p:cNvSpPr>
              <a:spLocks/>
            </p:cNvSpPr>
            <p:nvPr/>
          </p:nvSpPr>
          <p:spPr bwMode="auto">
            <a:xfrm>
              <a:off x="247" y="1403"/>
              <a:ext cx="4090" cy="5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gn="l">
                <a:lnSpc>
                  <a:spcPct val="84000"/>
                </a:lnSpc>
                <a:tabLst>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Lst>
              </a:pPr>
              <a:r>
                <a:rPr lang="en-US" sz="2100" b="1">
                  <a:solidFill>
                    <a:schemeClr val="tx1"/>
                  </a:solidFill>
                  <a:latin typeface="Helvetica" charset="0"/>
                  <a:ea typeface="ＭＳ Ｐゴシック" charset="0"/>
                  <a:cs typeface="Helvetica" charset="0"/>
                  <a:sym typeface="Helvetica" charset="0"/>
                </a:rPr>
                <a:t>Routing table for </a:t>
              </a:r>
              <a:r>
                <a:rPr lang="en-US" sz="2100" b="1">
                  <a:solidFill>
                    <a:srgbClr val="FF0000"/>
                  </a:solidFill>
                  <a:latin typeface="Helvetica" charset="0"/>
                  <a:ea typeface="ＭＳ Ｐゴシック" charset="0"/>
                  <a:cs typeface="Helvetica" charset="0"/>
                  <a:sym typeface="Helvetica" charset="0"/>
                </a:rPr>
                <a:t>AS3</a:t>
              </a:r>
            </a:p>
            <a:p>
              <a:pPr algn="l">
                <a:lnSpc>
                  <a:spcPct val="84000"/>
                </a:lnSpc>
                <a:tabLst>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Lst>
              </a:pPr>
              <a:r>
                <a:rPr lang="en-US" sz="1969">
                  <a:solidFill>
                    <a:schemeClr val="tx1"/>
                  </a:solidFill>
                  <a:latin typeface="Helvetica" charset="0"/>
                  <a:ea typeface="ＭＳ Ｐゴシック" charset="0"/>
                  <a:cs typeface="Helvetica" charset="0"/>
                  <a:sym typeface="Helvetica" charset="0"/>
                </a:rPr>
                <a:t>2001:db8:1/48</a:t>
              </a:r>
              <a:r>
                <a:rPr lang="en-US" sz="2100">
                  <a:solidFill>
                    <a:schemeClr val="tx1"/>
                  </a:solidFill>
                  <a:latin typeface="Helvetica" charset="0"/>
                  <a:ea typeface="ＭＳ Ｐゴシック" charset="0"/>
                  <a:cs typeface="Helvetica" charset="0"/>
                  <a:sym typeface="Helvetica" charset="0"/>
                </a:rPr>
                <a:t> ASPath: AS1</a:t>
              </a:r>
            </a:p>
            <a:p>
              <a:pPr algn="l">
                <a:lnSpc>
                  <a:spcPct val="84000"/>
                </a:lnSpc>
                <a:tabLst>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Lst>
              </a:pPr>
              <a:r>
                <a:rPr lang="en-US" sz="1969">
                  <a:solidFill>
                    <a:schemeClr val="tx1"/>
                  </a:solidFill>
                  <a:latin typeface="Helvetica" charset="0"/>
                  <a:ea typeface="ＭＳ Ｐゴシック" charset="0"/>
                  <a:cs typeface="Helvetica" charset="0"/>
                  <a:sym typeface="Helvetica" charset="0"/>
                </a:rPr>
                <a:t>2001:db8:1/48</a:t>
              </a:r>
              <a:r>
                <a:rPr lang="en-US" sz="2100">
                  <a:solidFill>
                    <a:schemeClr val="tx1"/>
                  </a:solidFill>
                  <a:latin typeface="Helvetica" charset="0"/>
                  <a:ea typeface="ＭＳ Ｐゴシック" charset="0"/>
                  <a:cs typeface="Helvetica" charset="0"/>
                  <a:sym typeface="Helvetica" charset="0"/>
                </a:rPr>
                <a:t> ASPath: </a:t>
              </a:r>
              <a:r>
                <a:rPr lang="en-US" sz="2100">
                  <a:solidFill>
                    <a:srgbClr val="0000FF"/>
                  </a:solidFill>
                  <a:latin typeface="Helvetica" charset="0"/>
                  <a:ea typeface="ＭＳ Ｐゴシック" charset="0"/>
                  <a:cs typeface="Helvetica" charset="0"/>
                  <a:sym typeface="Helvetica" charset="0"/>
                </a:rPr>
                <a:t>AS4</a:t>
              </a:r>
              <a:r>
                <a:rPr lang="en-US" sz="2100">
                  <a:solidFill>
                    <a:schemeClr val="tx1"/>
                  </a:solidFill>
                  <a:latin typeface="Helvetica" charset="0"/>
                  <a:ea typeface="ＭＳ Ｐゴシック" charset="0"/>
                  <a:cs typeface="Helvetica" charset="0"/>
                  <a:sym typeface="Helvetica" charset="0"/>
                </a:rPr>
                <a:t>:AS1 (best)</a:t>
              </a:r>
            </a:p>
          </p:txBody>
        </p:sp>
        <p:sp>
          <p:nvSpPr>
            <p:cNvPr id="44058" name="Rectangle 26"/>
            <p:cNvSpPr>
              <a:spLocks/>
            </p:cNvSpPr>
            <p:nvPr/>
          </p:nvSpPr>
          <p:spPr bwMode="auto">
            <a:xfrm>
              <a:off x="0" y="2080"/>
              <a:ext cx="8064" cy="1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marL="1178977" lvl="2" indent="-552645">
                <a:lnSpc>
                  <a:spcPct val="84000"/>
                </a:lnSpc>
                <a:buClr>
                  <a:srgbClr val="000000"/>
                </a:buClr>
                <a:buSzPct val="75000"/>
                <a:buFont typeface="Arial"/>
                <a:buChar char="•"/>
                <a:tabLst>
                  <a:tab pos="908795" algn="l"/>
                  <a:tab pos="1805309" algn="l"/>
                  <a:tab pos="2714102" algn="l"/>
                  <a:tab pos="3610616" algn="l"/>
                  <a:tab pos="4519411" algn="l"/>
                  <a:tab pos="5415925" algn="l"/>
                  <a:tab pos="6324719" algn="l"/>
                  <a:tab pos="7221232" algn="l"/>
                  <a:tab pos="8130027" algn="l"/>
                  <a:tab pos="9026541" algn="l"/>
                  <a:tab pos="9935335" algn="l"/>
                  <a:tab pos="10770444" algn="l"/>
                </a:tabLst>
              </a:pPr>
              <a:r>
                <a:rPr lang="en-US" sz="4400">
                  <a:solidFill>
                    <a:schemeClr val="tx1"/>
                  </a:solidFill>
                  <a:latin typeface="Helvetica" charset="0"/>
                  <a:ea typeface="ＭＳ Ｐゴシック" charset="0"/>
                  <a:cs typeface="Helvetica" charset="0"/>
                  <a:sym typeface="Helvetica" charset="0"/>
                </a:rPr>
                <a:t>Another (but different) stable route assignment</a:t>
              </a:r>
              <a:br>
                <a:rPr lang="en-US" sz="4400">
                  <a:solidFill>
                    <a:schemeClr val="tx1"/>
                  </a:solidFill>
                  <a:latin typeface="Helvetica" charset="0"/>
                  <a:ea typeface="ＭＳ Ｐゴシック" charset="0"/>
                  <a:cs typeface="Helvetica" charset="0"/>
                  <a:sym typeface="Helvetica" charset="0"/>
                </a:rPr>
              </a:br>
              <a:endParaRPr lang="en-US" sz="4400">
                <a:solidFill>
                  <a:schemeClr val="tx1"/>
                </a:solidFill>
                <a:latin typeface="Helvetica" charset="0"/>
                <a:ea typeface="ＭＳ Ｐゴシック" charset="0"/>
                <a:cs typeface="Helvetica" charset="0"/>
                <a:sym typeface="Helvetica" charset="0"/>
              </a:endParaRPr>
            </a:p>
          </p:txBody>
        </p:sp>
      </p:grpSp>
      <p:sp>
        <p:nvSpPr>
          <p:cNvPr id="44059" name="Rectangle 27"/>
          <p:cNvSpPr>
            <a:spLocks/>
          </p:cNvSpPr>
          <p:nvPr/>
        </p:nvSpPr>
        <p:spPr bwMode="auto">
          <a:xfrm>
            <a:off x="871538" y="96716"/>
            <a:ext cx="11239500" cy="2237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714102" algn="l"/>
                <a:tab pos="3610616" algn="l"/>
                <a:tab pos="4519411" algn="l"/>
                <a:tab pos="5415925" algn="l"/>
                <a:tab pos="6324719" algn="l"/>
                <a:tab pos="7221232" algn="l"/>
                <a:tab pos="8080904" algn="l"/>
              </a:tabLst>
            </a:pPr>
            <a:r>
              <a:rPr lang="en-US" sz="8139">
                <a:solidFill>
                  <a:schemeClr val="tx1"/>
                </a:solidFill>
                <a:ea typeface="ＭＳ Ｐゴシック" charset="0"/>
                <a:cs typeface="Gill Sans" charset="0"/>
              </a:rPr>
              <a:t>Limitations of </a:t>
            </a:r>
            <a:r>
              <a:rPr lang="en-US" sz="6170">
                <a:solidFill>
                  <a:schemeClr val="tx1"/>
                </a:solidFill>
                <a:latin typeface="Courier New" charset="0"/>
                <a:ea typeface="ＭＳ Ｐゴシック" charset="0"/>
                <a:cs typeface="Courier New" charset="0"/>
                <a:sym typeface="Courier New" charset="0"/>
              </a:rPr>
              <a:t>local-pref</a:t>
            </a:r>
          </a:p>
        </p:txBody>
      </p:sp>
    </p:spTree>
    <p:extLst>
      <p:ext uri="{BB962C8B-B14F-4D97-AF65-F5344CB8AC3E}">
        <p14:creationId xmlns:p14="http://schemas.microsoft.com/office/powerpoint/2010/main" val="16552346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40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0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9"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Grp="1" noChangeArrowheads="1"/>
          </p:cNvSpPr>
          <p:nvPr>
            <p:ph type="body" idx="1"/>
          </p:nvPr>
        </p:nvSpPr>
        <p:spPr>
          <a:xfrm>
            <a:off x="979488" y="2055934"/>
            <a:ext cx="12026900" cy="5404339"/>
          </a:xfrm>
          <a:ln/>
        </p:spPr>
        <p:txBody>
          <a:bodyPr/>
          <a:lstStyle/>
          <a:p>
            <a:pPr marL="899584" lvl="1">
              <a:lnSpc>
                <a:spcPct val="84000"/>
              </a:lnSpc>
              <a:buClr>
                <a:srgbClr val="000000"/>
              </a:buClr>
              <a:buSzPct val="75000"/>
              <a:tabLst>
                <a:tab pos="908795" algn="l"/>
                <a:tab pos="1805309" algn="l"/>
                <a:tab pos="2714102" algn="l"/>
                <a:tab pos="3610616" algn="l"/>
                <a:tab pos="4519411" algn="l"/>
                <a:tab pos="5415925" algn="l"/>
                <a:tab pos="6324719" algn="l"/>
                <a:tab pos="7221232" algn="l"/>
                <a:tab pos="8130027" algn="l"/>
                <a:tab pos="9026541" algn="l"/>
                <a:tab pos="9935335" algn="l"/>
                <a:tab pos="10844130" algn="l"/>
                <a:tab pos="11666957" algn="l"/>
              </a:tabLst>
            </a:pPr>
            <a:r>
              <a:rPr lang="en-US">
                <a:solidFill>
                  <a:srgbClr val="FF0000"/>
                </a:solidFill>
              </a:rPr>
              <a:t>AS3</a:t>
            </a:r>
            <a:r>
              <a:rPr lang="en-US"/>
              <a:t> and </a:t>
            </a:r>
            <a:r>
              <a:rPr lang="en-US">
                <a:solidFill>
                  <a:srgbClr val="0000FF"/>
                </a:solidFill>
              </a:rPr>
              <a:t>AS4</a:t>
            </a:r>
            <a:r>
              <a:rPr lang="en-US"/>
              <a:t> send their UPDATE together...</a:t>
            </a:r>
            <a:br>
              <a:rPr lang="en-US"/>
            </a:br>
            <a:br>
              <a:rPr lang="en-US"/>
            </a:br>
            <a:br>
              <a:rPr lang="en-US"/>
            </a:br>
            <a:br>
              <a:rPr lang="en-US"/>
            </a:br>
            <a:br>
              <a:rPr lang="en-US"/>
            </a:br>
            <a:br>
              <a:rPr lang="en-US"/>
            </a:br>
            <a:br>
              <a:rPr lang="en-US"/>
            </a:br>
            <a:br>
              <a:rPr lang="en-US"/>
            </a:br>
            <a:br>
              <a:rPr lang="en-US"/>
            </a:br>
            <a:endParaRPr lang="en-US"/>
          </a:p>
        </p:txBody>
      </p:sp>
      <p:grpSp>
        <p:nvGrpSpPr>
          <p:cNvPr id="45058" name="Group 2"/>
          <p:cNvGrpSpPr>
            <a:grpSpLocks/>
          </p:cNvGrpSpPr>
          <p:nvPr/>
        </p:nvGrpSpPr>
        <p:grpSpPr bwMode="auto">
          <a:xfrm>
            <a:off x="4927601" y="3553558"/>
            <a:ext cx="3351213" cy="628649"/>
            <a:chOff x="0" y="0"/>
            <a:chExt cx="2111" cy="428"/>
          </a:xfrm>
        </p:grpSpPr>
        <p:sp>
          <p:nvSpPr>
            <p:cNvPr id="45059" name="Oval 3"/>
            <p:cNvSpPr>
              <a:spLocks/>
            </p:cNvSpPr>
            <p:nvPr/>
          </p:nvSpPr>
          <p:spPr bwMode="auto">
            <a:xfrm>
              <a:off x="0" y="0"/>
              <a:ext cx="2111" cy="428"/>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45060" name="Rectangle 4"/>
            <p:cNvSpPr>
              <a:spLocks/>
            </p:cNvSpPr>
            <p:nvPr/>
          </p:nvSpPr>
          <p:spPr bwMode="auto">
            <a:xfrm>
              <a:off x="310" y="70"/>
              <a:ext cx="149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714102" algn="l"/>
                  <a:tab pos="3598335" algn="l"/>
                </a:tabLst>
              </a:pPr>
              <a:r>
                <a:rPr lang="en-US" sz="2888">
                  <a:solidFill>
                    <a:schemeClr val="tx1"/>
                  </a:solidFill>
                  <a:latin typeface="Helvetica" charset="0"/>
                  <a:ea typeface="ＭＳ Ｐゴシック" charset="0"/>
                  <a:cs typeface="Helvetica" charset="0"/>
                  <a:sym typeface="Helvetica" charset="0"/>
                </a:rPr>
                <a:t>AS1</a:t>
              </a:r>
            </a:p>
          </p:txBody>
        </p:sp>
      </p:grpSp>
      <p:grpSp>
        <p:nvGrpSpPr>
          <p:cNvPr id="45061" name="Group 5"/>
          <p:cNvGrpSpPr>
            <a:grpSpLocks/>
          </p:cNvGrpSpPr>
          <p:nvPr/>
        </p:nvGrpSpPr>
        <p:grpSpPr bwMode="auto">
          <a:xfrm>
            <a:off x="2925763" y="4652596"/>
            <a:ext cx="3373437" cy="1349619"/>
            <a:chOff x="0" y="0"/>
            <a:chExt cx="2124" cy="921"/>
          </a:xfrm>
        </p:grpSpPr>
        <p:sp>
          <p:nvSpPr>
            <p:cNvPr id="45062" name="Oval 6"/>
            <p:cNvSpPr>
              <a:spLocks/>
            </p:cNvSpPr>
            <p:nvPr/>
          </p:nvSpPr>
          <p:spPr bwMode="auto">
            <a:xfrm>
              <a:off x="0" y="0"/>
              <a:ext cx="2124" cy="92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45063" name="Rectangle 7"/>
            <p:cNvSpPr>
              <a:spLocks/>
            </p:cNvSpPr>
            <p:nvPr/>
          </p:nvSpPr>
          <p:spPr bwMode="auto">
            <a:xfrm>
              <a:off x="308" y="316"/>
              <a:ext cx="1504"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714102" algn="l"/>
                  <a:tab pos="3598335" algn="l"/>
                </a:tabLst>
              </a:pPr>
              <a:r>
                <a:rPr lang="en-US" sz="2888">
                  <a:solidFill>
                    <a:srgbClr val="FF0000"/>
                  </a:solidFill>
                  <a:latin typeface="Helvetica" charset="0"/>
                  <a:ea typeface="ＭＳ Ｐゴシック" charset="0"/>
                  <a:cs typeface="Helvetica" charset="0"/>
                  <a:sym typeface="Helvetica" charset="0"/>
                </a:rPr>
                <a:t>AS3</a:t>
              </a:r>
            </a:p>
          </p:txBody>
        </p:sp>
      </p:grpSp>
      <p:grpSp>
        <p:nvGrpSpPr>
          <p:cNvPr id="45064" name="Group 8"/>
          <p:cNvGrpSpPr>
            <a:grpSpLocks/>
          </p:cNvGrpSpPr>
          <p:nvPr/>
        </p:nvGrpSpPr>
        <p:grpSpPr bwMode="auto">
          <a:xfrm>
            <a:off x="7866063" y="4680439"/>
            <a:ext cx="3251200" cy="1321777"/>
            <a:chOff x="0" y="0"/>
            <a:chExt cx="2048" cy="901"/>
          </a:xfrm>
        </p:grpSpPr>
        <p:sp>
          <p:nvSpPr>
            <p:cNvPr id="45065" name="Oval 9"/>
            <p:cNvSpPr>
              <a:spLocks/>
            </p:cNvSpPr>
            <p:nvPr/>
          </p:nvSpPr>
          <p:spPr bwMode="auto">
            <a:xfrm>
              <a:off x="0" y="0"/>
              <a:ext cx="2048" cy="90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45066" name="Rectangle 10"/>
            <p:cNvSpPr>
              <a:spLocks/>
            </p:cNvSpPr>
            <p:nvPr/>
          </p:nvSpPr>
          <p:spPr bwMode="auto">
            <a:xfrm>
              <a:off x="301" y="305"/>
              <a:ext cx="1448"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714102" algn="l"/>
                  <a:tab pos="3598335" algn="l"/>
                </a:tabLst>
              </a:pPr>
              <a:r>
                <a:rPr lang="en-US" sz="2888">
                  <a:solidFill>
                    <a:srgbClr val="0000FF"/>
                  </a:solidFill>
                  <a:latin typeface="Helvetica" charset="0"/>
                  <a:ea typeface="ＭＳ Ｐゴシック" charset="0"/>
                  <a:cs typeface="Helvetica" charset="0"/>
                  <a:sym typeface="Helvetica" charset="0"/>
                </a:rPr>
                <a:t>AS4</a:t>
              </a:r>
            </a:p>
          </p:txBody>
        </p:sp>
      </p:grpSp>
      <p:sp>
        <p:nvSpPr>
          <p:cNvPr id="45067" name="Line 11"/>
          <p:cNvSpPr>
            <a:spLocks noChangeShapeType="1"/>
          </p:cNvSpPr>
          <p:nvPr/>
        </p:nvSpPr>
        <p:spPr bwMode="auto">
          <a:xfrm>
            <a:off x="6305550" y="5341328"/>
            <a:ext cx="1535113" cy="1465"/>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45068" name="Line 12"/>
          <p:cNvSpPr>
            <a:spLocks noChangeShapeType="1"/>
          </p:cNvSpPr>
          <p:nvPr/>
        </p:nvSpPr>
        <p:spPr bwMode="auto">
          <a:xfrm rot="10800000" flipH="1">
            <a:off x="4903789" y="4031273"/>
            <a:ext cx="579437" cy="650631"/>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45069" name="Line 13"/>
          <p:cNvSpPr>
            <a:spLocks noChangeShapeType="1"/>
          </p:cNvSpPr>
          <p:nvPr/>
        </p:nvSpPr>
        <p:spPr bwMode="auto">
          <a:xfrm rot="10800000">
            <a:off x="8128000" y="3843705"/>
            <a:ext cx="720725" cy="885092"/>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45070" name="Rectangle 14"/>
          <p:cNvSpPr>
            <a:spLocks/>
          </p:cNvSpPr>
          <p:nvPr/>
        </p:nvSpPr>
        <p:spPr bwMode="auto">
          <a:xfrm>
            <a:off x="873126" y="3881804"/>
            <a:ext cx="5816600" cy="820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gn="l">
              <a:lnSpc>
                <a:spcPct val="84000"/>
              </a:lnSpc>
              <a:tabLst>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Lst>
            </a:pPr>
            <a:r>
              <a:rPr lang="en-US" sz="2100" b="1">
                <a:solidFill>
                  <a:schemeClr val="tx1"/>
                </a:solidFill>
                <a:latin typeface="Helvetica" charset="0"/>
                <a:ea typeface="ＭＳ Ｐゴシック" charset="0"/>
                <a:cs typeface="Helvetica" charset="0"/>
                <a:sym typeface="Helvetica" charset="0"/>
              </a:rPr>
              <a:t>Preferred paths for </a:t>
            </a:r>
            <a:r>
              <a:rPr lang="en-US" sz="2100" b="1">
                <a:solidFill>
                  <a:srgbClr val="FF0000"/>
                </a:solidFill>
                <a:latin typeface="Helvetica" charset="0"/>
                <a:ea typeface="ＭＳ Ｐゴシック" charset="0"/>
                <a:cs typeface="Helvetica" charset="0"/>
                <a:sym typeface="Helvetica" charset="0"/>
              </a:rPr>
              <a:t>AS3</a:t>
            </a:r>
          </a:p>
          <a:p>
            <a:pPr algn="l">
              <a:lnSpc>
                <a:spcPct val="84000"/>
              </a:lnSpc>
              <a:tabLst>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Lst>
            </a:pPr>
            <a:r>
              <a:rPr lang="en-US" sz="2100">
                <a:solidFill>
                  <a:schemeClr val="tx1"/>
                </a:solidFill>
                <a:latin typeface="Helvetica" charset="0"/>
                <a:ea typeface="ＭＳ Ｐゴシック" charset="0"/>
                <a:cs typeface="Helvetica" charset="0"/>
                <a:sym typeface="Helvetica" charset="0"/>
              </a:rPr>
              <a:t>1. </a:t>
            </a:r>
            <a:r>
              <a:rPr lang="en-US" sz="2100">
                <a:solidFill>
                  <a:srgbClr val="0000FF"/>
                </a:solidFill>
                <a:latin typeface="Helvetica" charset="0"/>
                <a:ea typeface="ＭＳ Ｐゴシック" charset="0"/>
                <a:cs typeface="Helvetica" charset="0"/>
                <a:sym typeface="Helvetica" charset="0"/>
              </a:rPr>
              <a:t>AS4</a:t>
            </a:r>
            <a:r>
              <a:rPr lang="en-US" sz="2100">
                <a:solidFill>
                  <a:schemeClr val="tx1"/>
                </a:solidFill>
                <a:latin typeface="Helvetica" charset="0"/>
                <a:ea typeface="ＭＳ Ｐゴシック" charset="0"/>
                <a:cs typeface="Helvetica" charset="0"/>
                <a:sym typeface="Helvetica" charset="0"/>
              </a:rPr>
              <a:t>:AS1 </a:t>
            </a:r>
          </a:p>
          <a:p>
            <a:pPr algn="l">
              <a:lnSpc>
                <a:spcPct val="84000"/>
              </a:lnSpc>
              <a:tabLst>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Lst>
            </a:pPr>
            <a:r>
              <a:rPr lang="en-US" sz="2100">
                <a:solidFill>
                  <a:schemeClr val="tx1"/>
                </a:solidFill>
                <a:latin typeface="Helvetica" charset="0"/>
                <a:ea typeface="ＭＳ Ｐゴシック" charset="0"/>
                <a:cs typeface="Helvetica" charset="0"/>
                <a:sym typeface="Helvetica" charset="0"/>
              </a:rPr>
              <a:t>2. AS1</a:t>
            </a:r>
          </a:p>
        </p:txBody>
      </p:sp>
      <p:sp>
        <p:nvSpPr>
          <p:cNvPr id="45071" name="Rectangle 15"/>
          <p:cNvSpPr>
            <a:spLocks/>
          </p:cNvSpPr>
          <p:nvPr/>
        </p:nvSpPr>
        <p:spPr bwMode="auto">
          <a:xfrm>
            <a:off x="6005514" y="3035044"/>
            <a:ext cx="1772921" cy="2779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gn="l">
              <a:lnSpc>
                <a:spcPct val="84000"/>
              </a:lnSpc>
              <a:tabLst>
                <a:tab pos="908795" algn="l"/>
                <a:tab pos="1805309" algn="l"/>
                <a:tab pos="2714102" algn="l"/>
                <a:tab pos="3610616" algn="l"/>
                <a:tab pos="4519411" algn="l"/>
                <a:tab pos="5415925" algn="l"/>
                <a:tab pos="6275595" algn="l"/>
              </a:tabLst>
            </a:pPr>
            <a:r>
              <a:rPr lang="en-US" sz="2100">
                <a:solidFill>
                  <a:schemeClr val="tx1"/>
                </a:solidFill>
                <a:latin typeface="Helvetica" charset="0"/>
                <a:ea typeface="ＭＳ Ｐゴシック" charset="0"/>
                <a:cs typeface="Helvetica" charset="0"/>
                <a:sym typeface="Helvetica" charset="0"/>
              </a:rPr>
              <a:t>  </a:t>
            </a:r>
            <a:r>
              <a:rPr lang="en-US" sz="1969">
                <a:solidFill>
                  <a:schemeClr val="tx1"/>
                </a:solidFill>
                <a:latin typeface="Helvetica" charset="0"/>
                <a:ea typeface="ＭＳ Ｐゴシック" charset="0"/>
                <a:cs typeface="Helvetica" charset="0"/>
                <a:sym typeface="Helvetica" charset="0"/>
              </a:rPr>
              <a:t>2001:db8:1/48</a:t>
            </a:r>
          </a:p>
        </p:txBody>
      </p:sp>
      <p:sp>
        <p:nvSpPr>
          <p:cNvPr id="45072" name="Line 16"/>
          <p:cNvSpPr>
            <a:spLocks noChangeShapeType="1"/>
          </p:cNvSpPr>
          <p:nvPr/>
        </p:nvSpPr>
        <p:spPr bwMode="auto">
          <a:xfrm>
            <a:off x="5892800" y="3365989"/>
            <a:ext cx="1531938" cy="16119"/>
          </a:xfrm>
          <a:prstGeom prst="line">
            <a:avLst/>
          </a:prstGeom>
          <a:noFill/>
          <a:ln w="889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45073" name="Line 17"/>
          <p:cNvSpPr>
            <a:spLocks noChangeShapeType="1"/>
          </p:cNvSpPr>
          <p:nvPr/>
        </p:nvSpPr>
        <p:spPr bwMode="auto">
          <a:xfrm>
            <a:off x="6657974" y="3289790"/>
            <a:ext cx="1589" cy="48064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grpSp>
        <p:nvGrpSpPr>
          <p:cNvPr id="45074" name="Group 18"/>
          <p:cNvGrpSpPr>
            <a:grpSpLocks/>
          </p:cNvGrpSpPr>
          <p:nvPr/>
        </p:nvGrpSpPr>
        <p:grpSpPr bwMode="auto">
          <a:xfrm>
            <a:off x="3103565" y="6085744"/>
            <a:ext cx="3227387" cy="1056542"/>
            <a:chOff x="0" y="0"/>
            <a:chExt cx="2033" cy="721"/>
          </a:xfrm>
        </p:grpSpPr>
        <p:grpSp>
          <p:nvGrpSpPr>
            <p:cNvPr id="45075" name="Group 19"/>
            <p:cNvGrpSpPr>
              <a:grpSpLocks/>
            </p:cNvGrpSpPr>
            <p:nvPr/>
          </p:nvGrpSpPr>
          <p:grpSpPr bwMode="auto">
            <a:xfrm>
              <a:off x="0" y="0"/>
              <a:ext cx="1416" cy="721"/>
              <a:chOff x="0" y="0"/>
              <a:chExt cx="1416" cy="721"/>
            </a:xfrm>
          </p:grpSpPr>
          <p:sp>
            <p:nvSpPr>
              <p:cNvPr id="45076" name="AutoShape 20"/>
              <p:cNvSpPr>
                <a:spLocks/>
              </p:cNvSpPr>
              <p:nvPr/>
            </p:nvSpPr>
            <p:spPr bwMode="auto">
              <a:xfrm>
                <a:off x="0" y="0"/>
                <a:ext cx="1415" cy="721"/>
              </a:xfrm>
              <a:prstGeom prst="roundRect">
                <a:avLst>
                  <a:gd name="adj" fmla="val 134"/>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45077" name="Rectangle 21"/>
              <p:cNvSpPr>
                <a:spLocks/>
              </p:cNvSpPr>
              <p:nvPr/>
            </p:nvSpPr>
            <p:spPr bwMode="auto">
              <a:xfrm>
                <a:off x="0" y="97"/>
                <a:ext cx="1416" cy="5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689541" algn="l"/>
                    <a:tab pos="908795" algn="l"/>
                    <a:tab pos="1805309" algn="l"/>
                    <a:tab pos="2689541" algn="l"/>
                    <a:tab pos="908795" algn="l"/>
                    <a:tab pos="1805309" algn="l"/>
                    <a:tab pos="2689541" algn="l"/>
                  </a:tabLst>
                </a:pPr>
                <a:r>
                  <a:rPr lang="en-US" sz="1969" u="sng">
                    <a:solidFill>
                      <a:schemeClr val="tx1"/>
                    </a:solidFill>
                    <a:latin typeface="Helvetica" charset="0"/>
                    <a:ea typeface="ＭＳ Ｐゴシック" charset="0"/>
                    <a:cs typeface="Helvetica" charset="0"/>
                    <a:sym typeface="Helvetica" charset="0"/>
                  </a:rPr>
                  <a:t>UPDATE</a:t>
                </a:r>
              </a:p>
              <a:p>
                <a:pPr>
                  <a:lnSpc>
                    <a:spcPct val="84000"/>
                  </a:lnSpc>
                  <a:buClr>
                    <a:srgbClr val="000000"/>
                  </a:buClr>
                  <a:buSzPct val="44000"/>
                  <a:buFont typeface="Helvetica" charset="0"/>
                  <a:buChar char="l"/>
                  <a:tabLst>
                    <a:tab pos="908795" algn="l"/>
                    <a:tab pos="1805309" algn="l"/>
                    <a:tab pos="2689541" algn="l"/>
                    <a:tab pos="908795" algn="l"/>
                    <a:tab pos="1805309" algn="l"/>
                    <a:tab pos="2689541" algn="l"/>
                    <a:tab pos="908795" algn="l"/>
                    <a:tab pos="1805309" algn="l"/>
                    <a:tab pos="2689541" algn="l"/>
                  </a:tabLst>
                </a:pPr>
                <a:r>
                  <a:rPr lang="en-US" sz="1969">
                    <a:solidFill>
                      <a:schemeClr val="tx1"/>
                    </a:solidFill>
                    <a:latin typeface="Helvetica" charset="0"/>
                    <a:ea typeface="ＭＳ Ｐゴシック" charset="0"/>
                    <a:cs typeface="Helvetica" charset="0"/>
                    <a:sym typeface="Helvetica" charset="0"/>
                  </a:rPr>
                  <a:t>P:</a:t>
                </a:r>
                <a:r>
                  <a:rPr lang="en-US" sz="2100">
                    <a:solidFill>
                      <a:schemeClr val="tx1"/>
                    </a:solidFill>
                    <a:latin typeface="Helvetica" charset="0"/>
                    <a:ea typeface="ＭＳ Ｐゴシック" charset="0"/>
                    <a:cs typeface="Helvetica" charset="0"/>
                    <a:sym typeface="Helvetica" charset="0"/>
                  </a:rPr>
                  <a:t>  </a:t>
                </a:r>
                <a:r>
                  <a:rPr lang="en-US" sz="1969">
                    <a:solidFill>
                      <a:schemeClr val="tx1"/>
                    </a:solidFill>
                    <a:latin typeface="Helvetica" charset="0"/>
                    <a:ea typeface="ＭＳ Ｐゴシック" charset="0"/>
                    <a:cs typeface="Helvetica" charset="0"/>
                    <a:sym typeface="Helvetica" charset="0"/>
                  </a:rPr>
                  <a:t>2001:db8:1/48</a:t>
                </a:r>
              </a:p>
              <a:p>
                <a:pPr>
                  <a:lnSpc>
                    <a:spcPct val="84000"/>
                  </a:lnSpc>
                  <a:buClr>
                    <a:srgbClr val="000000"/>
                  </a:buClr>
                  <a:buSzPct val="44000"/>
                  <a:buFont typeface="Helvetica" charset="0"/>
                  <a:buChar char="l"/>
                  <a:tabLst>
                    <a:tab pos="908795" algn="l"/>
                    <a:tab pos="1805309" algn="l"/>
                    <a:tab pos="2689541" algn="l"/>
                    <a:tab pos="908795" algn="l"/>
                    <a:tab pos="1805309" algn="l"/>
                    <a:tab pos="2689541" algn="l"/>
                    <a:tab pos="908795" algn="l"/>
                    <a:tab pos="1805309" algn="l"/>
                    <a:tab pos="2689541" algn="l"/>
                  </a:tabLst>
                </a:pPr>
                <a:r>
                  <a:rPr lang="en-US" sz="1969">
                    <a:solidFill>
                      <a:schemeClr val="tx1"/>
                    </a:solidFill>
                    <a:latin typeface="Helvetica" charset="0"/>
                    <a:ea typeface="ＭＳ Ｐゴシック" charset="0"/>
                    <a:cs typeface="Helvetica" charset="0"/>
                    <a:sym typeface="Helvetica" charset="0"/>
                  </a:rPr>
                  <a:t>ASPath: </a:t>
                </a:r>
                <a:r>
                  <a:rPr lang="en-US" sz="1969">
                    <a:solidFill>
                      <a:srgbClr val="FF0000"/>
                    </a:solidFill>
                    <a:latin typeface="Helvetica" charset="0"/>
                    <a:ea typeface="ＭＳ Ｐゴシック" charset="0"/>
                    <a:cs typeface="Helvetica" charset="0"/>
                    <a:sym typeface="Helvetica" charset="0"/>
                  </a:rPr>
                  <a:t>AS3</a:t>
                </a:r>
                <a:r>
                  <a:rPr lang="en-US" sz="1969">
                    <a:solidFill>
                      <a:schemeClr val="tx1"/>
                    </a:solidFill>
                    <a:latin typeface="Helvetica" charset="0"/>
                    <a:ea typeface="ＭＳ Ｐゴシック" charset="0"/>
                    <a:cs typeface="Helvetica" charset="0"/>
                    <a:sym typeface="Helvetica" charset="0"/>
                  </a:rPr>
                  <a:t>:AS1</a:t>
                </a:r>
              </a:p>
            </p:txBody>
          </p:sp>
        </p:grpSp>
        <p:sp>
          <p:nvSpPr>
            <p:cNvPr id="45078" name="Line 22"/>
            <p:cNvSpPr>
              <a:spLocks noChangeShapeType="1"/>
            </p:cNvSpPr>
            <p:nvPr/>
          </p:nvSpPr>
          <p:spPr bwMode="auto">
            <a:xfrm>
              <a:off x="1442" y="274"/>
              <a:ext cx="591" cy="2"/>
            </a:xfrm>
            <a:prstGeom prst="line">
              <a:avLst/>
            </a:prstGeom>
            <a:noFill/>
            <a:ln w="38100">
              <a:solidFill>
                <a:schemeClr val="tx1"/>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sz="5514"/>
            </a:p>
          </p:txBody>
        </p:sp>
      </p:grpSp>
      <p:sp>
        <p:nvSpPr>
          <p:cNvPr id="45079" name="Rectangle 23"/>
          <p:cNvSpPr>
            <a:spLocks/>
          </p:cNvSpPr>
          <p:nvPr/>
        </p:nvSpPr>
        <p:spPr bwMode="auto">
          <a:xfrm>
            <a:off x="8734425" y="3607777"/>
            <a:ext cx="5816600" cy="820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gn="l">
              <a:lnSpc>
                <a:spcPct val="84000"/>
              </a:lnSpc>
              <a:tabLst>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Lst>
            </a:pPr>
            <a:r>
              <a:rPr lang="en-US" sz="2100" b="1">
                <a:solidFill>
                  <a:schemeClr val="tx1"/>
                </a:solidFill>
                <a:latin typeface="Helvetica" charset="0"/>
                <a:ea typeface="ＭＳ Ｐゴシック" charset="0"/>
                <a:cs typeface="Helvetica" charset="0"/>
                <a:sym typeface="Helvetica" charset="0"/>
              </a:rPr>
              <a:t>Preferred paths for </a:t>
            </a:r>
            <a:r>
              <a:rPr lang="en-US" sz="2100" b="1">
                <a:solidFill>
                  <a:srgbClr val="0000FF"/>
                </a:solidFill>
                <a:latin typeface="Helvetica" charset="0"/>
                <a:ea typeface="ＭＳ Ｐゴシック" charset="0"/>
                <a:cs typeface="Helvetica" charset="0"/>
                <a:sym typeface="Helvetica" charset="0"/>
              </a:rPr>
              <a:t>AS4</a:t>
            </a:r>
          </a:p>
          <a:p>
            <a:pPr algn="l">
              <a:lnSpc>
                <a:spcPct val="84000"/>
              </a:lnSpc>
              <a:tabLst>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Lst>
            </a:pPr>
            <a:r>
              <a:rPr lang="en-US" sz="2100">
                <a:solidFill>
                  <a:schemeClr val="tx1"/>
                </a:solidFill>
                <a:latin typeface="Helvetica" charset="0"/>
                <a:ea typeface="ＭＳ Ｐゴシック" charset="0"/>
                <a:cs typeface="Helvetica" charset="0"/>
                <a:sym typeface="Helvetica" charset="0"/>
              </a:rPr>
              <a:t>1. </a:t>
            </a:r>
            <a:r>
              <a:rPr lang="en-US" sz="2100">
                <a:solidFill>
                  <a:srgbClr val="FF0000"/>
                </a:solidFill>
                <a:latin typeface="Helvetica" charset="0"/>
                <a:ea typeface="ＭＳ Ｐゴシック" charset="0"/>
                <a:cs typeface="Helvetica" charset="0"/>
                <a:sym typeface="Helvetica" charset="0"/>
              </a:rPr>
              <a:t>AS3</a:t>
            </a:r>
            <a:r>
              <a:rPr lang="en-US" sz="2100">
                <a:solidFill>
                  <a:schemeClr val="tx1"/>
                </a:solidFill>
                <a:latin typeface="Helvetica" charset="0"/>
                <a:ea typeface="ＭＳ Ｐゴシック" charset="0"/>
                <a:cs typeface="Helvetica" charset="0"/>
                <a:sym typeface="Helvetica" charset="0"/>
              </a:rPr>
              <a:t>:AS1</a:t>
            </a:r>
          </a:p>
          <a:p>
            <a:pPr algn="l">
              <a:lnSpc>
                <a:spcPct val="84000"/>
              </a:lnSpc>
              <a:tabLst>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Lst>
            </a:pPr>
            <a:r>
              <a:rPr lang="en-US" sz="2100">
                <a:solidFill>
                  <a:schemeClr val="tx1"/>
                </a:solidFill>
                <a:latin typeface="Helvetica" charset="0"/>
                <a:ea typeface="ＭＳ Ｐゴシック" charset="0"/>
                <a:cs typeface="Helvetica" charset="0"/>
                <a:sym typeface="Helvetica" charset="0"/>
              </a:rPr>
              <a:t>2. AS1</a:t>
            </a:r>
          </a:p>
        </p:txBody>
      </p:sp>
      <p:grpSp>
        <p:nvGrpSpPr>
          <p:cNvPr id="45080" name="Group 24"/>
          <p:cNvGrpSpPr>
            <a:grpSpLocks/>
          </p:cNvGrpSpPr>
          <p:nvPr/>
        </p:nvGrpSpPr>
        <p:grpSpPr bwMode="auto">
          <a:xfrm>
            <a:off x="6619876" y="6047643"/>
            <a:ext cx="3314700" cy="1056542"/>
            <a:chOff x="0" y="0"/>
            <a:chExt cx="2087" cy="721"/>
          </a:xfrm>
        </p:grpSpPr>
        <p:grpSp>
          <p:nvGrpSpPr>
            <p:cNvPr id="45081" name="Group 25"/>
            <p:cNvGrpSpPr>
              <a:grpSpLocks/>
            </p:cNvGrpSpPr>
            <p:nvPr/>
          </p:nvGrpSpPr>
          <p:grpSpPr bwMode="auto">
            <a:xfrm>
              <a:off x="670" y="0"/>
              <a:ext cx="1417" cy="721"/>
              <a:chOff x="0" y="0"/>
              <a:chExt cx="1416" cy="721"/>
            </a:xfrm>
          </p:grpSpPr>
          <p:sp>
            <p:nvSpPr>
              <p:cNvPr id="45082" name="AutoShape 26"/>
              <p:cNvSpPr>
                <a:spLocks/>
              </p:cNvSpPr>
              <p:nvPr/>
            </p:nvSpPr>
            <p:spPr bwMode="auto">
              <a:xfrm>
                <a:off x="0" y="0"/>
                <a:ext cx="1415" cy="721"/>
              </a:xfrm>
              <a:prstGeom prst="roundRect">
                <a:avLst>
                  <a:gd name="adj" fmla="val 134"/>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45083" name="Rectangle 27"/>
              <p:cNvSpPr>
                <a:spLocks/>
              </p:cNvSpPr>
              <p:nvPr/>
            </p:nvSpPr>
            <p:spPr bwMode="auto">
              <a:xfrm>
                <a:off x="0" y="97"/>
                <a:ext cx="1416" cy="5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689541" algn="l"/>
                    <a:tab pos="908795" algn="l"/>
                    <a:tab pos="1805309" algn="l"/>
                    <a:tab pos="2689541" algn="l"/>
                  </a:tabLst>
                </a:pPr>
                <a:r>
                  <a:rPr lang="en-US" sz="1969" u="sng">
                    <a:solidFill>
                      <a:schemeClr val="tx1"/>
                    </a:solidFill>
                    <a:latin typeface="Helvetica" charset="0"/>
                    <a:ea typeface="ＭＳ Ｐゴシック" charset="0"/>
                    <a:cs typeface="Helvetica" charset="0"/>
                    <a:sym typeface="Helvetica" charset="0"/>
                  </a:rPr>
                  <a:t>UPDATE</a:t>
                </a:r>
              </a:p>
              <a:p>
                <a:pPr>
                  <a:lnSpc>
                    <a:spcPct val="84000"/>
                  </a:lnSpc>
                  <a:buClr>
                    <a:srgbClr val="000000"/>
                  </a:buClr>
                  <a:buSzPct val="44000"/>
                  <a:buFont typeface="Helvetica" charset="0"/>
                  <a:buChar char="l"/>
                  <a:tabLst>
                    <a:tab pos="908795" algn="l"/>
                    <a:tab pos="1805309" algn="l"/>
                    <a:tab pos="2689541" algn="l"/>
                    <a:tab pos="908795" algn="l"/>
                    <a:tab pos="1805309" algn="l"/>
                    <a:tab pos="2689541" algn="l"/>
                  </a:tabLst>
                </a:pPr>
                <a:r>
                  <a:rPr lang="en-US" sz="1969">
                    <a:solidFill>
                      <a:schemeClr val="tx1"/>
                    </a:solidFill>
                    <a:latin typeface="Helvetica" charset="0"/>
                    <a:ea typeface="ＭＳ Ｐゴシック" charset="0"/>
                    <a:cs typeface="Helvetica" charset="0"/>
                    <a:sym typeface="Helvetica" charset="0"/>
                  </a:rPr>
                  <a:t>P:</a:t>
                </a:r>
                <a:r>
                  <a:rPr lang="en-US" sz="2100">
                    <a:solidFill>
                      <a:schemeClr val="tx1"/>
                    </a:solidFill>
                    <a:latin typeface="Helvetica" charset="0"/>
                    <a:ea typeface="ＭＳ Ｐゴシック" charset="0"/>
                    <a:cs typeface="Helvetica" charset="0"/>
                    <a:sym typeface="Helvetica" charset="0"/>
                  </a:rPr>
                  <a:t>  </a:t>
                </a:r>
                <a:r>
                  <a:rPr lang="en-US" sz="1969">
                    <a:solidFill>
                      <a:schemeClr val="tx1"/>
                    </a:solidFill>
                    <a:latin typeface="Helvetica" charset="0"/>
                    <a:ea typeface="ＭＳ Ｐゴシック" charset="0"/>
                    <a:cs typeface="Helvetica" charset="0"/>
                    <a:sym typeface="Helvetica" charset="0"/>
                  </a:rPr>
                  <a:t>2001:db8:1/48 ASPath: </a:t>
                </a:r>
                <a:r>
                  <a:rPr lang="en-US" sz="1969">
                    <a:solidFill>
                      <a:srgbClr val="0000FF"/>
                    </a:solidFill>
                    <a:latin typeface="Helvetica" charset="0"/>
                    <a:ea typeface="ＭＳ Ｐゴシック" charset="0"/>
                    <a:cs typeface="Helvetica" charset="0"/>
                    <a:sym typeface="Helvetica" charset="0"/>
                  </a:rPr>
                  <a:t>AS4</a:t>
                </a:r>
                <a:r>
                  <a:rPr lang="en-US" sz="1969">
                    <a:solidFill>
                      <a:schemeClr val="tx1"/>
                    </a:solidFill>
                    <a:latin typeface="Helvetica" charset="0"/>
                    <a:ea typeface="ＭＳ Ｐゴシック" charset="0"/>
                    <a:cs typeface="Helvetica" charset="0"/>
                    <a:sym typeface="Helvetica" charset="0"/>
                  </a:rPr>
                  <a:t>:AS1</a:t>
                </a:r>
              </a:p>
            </p:txBody>
          </p:sp>
        </p:grpSp>
        <p:sp>
          <p:nvSpPr>
            <p:cNvPr id="45084" name="Line 28"/>
            <p:cNvSpPr>
              <a:spLocks noChangeShapeType="1"/>
            </p:cNvSpPr>
            <p:nvPr/>
          </p:nvSpPr>
          <p:spPr bwMode="auto">
            <a:xfrm flipH="1">
              <a:off x="0" y="523"/>
              <a:ext cx="659" cy="2"/>
            </a:xfrm>
            <a:prstGeom prst="line">
              <a:avLst/>
            </a:prstGeom>
            <a:noFill/>
            <a:ln w="38100">
              <a:solidFill>
                <a:schemeClr val="tx1"/>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sz="5514"/>
            </a:p>
          </p:txBody>
        </p:sp>
      </p:grpSp>
      <p:sp>
        <p:nvSpPr>
          <p:cNvPr id="45085" name="Rectangle 29"/>
          <p:cNvSpPr>
            <a:spLocks/>
          </p:cNvSpPr>
          <p:nvPr/>
        </p:nvSpPr>
        <p:spPr bwMode="auto">
          <a:xfrm>
            <a:off x="165100" y="7754816"/>
            <a:ext cx="13004800" cy="11723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marL="1178977" lvl="2" indent="-552645" algn="l">
              <a:lnSpc>
                <a:spcPct val="84000"/>
              </a:lnSpc>
              <a:buClr>
                <a:srgbClr val="000000"/>
              </a:buClr>
              <a:buSzPct val="75000"/>
              <a:buFont typeface="Arial"/>
              <a:buChar char="•"/>
              <a:tabLst>
                <a:tab pos="908795" algn="l"/>
                <a:tab pos="1805309" algn="l"/>
                <a:tab pos="2714102" algn="l"/>
                <a:tab pos="3610616" algn="l"/>
                <a:tab pos="4519411" algn="l"/>
                <a:tab pos="5415925" algn="l"/>
                <a:tab pos="6324719" algn="l"/>
                <a:tab pos="7221232" algn="l"/>
                <a:tab pos="8130027" algn="l"/>
                <a:tab pos="9026541" algn="l"/>
                <a:tab pos="9935335" algn="l"/>
                <a:tab pos="10844130" algn="l"/>
                <a:tab pos="11666957" algn="l"/>
                <a:tab pos="908795" algn="l"/>
                <a:tab pos="1805309" algn="l"/>
                <a:tab pos="2714102" algn="l"/>
                <a:tab pos="3610616" algn="l"/>
                <a:tab pos="4519411" algn="l"/>
                <a:tab pos="5415925" algn="l"/>
                <a:tab pos="6324719" algn="l"/>
                <a:tab pos="7221232" algn="l"/>
                <a:tab pos="8130027" algn="l"/>
                <a:tab pos="9026541" algn="l"/>
                <a:tab pos="9935335" algn="l"/>
                <a:tab pos="10844130" algn="l"/>
                <a:tab pos="11666957" algn="l"/>
              </a:tabLst>
            </a:pPr>
            <a:r>
              <a:rPr lang="en-US" sz="4400">
                <a:solidFill>
                  <a:srgbClr val="FF0000"/>
                </a:solidFill>
                <a:latin typeface="Helvetica" charset="0"/>
                <a:ea typeface="ＭＳ Ｐゴシック" charset="0"/>
                <a:cs typeface="Helvetica" charset="0"/>
                <a:sym typeface="Helvetica" charset="0"/>
              </a:rPr>
              <a:t>AS3</a:t>
            </a:r>
            <a:r>
              <a:rPr lang="en-US" sz="4400">
                <a:solidFill>
                  <a:schemeClr val="tx1"/>
                </a:solidFill>
                <a:latin typeface="Helvetica" charset="0"/>
                <a:ea typeface="ＭＳ Ｐゴシック" charset="0"/>
                <a:cs typeface="Helvetica" charset="0"/>
                <a:sym typeface="Helvetica" charset="0"/>
              </a:rPr>
              <a:t> prefers indirect path -&gt; withdraw</a:t>
            </a:r>
          </a:p>
          <a:p>
            <a:pPr marL="1178977" lvl="2" indent="-552645" algn="l">
              <a:lnSpc>
                <a:spcPct val="84000"/>
              </a:lnSpc>
              <a:buClr>
                <a:srgbClr val="000000"/>
              </a:buClr>
              <a:buSzPct val="75000"/>
              <a:buFont typeface="Arial"/>
              <a:buChar char="•"/>
              <a:tabLst>
                <a:tab pos="908795" algn="l"/>
                <a:tab pos="1805309" algn="l"/>
                <a:tab pos="2714102" algn="l"/>
                <a:tab pos="3610616" algn="l"/>
                <a:tab pos="4519411" algn="l"/>
                <a:tab pos="5415925" algn="l"/>
                <a:tab pos="6324719" algn="l"/>
                <a:tab pos="7221232" algn="l"/>
                <a:tab pos="8130027" algn="l"/>
                <a:tab pos="9026541" algn="l"/>
                <a:tab pos="9935335" algn="l"/>
                <a:tab pos="10844130" algn="l"/>
                <a:tab pos="11666957" algn="l"/>
                <a:tab pos="908795" algn="l"/>
                <a:tab pos="1805309" algn="l"/>
                <a:tab pos="2714102" algn="l"/>
                <a:tab pos="3610616" algn="l"/>
                <a:tab pos="4519411" algn="l"/>
                <a:tab pos="5415925" algn="l"/>
                <a:tab pos="6324719" algn="l"/>
                <a:tab pos="7221232" algn="l"/>
                <a:tab pos="8130027" algn="l"/>
                <a:tab pos="9026541" algn="l"/>
                <a:tab pos="9935335" algn="l"/>
                <a:tab pos="10844130" algn="l"/>
                <a:tab pos="11666957" algn="l"/>
              </a:tabLst>
            </a:pPr>
            <a:r>
              <a:rPr lang="en-US" sz="4400">
                <a:solidFill>
                  <a:srgbClr val="0000FF"/>
                </a:solidFill>
                <a:latin typeface="Helvetica" charset="0"/>
                <a:ea typeface="ＭＳ Ｐゴシック" charset="0"/>
                <a:cs typeface="Helvetica" charset="0"/>
                <a:sym typeface="Helvetica" charset="0"/>
              </a:rPr>
              <a:t>AS4</a:t>
            </a:r>
            <a:r>
              <a:rPr lang="en-US" sz="4400">
                <a:solidFill>
                  <a:schemeClr val="tx1"/>
                </a:solidFill>
                <a:latin typeface="Helvetica" charset="0"/>
                <a:ea typeface="ＭＳ Ｐゴシック" charset="0"/>
                <a:cs typeface="Helvetica" charset="0"/>
                <a:sym typeface="Helvetica" charset="0"/>
              </a:rPr>
              <a:t> prefers indirect path -&gt; withdraw</a:t>
            </a:r>
          </a:p>
        </p:txBody>
      </p:sp>
      <p:sp>
        <p:nvSpPr>
          <p:cNvPr id="45086" name="Rectangle 30"/>
          <p:cNvSpPr>
            <a:spLocks/>
          </p:cNvSpPr>
          <p:nvPr/>
        </p:nvSpPr>
        <p:spPr bwMode="auto">
          <a:xfrm>
            <a:off x="871538" y="96716"/>
            <a:ext cx="11239500" cy="2237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714102" algn="l"/>
                <a:tab pos="3610616" algn="l"/>
                <a:tab pos="4519411" algn="l"/>
                <a:tab pos="5415925" algn="l"/>
                <a:tab pos="6324719" algn="l"/>
                <a:tab pos="7221232" algn="l"/>
                <a:tab pos="8080904" algn="l"/>
              </a:tabLst>
            </a:pPr>
            <a:r>
              <a:rPr lang="en-US" sz="8139">
                <a:solidFill>
                  <a:schemeClr val="tx1"/>
                </a:solidFill>
                <a:ea typeface="ＭＳ Ｐゴシック" charset="0"/>
                <a:cs typeface="Gill Sans" charset="0"/>
              </a:rPr>
              <a:t>Limitations of </a:t>
            </a:r>
            <a:r>
              <a:rPr lang="en-US" sz="6170">
                <a:solidFill>
                  <a:schemeClr val="tx1"/>
                </a:solidFill>
                <a:latin typeface="Courier New" charset="0"/>
                <a:ea typeface="ＭＳ Ｐゴシック" charset="0"/>
                <a:cs typeface="Courier New" charset="0"/>
                <a:sym typeface="Courier New" charset="0"/>
              </a:rPr>
              <a:t>local-pref</a:t>
            </a:r>
          </a:p>
        </p:txBody>
      </p:sp>
    </p:spTree>
    <p:extLst>
      <p:ext uri="{BB962C8B-B14F-4D97-AF65-F5344CB8AC3E}">
        <p14:creationId xmlns:p14="http://schemas.microsoft.com/office/powerpoint/2010/main" val="3592293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508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507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50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85" grpId="0"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Grp="1" noChangeArrowheads="1"/>
          </p:cNvSpPr>
          <p:nvPr>
            <p:ph type="body" idx="1"/>
          </p:nvPr>
        </p:nvSpPr>
        <p:spPr>
          <a:xfrm>
            <a:off x="979488" y="2055935"/>
            <a:ext cx="12026900" cy="5357446"/>
          </a:xfrm>
          <a:ln/>
        </p:spPr>
        <p:txBody>
          <a:bodyPr/>
          <a:lstStyle/>
          <a:p>
            <a:pPr marL="899584" lvl="1">
              <a:lnSpc>
                <a:spcPct val="84000"/>
              </a:lnSpc>
              <a:buClr>
                <a:srgbClr val="000000"/>
              </a:buClr>
              <a:buSzPct val="75000"/>
              <a:tabLst>
                <a:tab pos="908795" algn="l"/>
                <a:tab pos="1805309" algn="l"/>
                <a:tab pos="2714102" algn="l"/>
                <a:tab pos="3610616" algn="l"/>
                <a:tab pos="4519411" algn="l"/>
                <a:tab pos="5415925" algn="l"/>
                <a:tab pos="6324719" algn="l"/>
                <a:tab pos="7221232" algn="l"/>
                <a:tab pos="8130027" algn="l"/>
                <a:tab pos="9026541" algn="l"/>
                <a:tab pos="9935335" algn="l"/>
                <a:tab pos="10844130" algn="l"/>
                <a:tab pos="11666957" algn="l"/>
              </a:tabLst>
            </a:pPr>
            <a:r>
              <a:rPr lang="en-US">
                <a:solidFill>
                  <a:srgbClr val="FF0000"/>
                </a:solidFill>
              </a:rPr>
              <a:t>AS3</a:t>
            </a:r>
            <a:r>
              <a:rPr lang="en-US"/>
              <a:t> and </a:t>
            </a:r>
            <a:r>
              <a:rPr lang="en-US">
                <a:solidFill>
                  <a:srgbClr val="0000FF"/>
                </a:solidFill>
              </a:rPr>
              <a:t>AS4</a:t>
            </a:r>
            <a:r>
              <a:rPr lang="en-US"/>
              <a:t> send their UPDATE together...</a:t>
            </a:r>
            <a:br>
              <a:rPr lang="en-US"/>
            </a:br>
            <a:br>
              <a:rPr lang="en-US"/>
            </a:br>
            <a:br>
              <a:rPr lang="en-US"/>
            </a:br>
            <a:br>
              <a:rPr lang="en-US"/>
            </a:br>
            <a:br>
              <a:rPr lang="en-US"/>
            </a:br>
            <a:br>
              <a:rPr lang="en-US"/>
            </a:br>
            <a:br>
              <a:rPr lang="en-US"/>
            </a:br>
            <a:br>
              <a:rPr lang="en-US"/>
            </a:br>
            <a:br>
              <a:rPr lang="en-US"/>
            </a:br>
            <a:endParaRPr lang="en-US"/>
          </a:p>
        </p:txBody>
      </p:sp>
      <p:grpSp>
        <p:nvGrpSpPr>
          <p:cNvPr id="46082" name="Group 2"/>
          <p:cNvGrpSpPr>
            <a:grpSpLocks/>
          </p:cNvGrpSpPr>
          <p:nvPr/>
        </p:nvGrpSpPr>
        <p:grpSpPr bwMode="auto">
          <a:xfrm>
            <a:off x="4927601" y="3597521"/>
            <a:ext cx="3351213" cy="546588"/>
            <a:chOff x="0" y="0"/>
            <a:chExt cx="2111" cy="372"/>
          </a:xfrm>
        </p:grpSpPr>
        <p:sp>
          <p:nvSpPr>
            <p:cNvPr id="46083" name="Oval 3"/>
            <p:cNvSpPr>
              <a:spLocks/>
            </p:cNvSpPr>
            <p:nvPr/>
          </p:nvSpPr>
          <p:spPr bwMode="auto">
            <a:xfrm>
              <a:off x="0" y="0"/>
              <a:ext cx="2111" cy="372"/>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46084" name="Rectangle 4"/>
            <p:cNvSpPr>
              <a:spLocks/>
            </p:cNvSpPr>
            <p:nvPr/>
          </p:nvSpPr>
          <p:spPr bwMode="auto">
            <a:xfrm>
              <a:off x="310" y="40"/>
              <a:ext cx="149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714102" algn="l"/>
                  <a:tab pos="3598335" algn="l"/>
                </a:tabLst>
              </a:pPr>
              <a:r>
                <a:rPr lang="en-US" sz="2888">
                  <a:solidFill>
                    <a:schemeClr val="tx1"/>
                  </a:solidFill>
                  <a:latin typeface="Helvetica" charset="0"/>
                  <a:ea typeface="ＭＳ Ｐゴシック" charset="0"/>
                  <a:cs typeface="Helvetica" charset="0"/>
                  <a:sym typeface="Helvetica" charset="0"/>
                </a:rPr>
                <a:t>AS1</a:t>
              </a:r>
            </a:p>
          </p:txBody>
        </p:sp>
      </p:grpSp>
      <p:grpSp>
        <p:nvGrpSpPr>
          <p:cNvPr id="46085" name="Group 5"/>
          <p:cNvGrpSpPr>
            <a:grpSpLocks/>
          </p:cNvGrpSpPr>
          <p:nvPr/>
        </p:nvGrpSpPr>
        <p:grpSpPr bwMode="auto">
          <a:xfrm>
            <a:off x="2925763" y="4614497"/>
            <a:ext cx="3373437" cy="1349619"/>
            <a:chOff x="0" y="0"/>
            <a:chExt cx="2124" cy="921"/>
          </a:xfrm>
        </p:grpSpPr>
        <p:sp>
          <p:nvSpPr>
            <p:cNvPr id="46086" name="Oval 6"/>
            <p:cNvSpPr>
              <a:spLocks/>
            </p:cNvSpPr>
            <p:nvPr/>
          </p:nvSpPr>
          <p:spPr bwMode="auto">
            <a:xfrm>
              <a:off x="0" y="0"/>
              <a:ext cx="2124" cy="92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46087" name="Rectangle 7"/>
            <p:cNvSpPr>
              <a:spLocks/>
            </p:cNvSpPr>
            <p:nvPr/>
          </p:nvSpPr>
          <p:spPr bwMode="auto">
            <a:xfrm>
              <a:off x="308" y="314"/>
              <a:ext cx="1504"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714102" algn="l"/>
                  <a:tab pos="3598335" algn="l"/>
                </a:tabLst>
              </a:pPr>
              <a:r>
                <a:rPr lang="en-US" sz="2888">
                  <a:solidFill>
                    <a:srgbClr val="FF0000"/>
                  </a:solidFill>
                  <a:latin typeface="Helvetica" charset="0"/>
                  <a:ea typeface="ＭＳ Ｐゴシック" charset="0"/>
                  <a:cs typeface="Helvetica" charset="0"/>
                  <a:sym typeface="Helvetica" charset="0"/>
                </a:rPr>
                <a:t>AS3</a:t>
              </a:r>
            </a:p>
          </p:txBody>
        </p:sp>
      </p:grpSp>
      <p:grpSp>
        <p:nvGrpSpPr>
          <p:cNvPr id="46088" name="Group 8"/>
          <p:cNvGrpSpPr>
            <a:grpSpLocks/>
          </p:cNvGrpSpPr>
          <p:nvPr/>
        </p:nvGrpSpPr>
        <p:grpSpPr bwMode="auto">
          <a:xfrm>
            <a:off x="7866063" y="4642339"/>
            <a:ext cx="3251200" cy="1321777"/>
            <a:chOff x="0" y="0"/>
            <a:chExt cx="2048" cy="901"/>
          </a:xfrm>
        </p:grpSpPr>
        <p:sp>
          <p:nvSpPr>
            <p:cNvPr id="46089" name="Oval 9"/>
            <p:cNvSpPr>
              <a:spLocks/>
            </p:cNvSpPr>
            <p:nvPr/>
          </p:nvSpPr>
          <p:spPr bwMode="auto">
            <a:xfrm>
              <a:off x="0" y="0"/>
              <a:ext cx="2048" cy="90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46090" name="Rectangle 10"/>
            <p:cNvSpPr>
              <a:spLocks/>
            </p:cNvSpPr>
            <p:nvPr/>
          </p:nvSpPr>
          <p:spPr bwMode="auto">
            <a:xfrm>
              <a:off x="301" y="305"/>
              <a:ext cx="1448"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714102" algn="l"/>
                  <a:tab pos="3598335" algn="l"/>
                </a:tabLst>
              </a:pPr>
              <a:r>
                <a:rPr lang="en-US" sz="2888">
                  <a:solidFill>
                    <a:srgbClr val="0000FF"/>
                  </a:solidFill>
                  <a:latin typeface="Helvetica" charset="0"/>
                  <a:ea typeface="ＭＳ Ｐゴシック" charset="0"/>
                  <a:cs typeface="Helvetica" charset="0"/>
                  <a:sym typeface="Helvetica" charset="0"/>
                </a:rPr>
                <a:t>AS4</a:t>
              </a:r>
            </a:p>
          </p:txBody>
        </p:sp>
      </p:grpSp>
      <p:sp>
        <p:nvSpPr>
          <p:cNvPr id="46091" name="Line 11"/>
          <p:cNvSpPr>
            <a:spLocks noChangeShapeType="1"/>
          </p:cNvSpPr>
          <p:nvPr/>
        </p:nvSpPr>
        <p:spPr bwMode="auto">
          <a:xfrm>
            <a:off x="6305550" y="5303228"/>
            <a:ext cx="1535113" cy="1465"/>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46092" name="Line 12"/>
          <p:cNvSpPr>
            <a:spLocks noChangeShapeType="1"/>
          </p:cNvSpPr>
          <p:nvPr/>
        </p:nvSpPr>
        <p:spPr bwMode="auto">
          <a:xfrm rot="10800000" flipH="1">
            <a:off x="4903789" y="3993173"/>
            <a:ext cx="579437" cy="650631"/>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46093" name="Line 13"/>
          <p:cNvSpPr>
            <a:spLocks noChangeShapeType="1"/>
          </p:cNvSpPr>
          <p:nvPr/>
        </p:nvSpPr>
        <p:spPr bwMode="auto">
          <a:xfrm rot="10800000">
            <a:off x="8128000" y="3805605"/>
            <a:ext cx="720725" cy="885092"/>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46094" name="Rectangle 14"/>
          <p:cNvSpPr>
            <a:spLocks/>
          </p:cNvSpPr>
          <p:nvPr/>
        </p:nvSpPr>
        <p:spPr bwMode="auto">
          <a:xfrm>
            <a:off x="1079501" y="3555024"/>
            <a:ext cx="5816600" cy="820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gn="l">
              <a:lnSpc>
                <a:spcPct val="84000"/>
              </a:lnSpc>
              <a:tabLst>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Lst>
            </a:pPr>
            <a:r>
              <a:rPr lang="en-US" sz="2100" b="1">
                <a:solidFill>
                  <a:schemeClr val="tx1"/>
                </a:solidFill>
                <a:latin typeface="Helvetica" charset="0"/>
                <a:ea typeface="ＭＳ Ｐゴシック" charset="0"/>
                <a:cs typeface="Helvetica" charset="0"/>
                <a:sym typeface="Helvetica" charset="0"/>
              </a:rPr>
              <a:t>Preferred paths for </a:t>
            </a:r>
            <a:r>
              <a:rPr lang="en-US" sz="2100" b="1">
                <a:solidFill>
                  <a:srgbClr val="FF0000"/>
                </a:solidFill>
                <a:latin typeface="Helvetica" charset="0"/>
                <a:ea typeface="ＭＳ Ｐゴシック" charset="0"/>
                <a:cs typeface="Helvetica" charset="0"/>
                <a:sym typeface="Helvetica" charset="0"/>
              </a:rPr>
              <a:t>AS3</a:t>
            </a:r>
          </a:p>
          <a:p>
            <a:pPr algn="l">
              <a:lnSpc>
                <a:spcPct val="84000"/>
              </a:lnSpc>
              <a:tabLst>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Lst>
            </a:pPr>
            <a:r>
              <a:rPr lang="en-US" sz="2100">
                <a:solidFill>
                  <a:schemeClr val="tx1"/>
                </a:solidFill>
                <a:latin typeface="Helvetica" charset="0"/>
                <a:ea typeface="ＭＳ Ｐゴシック" charset="0"/>
                <a:cs typeface="Helvetica" charset="0"/>
                <a:sym typeface="Helvetica" charset="0"/>
              </a:rPr>
              <a:t>1. </a:t>
            </a:r>
            <a:r>
              <a:rPr lang="en-US" sz="2100">
                <a:solidFill>
                  <a:srgbClr val="0000FF"/>
                </a:solidFill>
                <a:latin typeface="Helvetica" charset="0"/>
                <a:ea typeface="ＭＳ Ｐゴシック" charset="0"/>
                <a:cs typeface="Helvetica" charset="0"/>
                <a:sym typeface="Helvetica" charset="0"/>
              </a:rPr>
              <a:t>AS4</a:t>
            </a:r>
            <a:r>
              <a:rPr lang="en-US" sz="2100">
                <a:solidFill>
                  <a:schemeClr val="tx1"/>
                </a:solidFill>
                <a:latin typeface="Helvetica" charset="0"/>
                <a:ea typeface="ＭＳ Ｐゴシック" charset="0"/>
                <a:cs typeface="Helvetica" charset="0"/>
                <a:sym typeface="Helvetica" charset="0"/>
              </a:rPr>
              <a:t>:AS1 </a:t>
            </a:r>
          </a:p>
          <a:p>
            <a:pPr algn="l">
              <a:lnSpc>
                <a:spcPct val="84000"/>
              </a:lnSpc>
              <a:tabLst>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Lst>
            </a:pPr>
            <a:r>
              <a:rPr lang="en-US" sz="2100">
                <a:solidFill>
                  <a:schemeClr val="tx1"/>
                </a:solidFill>
                <a:latin typeface="Helvetica" charset="0"/>
                <a:ea typeface="ＭＳ Ｐゴシック" charset="0"/>
                <a:cs typeface="Helvetica" charset="0"/>
                <a:sym typeface="Helvetica" charset="0"/>
              </a:rPr>
              <a:t>2. AS1</a:t>
            </a:r>
          </a:p>
        </p:txBody>
      </p:sp>
      <p:sp>
        <p:nvSpPr>
          <p:cNvPr id="46095" name="Rectangle 15"/>
          <p:cNvSpPr>
            <a:spLocks/>
          </p:cNvSpPr>
          <p:nvPr/>
        </p:nvSpPr>
        <p:spPr bwMode="auto">
          <a:xfrm>
            <a:off x="5870576" y="3065818"/>
            <a:ext cx="1772921" cy="2779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gn="l">
              <a:lnSpc>
                <a:spcPct val="84000"/>
              </a:lnSpc>
              <a:tabLst>
                <a:tab pos="908795" algn="l"/>
                <a:tab pos="1805309" algn="l"/>
                <a:tab pos="2714102" algn="l"/>
                <a:tab pos="3610616" algn="l"/>
                <a:tab pos="4519411" algn="l"/>
                <a:tab pos="5415925" algn="l"/>
                <a:tab pos="6275595" algn="l"/>
              </a:tabLst>
            </a:pPr>
            <a:r>
              <a:rPr lang="en-US" sz="2100">
                <a:solidFill>
                  <a:schemeClr val="tx1"/>
                </a:solidFill>
                <a:latin typeface="Helvetica" charset="0"/>
                <a:ea typeface="ＭＳ Ｐゴシック" charset="0"/>
                <a:cs typeface="Helvetica" charset="0"/>
                <a:sym typeface="Helvetica" charset="0"/>
              </a:rPr>
              <a:t>  </a:t>
            </a:r>
            <a:r>
              <a:rPr lang="en-US" sz="1969">
                <a:solidFill>
                  <a:schemeClr val="tx1"/>
                </a:solidFill>
                <a:latin typeface="Helvetica" charset="0"/>
                <a:ea typeface="ＭＳ Ｐゴシック" charset="0"/>
                <a:cs typeface="Helvetica" charset="0"/>
                <a:sym typeface="Helvetica" charset="0"/>
              </a:rPr>
              <a:t>2001:db8:1/48</a:t>
            </a:r>
          </a:p>
        </p:txBody>
      </p:sp>
      <p:sp>
        <p:nvSpPr>
          <p:cNvPr id="46096" name="Line 16"/>
          <p:cNvSpPr>
            <a:spLocks noChangeShapeType="1"/>
          </p:cNvSpPr>
          <p:nvPr/>
        </p:nvSpPr>
        <p:spPr bwMode="auto">
          <a:xfrm>
            <a:off x="5954714" y="3393831"/>
            <a:ext cx="1531937" cy="17585"/>
          </a:xfrm>
          <a:prstGeom prst="line">
            <a:avLst/>
          </a:prstGeom>
          <a:noFill/>
          <a:ln w="889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46097" name="Line 17"/>
          <p:cNvSpPr>
            <a:spLocks noChangeShapeType="1"/>
          </p:cNvSpPr>
          <p:nvPr/>
        </p:nvSpPr>
        <p:spPr bwMode="auto">
          <a:xfrm>
            <a:off x="6673849" y="3374782"/>
            <a:ext cx="1589" cy="505557"/>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46098" name="Rectangle 18"/>
          <p:cNvSpPr>
            <a:spLocks/>
          </p:cNvSpPr>
          <p:nvPr/>
        </p:nvSpPr>
        <p:spPr bwMode="auto">
          <a:xfrm>
            <a:off x="8728076" y="3426069"/>
            <a:ext cx="5816600" cy="820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gn="l">
              <a:lnSpc>
                <a:spcPct val="84000"/>
              </a:lnSpc>
              <a:tabLst>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Lst>
            </a:pPr>
            <a:r>
              <a:rPr lang="en-US" sz="2100" b="1">
                <a:solidFill>
                  <a:schemeClr val="tx1"/>
                </a:solidFill>
                <a:latin typeface="Helvetica" charset="0"/>
                <a:ea typeface="ＭＳ Ｐゴシック" charset="0"/>
                <a:cs typeface="Helvetica" charset="0"/>
                <a:sym typeface="Helvetica" charset="0"/>
              </a:rPr>
              <a:t>Preferred paths for </a:t>
            </a:r>
            <a:r>
              <a:rPr lang="en-US" sz="2100" b="1">
                <a:solidFill>
                  <a:srgbClr val="0000FF"/>
                </a:solidFill>
                <a:latin typeface="Helvetica" charset="0"/>
                <a:ea typeface="ＭＳ Ｐゴシック" charset="0"/>
                <a:cs typeface="Helvetica" charset="0"/>
                <a:sym typeface="Helvetica" charset="0"/>
              </a:rPr>
              <a:t>AS4</a:t>
            </a:r>
          </a:p>
          <a:p>
            <a:pPr algn="l">
              <a:lnSpc>
                <a:spcPct val="84000"/>
              </a:lnSpc>
              <a:tabLst>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Lst>
            </a:pPr>
            <a:r>
              <a:rPr lang="en-US" sz="2100">
                <a:solidFill>
                  <a:schemeClr val="tx1"/>
                </a:solidFill>
                <a:latin typeface="Helvetica" charset="0"/>
                <a:ea typeface="ＭＳ Ｐゴシック" charset="0"/>
                <a:cs typeface="Helvetica" charset="0"/>
                <a:sym typeface="Helvetica" charset="0"/>
              </a:rPr>
              <a:t>1. </a:t>
            </a:r>
            <a:r>
              <a:rPr lang="en-US" sz="2100">
                <a:solidFill>
                  <a:srgbClr val="FF0000"/>
                </a:solidFill>
                <a:latin typeface="Helvetica" charset="0"/>
                <a:ea typeface="ＭＳ Ｐゴシック" charset="0"/>
                <a:cs typeface="Helvetica" charset="0"/>
                <a:sym typeface="Helvetica" charset="0"/>
              </a:rPr>
              <a:t>AS3</a:t>
            </a:r>
            <a:r>
              <a:rPr lang="en-US" sz="2100">
                <a:solidFill>
                  <a:schemeClr val="tx1"/>
                </a:solidFill>
                <a:latin typeface="Helvetica" charset="0"/>
                <a:ea typeface="ＭＳ Ｐゴシック" charset="0"/>
                <a:cs typeface="Helvetica" charset="0"/>
                <a:sym typeface="Helvetica" charset="0"/>
              </a:rPr>
              <a:t>:AS1</a:t>
            </a:r>
          </a:p>
          <a:p>
            <a:pPr algn="l">
              <a:lnSpc>
                <a:spcPct val="84000"/>
              </a:lnSpc>
              <a:tabLst>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Lst>
            </a:pPr>
            <a:r>
              <a:rPr lang="en-US" sz="2100">
                <a:solidFill>
                  <a:schemeClr val="tx1"/>
                </a:solidFill>
                <a:latin typeface="Helvetica" charset="0"/>
                <a:ea typeface="ＭＳ Ｐゴシック" charset="0"/>
                <a:cs typeface="Helvetica" charset="0"/>
                <a:sym typeface="Helvetica" charset="0"/>
              </a:rPr>
              <a:t>2. AS1</a:t>
            </a:r>
          </a:p>
        </p:txBody>
      </p:sp>
      <p:grpSp>
        <p:nvGrpSpPr>
          <p:cNvPr id="46099" name="Group 19"/>
          <p:cNvGrpSpPr>
            <a:grpSpLocks/>
          </p:cNvGrpSpPr>
          <p:nvPr/>
        </p:nvGrpSpPr>
        <p:grpSpPr bwMode="auto">
          <a:xfrm>
            <a:off x="0" y="6276244"/>
            <a:ext cx="12103100" cy="1771650"/>
            <a:chOff x="0" y="0"/>
            <a:chExt cx="7624" cy="1208"/>
          </a:xfrm>
        </p:grpSpPr>
        <p:grpSp>
          <p:nvGrpSpPr>
            <p:cNvPr id="46100" name="Group 20"/>
            <p:cNvGrpSpPr>
              <a:grpSpLocks/>
            </p:cNvGrpSpPr>
            <p:nvPr/>
          </p:nvGrpSpPr>
          <p:grpSpPr bwMode="auto">
            <a:xfrm>
              <a:off x="4841" y="0"/>
              <a:ext cx="1416" cy="537"/>
              <a:chOff x="0" y="0"/>
              <a:chExt cx="1416" cy="537"/>
            </a:xfrm>
          </p:grpSpPr>
          <p:sp>
            <p:nvSpPr>
              <p:cNvPr id="46101" name="AutoShape 21"/>
              <p:cNvSpPr>
                <a:spLocks/>
              </p:cNvSpPr>
              <p:nvPr/>
            </p:nvSpPr>
            <p:spPr bwMode="auto">
              <a:xfrm>
                <a:off x="0" y="0"/>
                <a:ext cx="1415" cy="537"/>
              </a:xfrm>
              <a:prstGeom prst="roundRect">
                <a:avLst>
                  <a:gd name="adj" fmla="val 181"/>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46102" name="Rectangle 22"/>
              <p:cNvSpPr>
                <a:spLocks/>
              </p:cNvSpPr>
              <p:nvPr/>
            </p:nvSpPr>
            <p:spPr bwMode="auto">
              <a:xfrm>
                <a:off x="0" y="80"/>
                <a:ext cx="1416" cy="3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689541" algn="l"/>
                    <a:tab pos="908795" algn="l"/>
                    <a:tab pos="1805309" algn="l"/>
                    <a:tab pos="2689541" algn="l"/>
                  </a:tabLst>
                </a:pPr>
                <a:r>
                  <a:rPr lang="en-US" sz="1969" u="sng">
                    <a:solidFill>
                      <a:schemeClr val="tx1"/>
                    </a:solidFill>
                    <a:latin typeface="Helvetica" charset="0"/>
                    <a:ea typeface="ＭＳ Ｐゴシック" charset="0"/>
                    <a:cs typeface="Helvetica" charset="0"/>
                    <a:sym typeface="Helvetica" charset="0"/>
                  </a:rPr>
                  <a:t>WITHDRAW</a:t>
                </a:r>
              </a:p>
              <a:p>
                <a:pPr>
                  <a:lnSpc>
                    <a:spcPct val="84000"/>
                  </a:lnSpc>
                  <a:buClr>
                    <a:srgbClr val="000000"/>
                  </a:buClr>
                  <a:buSzPct val="44000"/>
                  <a:buFont typeface="Helvetica" charset="0"/>
                  <a:buChar char="l"/>
                  <a:tabLst>
                    <a:tab pos="908795" algn="l"/>
                    <a:tab pos="1805309" algn="l"/>
                    <a:tab pos="2689541" algn="l"/>
                    <a:tab pos="908795" algn="l"/>
                    <a:tab pos="1805309" algn="l"/>
                    <a:tab pos="2689541" algn="l"/>
                  </a:tabLst>
                </a:pPr>
                <a:r>
                  <a:rPr lang="en-US" sz="1969">
                    <a:solidFill>
                      <a:schemeClr val="tx1"/>
                    </a:solidFill>
                    <a:latin typeface="Helvetica" charset="0"/>
                    <a:ea typeface="ＭＳ Ｐゴシック" charset="0"/>
                    <a:cs typeface="Helvetica" charset="0"/>
                    <a:sym typeface="Helvetica" charset="0"/>
                  </a:rPr>
                  <a:t>P: </a:t>
                </a:r>
                <a:r>
                  <a:rPr lang="en-US" sz="2100">
                    <a:solidFill>
                      <a:schemeClr val="tx1"/>
                    </a:solidFill>
                    <a:latin typeface="Helvetica" charset="0"/>
                    <a:ea typeface="ＭＳ Ｐゴシック" charset="0"/>
                    <a:cs typeface="Helvetica" charset="0"/>
                    <a:sym typeface="Helvetica" charset="0"/>
                  </a:rPr>
                  <a:t> </a:t>
                </a:r>
                <a:r>
                  <a:rPr lang="en-US" sz="1969">
                    <a:solidFill>
                      <a:schemeClr val="tx1"/>
                    </a:solidFill>
                    <a:latin typeface="Helvetica" charset="0"/>
                    <a:ea typeface="ＭＳ Ｐゴシック" charset="0"/>
                    <a:cs typeface="Helvetica" charset="0"/>
                    <a:sym typeface="Helvetica" charset="0"/>
                  </a:rPr>
                  <a:t>2001:db8:1/48 </a:t>
                </a:r>
              </a:p>
            </p:txBody>
          </p:sp>
        </p:grpSp>
        <p:sp>
          <p:nvSpPr>
            <p:cNvPr id="46103" name="Line 23"/>
            <p:cNvSpPr>
              <a:spLocks noChangeShapeType="1"/>
            </p:cNvSpPr>
            <p:nvPr/>
          </p:nvSpPr>
          <p:spPr bwMode="auto">
            <a:xfrm flipH="1">
              <a:off x="4170" y="341"/>
              <a:ext cx="659" cy="2"/>
            </a:xfrm>
            <a:prstGeom prst="line">
              <a:avLst/>
            </a:prstGeom>
            <a:noFill/>
            <a:ln w="38100">
              <a:solidFill>
                <a:schemeClr val="tx1"/>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sz="5514"/>
            </a:p>
          </p:txBody>
        </p:sp>
        <p:sp>
          <p:nvSpPr>
            <p:cNvPr id="46104" name="Rectangle 24"/>
            <p:cNvSpPr>
              <a:spLocks/>
            </p:cNvSpPr>
            <p:nvPr/>
          </p:nvSpPr>
          <p:spPr bwMode="auto">
            <a:xfrm>
              <a:off x="0" y="576"/>
              <a:ext cx="7624" cy="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marL="1178977" lvl="2" indent="-552645" algn="l">
                <a:lnSpc>
                  <a:spcPct val="84000"/>
                </a:lnSpc>
                <a:buClr>
                  <a:srgbClr val="000000"/>
                </a:buClr>
                <a:buSzPct val="75000"/>
                <a:buFont typeface="Arial"/>
                <a:buChar char="•"/>
                <a:tabLst>
                  <a:tab pos="908795" algn="l"/>
                  <a:tab pos="1805309" algn="l"/>
                  <a:tab pos="2714102" algn="l"/>
                  <a:tab pos="3610616" algn="l"/>
                  <a:tab pos="4519411" algn="l"/>
                  <a:tab pos="5415925" algn="l"/>
                  <a:tab pos="6324719" algn="l"/>
                  <a:tab pos="7221232" algn="l"/>
                  <a:tab pos="8130027" algn="l"/>
                  <a:tab pos="9026541" algn="l"/>
                  <a:tab pos="9935335" algn="l"/>
                  <a:tab pos="10844130" algn="l"/>
                  <a:tab pos="11666957" algn="l"/>
                  <a:tab pos="908795" algn="l"/>
                  <a:tab pos="1805309" algn="l"/>
                  <a:tab pos="2714102" algn="l"/>
                  <a:tab pos="3610616" algn="l"/>
                  <a:tab pos="4519411" algn="l"/>
                  <a:tab pos="5415925" algn="l"/>
                  <a:tab pos="6324719" algn="l"/>
                  <a:tab pos="7221232" algn="l"/>
                  <a:tab pos="8130027" algn="l"/>
                  <a:tab pos="9026541" algn="l"/>
                  <a:tab pos="9935335" algn="l"/>
                  <a:tab pos="10844130" algn="l"/>
                  <a:tab pos="11666957" algn="l"/>
                </a:tabLst>
              </a:pPr>
              <a:r>
                <a:rPr lang="en-US" sz="4000">
                  <a:solidFill>
                    <a:srgbClr val="FF0000"/>
                  </a:solidFill>
                  <a:latin typeface="Helvetica" charset="0"/>
                  <a:ea typeface="ＭＳ Ｐゴシック" charset="0"/>
                  <a:cs typeface="Helvetica" charset="0"/>
                  <a:sym typeface="Helvetica" charset="0"/>
                </a:rPr>
                <a:t>AS3</a:t>
              </a:r>
              <a:r>
                <a:rPr lang="en-US" sz="4000">
                  <a:solidFill>
                    <a:schemeClr val="tx1"/>
                  </a:solidFill>
                  <a:latin typeface="Helvetica" charset="0"/>
                  <a:ea typeface="ＭＳ Ｐゴシック" charset="0"/>
                  <a:cs typeface="Helvetica" charset="0"/>
                  <a:sym typeface="Helvetica" charset="0"/>
                </a:rPr>
                <a:t> : indirect route is not available anymore </a:t>
              </a:r>
            </a:p>
            <a:p>
              <a:pPr marL="1235777" lvl="3" indent="-331587">
                <a:lnSpc>
                  <a:spcPct val="84000"/>
                </a:lnSpc>
                <a:buClr>
                  <a:srgbClr val="000000"/>
                </a:buClr>
                <a:buSzPct val="75000"/>
                <a:buFont typeface="Arial"/>
                <a:buChar char="•"/>
                <a:tabLst>
                  <a:tab pos="908795" algn="l"/>
                  <a:tab pos="1805309" algn="l"/>
                  <a:tab pos="2714102" algn="l"/>
                  <a:tab pos="3610616" algn="l"/>
                  <a:tab pos="4519411" algn="l"/>
                  <a:tab pos="5415925" algn="l"/>
                  <a:tab pos="6324719" algn="l"/>
                  <a:tab pos="7221232" algn="l"/>
                  <a:tab pos="8130027" algn="l"/>
                  <a:tab pos="9026541" algn="l"/>
                  <a:tab pos="9935335" algn="l"/>
                  <a:tab pos="10844130" algn="l"/>
                  <a:tab pos="11666957" algn="l"/>
                  <a:tab pos="908795" algn="l"/>
                  <a:tab pos="1805309" algn="l"/>
                  <a:tab pos="2714102" algn="l"/>
                  <a:tab pos="3610616" algn="l"/>
                  <a:tab pos="4519411" algn="l"/>
                  <a:tab pos="5415925" algn="l"/>
                  <a:tab pos="6324719" algn="l"/>
                  <a:tab pos="7221232" algn="l"/>
                  <a:tab pos="8130027" algn="l"/>
                  <a:tab pos="9026541" algn="l"/>
                  <a:tab pos="9935335" algn="l"/>
                  <a:tab pos="10844130" algn="l"/>
                  <a:tab pos="11666957" algn="l"/>
                </a:tabLst>
              </a:pPr>
              <a:r>
                <a:rPr lang="en-US" sz="3600">
                  <a:solidFill>
                    <a:schemeClr val="tx1"/>
                  </a:solidFill>
                  <a:latin typeface="Helvetica" charset="0"/>
                  <a:ea typeface="ＭＳ Ｐゴシック" charset="0"/>
                  <a:cs typeface="Helvetica" charset="0"/>
                  <a:sym typeface="Helvetica" charset="0"/>
                </a:rPr>
                <a:t>AS3 will </a:t>
              </a:r>
              <a:r>
                <a:rPr lang="en-US" sz="3600" err="1">
                  <a:solidFill>
                    <a:schemeClr val="tx1"/>
                  </a:solidFill>
                  <a:latin typeface="Helvetica" charset="0"/>
                  <a:ea typeface="ＭＳ Ｐゴシック" charset="0"/>
                  <a:cs typeface="Helvetica" charset="0"/>
                  <a:sym typeface="Helvetica" charset="0"/>
                </a:rPr>
                <a:t>reannounce</a:t>
              </a:r>
              <a:r>
                <a:rPr lang="en-US" sz="3600">
                  <a:solidFill>
                    <a:schemeClr val="tx1"/>
                  </a:solidFill>
                  <a:latin typeface="Helvetica" charset="0"/>
                  <a:ea typeface="ＭＳ Ｐゴシック" charset="0"/>
                  <a:cs typeface="Helvetica" charset="0"/>
                  <a:sym typeface="Helvetica" charset="0"/>
                </a:rPr>
                <a:t> its direct route...		</a:t>
              </a:r>
            </a:p>
          </p:txBody>
        </p:sp>
      </p:grpSp>
      <p:grpSp>
        <p:nvGrpSpPr>
          <p:cNvPr id="46105" name="Group 25"/>
          <p:cNvGrpSpPr>
            <a:grpSpLocks/>
          </p:cNvGrpSpPr>
          <p:nvPr/>
        </p:nvGrpSpPr>
        <p:grpSpPr bwMode="auto">
          <a:xfrm>
            <a:off x="0" y="6049109"/>
            <a:ext cx="12103100" cy="2842846"/>
            <a:chOff x="0" y="0"/>
            <a:chExt cx="7624" cy="1940"/>
          </a:xfrm>
        </p:grpSpPr>
        <p:grpSp>
          <p:nvGrpSpPr>
            <p:cNvPr id="46106" name="Group 26"/>
            <p:cNvGrpSpPr>
              <a:grpSpLocks/>
            </p:cNvGrpSpPr>
            <p:nvPr/>
          </p:nvGrpSpPr>
          <p:grpSpPr bwMode="auto">
            <a:xfrm>
              <a:off x="2097" y="0"/>
              <a:ext cx="1304" cy="589"/>
              <a:chOff x="0" y="0"/>
              <a:chExt cx="1304" cy="589"/>
            </a:xfrm>
          </p:grpSpPr>
          <p:sp>
            <p:nvSpPr>
              <p:cNvPr id="46107" name="AutoShape 27"/>
              <p:cNvSpPr>
                <a:spLocks/>
              </p:cNvSpPr>
              <p:nvPr/>
            </p:nvSpPr>
            <p:spPr bwMode="auto">
              <a:xfrm>
                <a:off x="0" y="0"/>
                <a:ext cx="1299" cy="589"/>
              </a:xfrm>
              <a:prstGeom prst="roundRect">
                <a:avLst>
                  <a:gd name="adj" fmla="val 167"/>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46108" name="Rectangle 28"/>
              <p:cNvSpPr>
                <a:spLocks/>
              </p:cNvSpPr>
              <p:nvPr/>
            </p:nvSpPr>
            <p:spPr bwMode="auto">
              <a:xfrm>
                <a:off x="0" y="104"/>
                <a:ext cx="1304" cy="3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689541" algn="l"/>
                    <a:tab pos="908795" algn="l"/>
                    <a:tab pos="1805309" algn="l"/>
                    <a:tab pos="2689541" algn="l"/>
                  </a:tabLst>
                </a:pPr>
                <a:r>
                  <a:rPr lang="en-US" sz="1969" u="sng">
                    <a:solidFill>
                      <a:schemeClr val="tx1"/>
                    </a:solidFill>
                    <a:latin typeface="Helvetica" charset="0"/>
                    <a:ea typeface="ＭＳ Ｐゴシック" charset="0"/>
                    <a:cs typeface="Helvetica" charset="0"/>
                    <a:sym typeface="Helvetica" charset="0"/>
                  </a:rPr>
                  <a:t>WITHDRAW</a:t>
                </a:r>
              </a:p>
              <a:p>
                <a:pPr>
                  <a:lnSpc>
                    <a:spcPct val="84000"/>
                  </a:lnSpc>
                  <a:buClr>
                    <a:srgbClr val="000000"/>
                  </a:buClr>
                  <a:buSzPct val="44000"/>
                  <a:buFont typeface="Helvetica" charset="0"/>
                  <a:buChar char="l"/>
                  <a:tabLst>
                    <a:tab pos="908795" algn="l"/>
                    <a:tab pos="1805309" algn="l"/>
                    <a:tab pos="2689541" algn="l"/>
                    <a:tab pos="908795" algn="l"/>
                    <a:tab pos="1805309" algn="l"/>
                    <a:tab pos="2689541" algn="l"/>
                  </a:tabLst>
                </a:pPr>
                <a:r>
                  <a:rPr lang="en-US" sz="1969">
                    <a:solidFill>
                      <a:schemeClr val="tx1"/>
                    </a:solidFill>
                    <a:latin typeface="Helvetica" charset="0"/>
                    <a:ea typeface="ＭＳ Ｐゴシック" charset="0"/>
                    <a:cs typeface="Helvetica" charset="0"/>
                    <a:sym typeface="Helvetica" charset="0"/>
                  </a:rPr>
                  <a:t>P:</a:t>
                </a:r>
                <a:r>
                  <a:rPr lang="en-US" sz="2100">
                    <a:solidFill>
                      <a:schemeClr val="tx1"/>
                    </a:solidFill>
                    <a:latin typeface="Helvetica" charset="0"/>
                    <a:ea typeface="ＭＳ Ｐゴシック" charset="0"/>
                    <a:cs typeface="Helvetica" charset="0"/>
                    <a:sym typeface="Helvetica" charset="0"/>
                  </a:rPr>
                  <a:t> </a:t>
                </a:r>
                <a:r>
                  <a:rPr lang="en-US" sz="1969">
                    <a:solidFill>
                      <a:schemeClr val="tx1"/>
                    </a:solidFill>
                    <a:latin typeface="Helvetica" charset="0"/>
                    <a:ea typeface="ＭＳ Ｐゴシック" charset="0"/>
                    <a:cs typeface="Helvetica" charset="0"/>
                    <a:sym typeface="Helvetica" charset="0"/>
                  </a:rPr>
                  <a:t>2001:db8:1/48 </a:t>
                </a:r>
              </a:p>
            </p:txBody>
          </p:sp>
        </p:grpSp>
        <p:sp>
          <p:nvSpPr>
            <p:cNvPr id="46109" name="Line 29"/>
            <p:cNvSpPr>
              <a:spLocks noChangeShapeType="1"/>
            </p:cNvSpPr>
            <p:nvPr/>
          </p:nvSpPr>
          <p:spPr bwMode="auto">
            <a:xfrm>
              <a:off x="3397" y="274"/>
              <a:ext cx="591" cy="1"/>
            </a:xfrm>
            <a:prstGeom prst="line">
              <a:avLst/>
            </a:prstGeom>
            <a:noFill/>
            <a:ln w="38100">
              <a:solidFill>
                <a:schemeClr val="tx1"/>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a:lstStyle/>
            <a:p>
              <a:endParaRPr lang="en-GB" sz="5514"/>
            </a:p>
          </p:txBody>
        </p:sp>
        <p:sp>
          <p:nvSpPr>
            <p:cNvPr id="46110" name="Rectangle 30"/>
            <p:cNvSpPr>
              <a:spLocks/>
            </p:cNvSpPr>
            <p:nvPr/>
          </p:nvSpPr>
          <p:spPr bwMode="auto">
            <a:xfrm>
              <a:off x="0" y="1308"/>
              <a:ext cx="7624" cy="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marL="1178977" lvl="2" indent="-552645" algn="l">
                <a:lnSpc>
                  <a:spcPct val="84000"/>
                </a:lnSpc>
                <a:buClr>
                  <a:srgbClr val="000000"/>
                </a:buClr>
                <a:buSzPct val="75000"/>
                <a:buFont typeface="Arial"/>
                <a:buChar char="•"/>
                <a:tabLst>
                  <a:tab pos="908795" algn="l"/>
                  <a:tab pos="1805309" algn="l"/>
                  <a:tab pos="2714102" algn="l"/>
                  <a:tab pos="3610616" algn="l"/>
                  <a:tab pos="4519411" algn="l"/>
                  <a:tab pos="5415925" algn="l"/>
                  <a:tab pos="6324719" algn="l"/>
                  <a:tab pos="7221232" algn="l"/>
                  <a:tab pos="8130027" algn="l"/>
                  <a:tab pos="9026541" algn="l"/>
                  <a:tab pos="9935335" algn="l"/>
                  <a:tab pos="10844130" algn="l"/>
                  <a:tab pos="11666957" algn="l"/>
                  <a:tab pos="908795" algn="l"/>
                  <a:tab pos="1805309" algn="l"/>
                  <a:tab pos="2714102" algn="l"/>
                  <a:tab pos="3610616" algn="l"/>
                  <a:tab pos="4519411" algn="l"/>
                  <a:tab pos="5415925" algn="l"/>
                  <a:tab pos="6324719" algn="l"/>
                  <a:tab pos="7221232" algn="l"/>
                  <a:tab pos="8130027" algn="l"/>
                  <a:tab pos="9026541" algn="l"/>
                  <a:tab pos="9935335" algn="l"/>
                  <a:tab pos="10844130" algn="l"/>
                  <a:tab pos="11666957" algn="l"/>
                </a:tabLst>
              </a:pPr>
              <a:r>
                <a:rPr lang="en-US" sz="4000">
                  <a:solidFill>
                    <a:srgbClr val="0000FF"/>
                  </a:solidFill>
                  <a:latin typeface="Helvetica" charset="0"/>
                  <a:ea typeface="ＭＳ Ｐゴシック" charset="0"/>
                  <a:cs typeface="Helvetica" charset="0"/>
                  <a:sym typeface="Helvetica" charset="0"/>
                </a:rPr>
                <a:t>AS4</a:t>
              </a:r>
              <a:r>
                <a:rPr lang="en-US" sz="4000">
                  <a:solidFill>
                    <a:schemeClr val="tx1"/>
                  </a:solidFill>
                  <a:latin typeface="Helvetica" charset="0"/>
                  <a:ea typeface="ＭＳ Ｐゴシック" charset="0"/>
                  <a:cs typeface="Helvetica" charset="0"/>
                  <a:sym typeface="Helvetica" charset="0"/>
                </a:rPr>
                <a:t> : indirect route is not available anymore </a:t>
              </a:r>
            </a:p>
            <a:p>
              <a:pPr marL="1235777" lvl="3" indent="-331587">
                <a:lnSpc>
                  <a:spcPct val="84000"/>
                </a:lnSpc>
                <a:buClr>
                  <a:srgbClr val="000000"/>
                </a:buClr>
                <a:buSzPct val="75000"/>
                <a:buFont typeface="Arial"/>
                <a:buChar char="•"/>
                <a:tabLst>
                  <a:tab pos="908795" algn="l"/>
                  <a:tab pos="1805309" algn="l"/>
                  <a:tab pos="2714102" algn="l"/>
                  <a:tab pos="3610616" algn="l"/>
                  <a:tab pos="4519411" algn="l"/>
                  <a:tab pos="5415925" algn="l"/>
                  <a:tab pos="6324719" algn="l"/>
                  <a:tab pos="7221232" algn="l"/>
                  <a:tab pos="8130027" algn="l"/>
                  <a:tab pos="9026541" algn="l"/>
                  <a:tab pos="9935335" algn="l"/>
                  <a:tab pos="10844130" algn="l"/>
                  <a:tab pos="11666957" algn="l"/>
                  <a:tab pos="908795" algn="l"/>
                  <a:tab pos="1805309" algn="l"/>
                  <a:tab pos="2714102" algn="l"/>
                  <a:tab pos="3610616" algn="l"/>
                  <a:tab pos="4519411" algn="l"/>
                  <a:tab pos="5415925" algn="l"/>
                  <a:tab pos="6324719" algn="l"/>
                  <a:tab pos="7221232" algn="l"/>
                  <a:tab pos="8130027" algn="l"/>
                  <a:tab pos="9026541" algn="l"/>
                  <a:tab pos="9935335" algn="l"/>
                  <a:tab pos="10844130" algn="l"/>
                  <a:tab pos="11666957" algn="l"/>
                </a:tabLst>
              </a:pPr>
              <a:r>
                <a:rPr lang="en-US" sz="3600">
                  <a:solidFill>
                    <a:srgbClr val="0000FF"/>
                  </a:solidFill>
                  <a:latin typeface="Helvetica" charset="0"/>
                  <a:ea typeface="ＭＳ Ｐゴシック" charset="0"/>
                  <a:cs typeface="Helvetica" charset="0"/>
                  <a:sym typeface="Helvetica" charset="0"/>
                </a:rPr>
                <a:t>AS4</a:t>
              </a:r>
              <a:r>
                <a:rPr lang="en-US" sz="3600">
                  <a:solidFill>
                    <a:schemeClr val="tx1"/>
                  </a:solidFill>
                  <a:latin typeface="Helvetica" charset="0"/>
                  <a:ea typeface="ＭＳ Ｐゴシック" charset="0"/>
                  <a:cs typeface="Helvetica" charset="0"/>
                  <a:sym typeface="Helvetica" charset="0"/>
                </a:rPr>
                <a:t> will </a:t>
              </a:r>
              <a:r>
                <a:rPr lang="en-US" sz="3600" err="1">
                  <a:solidFill>
                    <a:schemeClr val="tx1"/>
                  </a:solidFill>
                  <a:latin typeface="Helvetica" charset="0"/>
                  <a:ea typeface="ＭＳ Ｐゴシック" charset="0"/>
                  <a:cs typeface="Helvetica" charset="0"/>
                  <a:sym typeface="Helvetica" charset="0"/>
                </a:rPr>
                <a:t>reannounce</a:t>
              </a:r>
              <a:r>
                <a:rPr lang="en-US" sz="3600">
                  <a:solidFill>
                    <a:schemeClr val="tx1"/>
                  </a:solidFill>
                  <a:latin typeface="Helvetica" charset="0"/>
                  <a:ea typeface="ＭＳ Ｐゴシック" charset="0"/>
                  <a:cs typeface="Helvetica" charset="0"/>
                  <a:sym typeface="Helvetica" charset="0"/>
                </a:rPr>
                <a:t> its direct route...</a:t>
              </a:r>
            </a:p>
          </p:txBody>
        </p:sp>
      </p:grpSp>
      <p:sp>
        <p:nvSpPr>
          <p:cNvPr id="46111" name="Rectangle 31"/>
          <p:cNvSpPr>
            <a:spLocks/>
          </p:cNvSpPr>
          <p:nvPr/>
        </p:nvSpPr>
        <p:spPr bwMode="auto">
          <a:xfrm>
            <a:off x="871538" y="96716"/>
            <a:ext cx="11239500" cy="2237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714102" algn="l"/>
                <a:tab pos="3610616" algn="l"/>
                <a:tab pos="4519411" algn="l"/>
                <a:tab pos="5415925" algn="l"/>
                <a:tab pos="6324719" algn="l"/>
                <a:tab pos="7221232" algn="l"/>
                <a:tab pos="8080904" algn="l"/>
              </a:tabLst>
            </a:pPr>
            <a:r>
              <a:rPr lang="en-US" sz="8139">
                <a:solidFill>
                  <a:schemeClr val="tx1"/>
                </a:solidFill>
                <a:ea typeface="ＭＳ Ｐゴシック" charset="0"/>
                <a:cs typeface="Gill Sans" charset="0"/>
              </a:rPr>
              <a:t>Limitations of </a:t>
            </a:r>
            <a:r>
              <a:rPr lang="en-US" sz="6170">
                <a:solidFill>
                  <a:schemeClr val="tx1"/>
                </a:solidFill>
                <a:latin typeface="Courier New" charset="0"/>
                <a:ea typeface="ＭＳ Ｐゴシック" charset="0"/>
                <a:cs typeface="Courier New" charset="0"/>
                <a:sym typeface="Courier New" charset="0"/>
              </a:rPr>
              <a:t>local-pref</a:t>
            </a:r>
          </a:p>
        </p:txBody>
      </p:sp>
    </p:spTree>
    <p:extLst>
      <p:ext uri="{BB962C8B-B14F-4D97-AF65-F5344CB8AC3E}">
        <p14:creationId xmlns:p14="http://schemas.microsoft.com/office/powerpoint/2010/main" val="9781457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609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6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p:cNvSpPr>
            <a:spLocks noGrp="1" noChangeArrowheads="1"/>
          </p:cNvSpPr>
          <p:nvPr>
            <p:ph type="title"/>
          </p:nvPr>
        </p:nvSpPr>
        <p:spPr>
          <a:xfrm>
            <a:off x="3241676" y="375138"/>
            <a:ext cx="8931275" cy="1585546"/>
          </a:xfrm>
          <a:ln/>
        </p:spPr>
        <p:txBody>
          <a:bodyPr/>
          <a:lstStyle/>
          <a:p>
            <a:pPr>
              <a:lnSpc>
                <a:spcPct val="84000"/>
              </a:lnSpc>
              <a:tabLst>
                <a:tab pos="908795" algn="l"/>
                <a:tab pos="1805309" algn="l"/>
                <a:tab pos="2714102" algn="l"/>
                <a:tab pos="3610616" algn="l"/>
                <a:tab pos="4519411" algn="l"/>
                <a:tab pos="5415925" algn="l"/>
                <a:tab pos="6324719" algn="l"/>
                <a:tab pos="7221232" algn="l"/>
                <a:tab pos="8130027" algn="l"/>
                <a:tab pos="8965136" algn="l"/>
              </a:tabLst>
            </a:pPr>
            <a:r>
              <a:rPr lang="en-US"/>
              <a:t>More limitations</a:t>
            </a:r>
            <a:r>
              <a:rPr lang="en-US">
                <a:latin typeface="Courier New" charset="0"/>
                <a:cs typeface="Courier New" charset="0"/>
                <a:sym typeface="Courier New" charset="0"/>
              </a:rPr>
              <a:t> local </a:t>
            </a:r>
            <a:r>
              <a:rPr lang="en-US" err="1">
                <a:latin typeface="Courier New" charset="0"/>
                <a:cs typeface="Courier New" charset="0"/>
                <a:sym typeface="Courier New" charset="0"/>
              </a:rPr>
              <a:t>pref</a:t>
            </a:r>
            <a:r>
              <a:rPr lang="en-US"/>
              <a:t> </a:t>
            </a:r>
          </a:p>
        </p:txBody>
      </p:sp>
      <p:sp>
        <p:nvSpPr>
          <p:cNvPr id="47106" name="Rectangle 2"/>
          <p:cNvSpPr>
            <a:spLocks noGrp="1" noChangeArrowheads="1"/>
          </p:cNvSpPr>
          <p:nvPr>
            <p:ph type="body" idx="1"/>
          </p:nvPr>
        </p:nvSpPr>
        <p:spPr>
          <a:xfrm>
            <a:off x="168650" y="2135326"/>
            <a:ext cx="12478432" cy="6959535"/>
          </a:xfrm>
          <a:ln/>
        </p:spPr>
        <p:txBody>
          <a:bodyPr/>
          <a:lstStyle/>
          <a:p>
            <a:pPr marL="621726">
              <a:lnSpc>
                <a:spcPct val="84000"/>
              </a:lnSpc>
              <a:buClr>
                <a:srgbClr val="000000"/>
              </a:buClr>
              <a:buSzPct val="75000"/>
              <a:tabLst>
                <a:tab pos="908795" algn="l"/>
                <a:tab pos="1805309" algn="l"/>
                <a:tab pos="2714102" algn="l"/>
                <a:tab pos="3610616" algn="l"/>
                <a:tab pos="4519411" algn="l"/>
                <a:tab pos="5415925" algn="l"/>
                <a:tab pos="6324719" algn="l"/>
                <a:tab pos="7221232" algn="l"/>
                <a:tab pos="8130027" algn="l"/>
                <a:tab pos="9026541" algn="l"/>
                <a:tab pos="9935335" algn="l"/>
                <a:tab pos="10770444" algn="l"/>
                <a:tab pos="908795" algn="l"/>
                <a:tab pos="1805309" algn="l"/>
                <a:tab pos="2714102" algn="l"/>
                <a:tab pos="3610616" algn="l"/>
                <a:tab pos="4519411" algn="l"/>
                <a:tab pos="5415925" algn="l"/>
                <a:tab pos="6324719" algn="l"/>
                <a:tab pos="7221232" algn="l"/>
                <a:tab pos="8130027" algn="l"/>
                <a:tab pos="9026541" algn="l"/>
                <a:tab pos="9935335" algn="l"/>
                <a:tab pos="10770444" algn="l"/>
              </a:tabLst>
            </a:pPr>
            <a:r>
              <a:rPr lang="en-US"/>
              <a:t>Unfortunately, </a:t>
            </a:r>
            <a:r>
              <a:rPr lang="en-US" err="1"/>
              <a:t>interdomain</a:t>
            </a:r>
            <a:r>
              <a:rPr lang="en-US"/>
              <a:t> routing may not converge at all in some cases...</a:t>
            </a:r>
            <a:br>
              <a:rPr lang="en-US"/>
            </a:br>
            <a:br>
              <a:rPr lang="en-US"/>
            </a:br>
            <a:br>
              <a:rPr lang="en-US"/>
            </a:br>
            <a:br>
              <a:rPr lang="en-US"/>
            </a:br>
            <a:br>
              <a:rPr lang="en-US"/>
            </a:br>
            <a:br>
              <a:rPr lang="en-US"/>
            </a:br>
            <a:br>
              <a:rPr lang="en-US"/>
            </a:br>
            <a:br>
              <a:rPr lang="en-US"/>
            </a:br>
            <a:br>
              <a:rPr lang="en-US"/>
            </a:br>
            <a:endParaRPr lang="en-US"/>
          </a:p>
          <a:p>
            <a:pPr marL="1178977" lvl="2">
              <a:lnSpc>
                <a:spcPct val="84000"/>
              </a:lnSpc>
              <a:buClr>
                <a:srgbClr val="000000"/>
              </a:buClr>
              <a:buSzPct val="75000"/>
              <a:tabLst>
                <a:tab pos="908795" algn="l"/>
                <a:tab pos="1805309" algn="l"/>
                <a:tab pos="2714102" algn="l"/>
                <a:tab pos="3610616" algn="l"/>
                <a:tab pos="4519411" algn="l"/>
                <a:tab pos="5415925" algn="l"/>
                <a:tab pos="6324719" algn="l"/>
                <a:tab pos="7221232" algn="l"/>
                <a:tab pos="8130027" algn="l"/>
                <a:tab pos="9026541" algn="l"/>
                <a:tab pos="9935335" algn="l"/>
                <a:tab pos="10770444" algn="l"/>
                <a:tab pos="908795" algn="l"/>
                <a:tab pos="1805309" algn="l"/>
                <a:tab pos="2714102" algn="l"/>
                <a:tab pos="3610616" algn="l"/>
                <a:tab pos="4519411" algn="l"/>
                <a:tab pos="5415925" algn="l"/>
                <a:tab pos="6324719" algn="l"/>
                <a:tab pos="7221232" algn="l"/>
                <a:tab pos="8130027" algn="l"/>
                <a:tab pos="9026541" algn="l"/>
                <a:tab pos="9935335" algn="l"/>
                <a:tab pos="10770444" algn="l"/>
              </a:tabLst>
            </a:pPr>
            <a:r>
              <a:rPr lang="en-US"/>
              <a:t>How to reach a destination inside AS0 in this case ?</a:t>
            </a:r>
          </a:p>
        </p:txBody>
      </p:sp>
      <p:grpSp>
        <p:nvGrpSpPr>
          <p:cNvPr id="47107" name="Group 3"/>
          <p:cNvGrpSpPr>
            <a:grpSpLocks/>
          </p:cNvGrpSpPr>
          <p:nvPr/>
        </p:nvGrpSpPr>
        <p:grpSpPr bwMode="auto">
          <a:xfrm>
            <a:off x="5076825" y="3493478"/>
            <a:ext cx="3351213" cy="1115158"/>
            <a:chOff x="0" y="0"/>
            <a:chExt cx="2111" cy="761"/>
          </a:xfrm>
        </p:grpSpPr>
        <p:sp>
          <p:nvSpPr>
            <p:cNvPr id="47108" name="Oval 4"/>
            <p:cNvSpPr>
              <a:spLocks/>
            </p:cNvSpPr>
            <p:nvPr/>
          </p:nvSpPr>
          <p:spPr bwMode="auto">
            <a:xfrm>
              <a:off x="0" y="0"/>
              <a:ext cx="2111" cy="76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47109" name="Rectangle 5"/>
            <p:cNvSpPr>
              <a:spLocks/>
            </p:cNvSpPr>
            <p:nvPr/>
          </p:nvSpPr>
          <p:spPr bwMode="auto">
            <a:xfrm>
              <a:off x="307" y="232"/>
              <a:ext cx="149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714102" algn="l"/>
                  <a:tab pos="3598335" algn="l"/>
                </a:tabLst>
              </a:pPr>
              <a:r>
                <a:rPr lang="en-US" sz="2888">
                  <a:solidFill>
                    <a:srgbClr val="008000"/>
                  </a:solidFill>
                  <a:latin typeface="Helvetica" charset="0"/>
                  <a:ea typeface="ＭＳ Ｐゴシック" charset="0"/>
                  <a:cs typeface="Helvetica" charset="0"/>
                  <a:sym typeface="Helvetica" charset="0"/>
                </a:rPr>
                <a:t>AS1</a:t>
              </a:r>
            </a:p>
          </p:txBody>
        </p:sp>
      </p:grpSp>
      <p:grpSp>
        <p:nvGrpSpPr>
          <p:cNvPr id="47110" name="Group 6"/>
          <p:cNvGrpSpPr>
            <a:grpSpLocks/>
          </p:cNvGrpSpPr>
          <p:nvPr/>
        </p:nvGrpSpPr>
        <p:grpSpPr bwMode="auto">
          <a:xfrm>
            <a:off x="2662239" y="6113585"/>
            <a:ext cx="3371850" cy="1349620"/>
            <a:chOff x="0" y="0"/>
            <a:chExt cx="2124" cy="921"/>
          </a:xfrm>
        </p:grpSpPr>
        <p:sp>
          <p:nvSpPr>
            <p:cNvPr id="47111" name="Oval 7"/>
            <p:cNvSpPr>
              <a:spLocks/>
            </p:cNvSpPr>
            <p:nvPr/>
          </p:nvSpPr>
          <p:spPr bwMode="auto">
            <a:xfrm>
              <a:off x="0" y="0"/>
              <a:ext cx="2124" cy="92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47112" name="Rectangle 8"/>
            <p:cNvSpPr>
              <a:spLocks/>
            </p:cNvSpPr>
            <p:nvPr/>
          </p:nvSpPr>
          <p:spPr bwMode="auto">
            <a:xfrm>
              <a:off x="308" y="314"/>
              <a:ext cx="1504"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714102" algn="l"/>
                  <a:tab pos="3598335" algn="l"/>
                </a:tabLst>
              </a:pPr>
              <a:r>
                <a:rPr lang="en-US" sz="2888">
                  <a:solidFill>
                    <a:srgbClr val="FF0000"/>
                  </a:solidFill>
                  <a:latin typeface="Helvetica" charset="0"/>
                  <a:ea typeface="ＭＳ Ｐゴシック" charset="0"/>
                  <a:cs typeface="Helvetica" charset="0"/>
                  <a:sym typeface="Helvetica" charset="0"/>
                </a:rPr>
                <a:t>AS3</a:t>
              </a:r>
            </a:p>
          </p:txBody>
        </p:sp>
      </p:grpSp>
      <p:grpSp>
        <p:nvGrpSpPr>
          <p:cNvPr id="47113" name="Group 9"/>
          <p:cNvGrpSpPr>
            <a:grpSpLocks/>
          </p:cNvGrpSpPr>
          <p:nvPr/>
        </p:nvGrpSpPr>
        <p:grpSpPr bwMode="auto">
          <a:xfrm>
            <a:off x="7607300" y="6142892"/>
            <a:ext cx="3251200" cy="1320311"/>
            <a:chOff x="0" y="0"/>
            <a:chExt cx="2048" cy="901"/>
          </a:xfrm>
        </p:grpSpPr>
        <p:sp>
          <p:nvSpPr>
            <p:cNvPr id="47114" name="Oval 10"/>
            <p:cNvSpPr>
              <a:spLocks/>
            </p:cNvSpPr>
            <p:nvPr/>
          </p:nvSpPr>
          <p:spPr bwMode="auto">
            <a:xfrm>
              <a:off x="0" y="0"/>
              <a:ext cx="2048" cy="90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47115" name="Rectangle 11"/>
            <p:cNvSpPr>
              <a:spLocks/>
            </p:cNvSpPr>
            <p:nvPr/>
          </p:nvSpPr>
          <p:spPr bwMode="auto">
            <a:xfrm>
              <a:off x="298" y="305"/>
              <a:ext cx="1448"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714102" algn="l"/>
                  <a:tab pos="3598335" algn="l"/>
                </a:tabLst>
              </a:pPr>
              <a:r>
                <a:rPr lang="en-US" sz="2888">
                  <a:solidFill>
                    <a:srgbClr val="0000FF"/>
                  </a:solidFill>
                  <a:latin typeface="Helvetica" charset="0"/>
                  <a:ea typeface="ＭＳ Ｐゴシック" charset="0"/>
                  <a:cs typeface="Helvetica" charset="0"/>
                  <a:sym typeface="Helvetica" charset="0"/>
                </a:rPr>
                <a:t>AS4</a:t>
              </a:r>
            </a:p>
          </p:txBody>
        </p:sp>
      </p:grpSp>
      <p:sp>
        <p:nvSpPr>
          <p:cNvPr id="47116" name="Line 12"/>
          <p:cNvSpPr>
            <a:spLocks noChangeShapeType="1"/>
          </p:cNvSpPr>
          <p:nvPr/>
        </p:nvSpPr>
        <p:spPr bwMode="auto">
          <a:xfrm>
            <a:off x="6040439" y="6799386"/>
            <a:ext cx="1536700" cy="1466"/>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47117" name="Line 13"/>
          <p:cNvSpPr>
            <a:spLocks noChangeShapeType="1"/>
          </p:cNvSpPr>
          <p:nvPr/>
        </p:nvSpPr>
        <p:spPr bwMode="auto">
          <a:xfrm rot="10800000" flipH="1">
            <a:off x="4641850" y="4390293"/>
            <a:ext cx="766763" cy="1749669"/>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47118" name="Line 14"/>
          <p:cNvSpPr>
            <a:spLocks noChangeShapeType="1"/>
          </p:cNvSpPr>
          <p:nvPr/>
        </p:nvSpPr>
        <p:spPr bwMode="auto">
          <a:xfrm rot="10800000">
            <a:off x="7861301" y="4437185"/>
            <a:ext cx="720725" cy="1752600"/>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47119" name="Rectangle 15"/>
          <p:cNvSpPr>
            <a:spLocks/>
          </p:cNvSpPr>
          <p:nvPr/>
        </p:nvSpPr>
        <p:spPr bwMode="auto">
          <a:xfrm>
            <a:off x="404814" y="5461490"/>
            <a:ext cx="5816600" cy="820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gn="l">
              <a:lnSpc>
                <a:spcPct val="84000"/>
              </a:lnSpc>
              <a:tabLst>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Lst>
            </a:pPr>
            <a:r>
              <a:rPr lang="en-US" sz="2100" b="1">
                <a:solidFill>
                  <a:schemeClr val="tx1"/>
                </a:solidFill>
                <a:latin typeface="Helvetica" charset="0"/>
                <a:ea typeface="ＭＳ Ｐゴシック" charset="0"/>
                <a:cs typeface="Helvetica" charset="0"/>
                <a:sym typeface="Helvetica" charset="0"/>
              </a:rPr>
              <a:t>Preferred paths for </a:t>
            </a:r>
            <a:r>
              <a:rPr lang="en-US" sz="2100" b="1">
                <a:solidFill>
                  <a:srgbClr val="FF0000"/>
                </a:solidFill>
                <a:latin typeface="Helvetica" charset="0"/>
                <a:ea typeface="ＭＳ Ｐゴシック" charset="0"/>
                <a:cs typeface="Helvetica" charset="0"/>
                <a:sym typeface="Helvetica" charset="0"/>
              </a:rPr>
              <a:t>AS3</a:t>
            </a:r>
          </a:p>
          <a:p>
            <a:pPr algn="l">
              <a:lnSpc>
                <a:spcPct val="84000"/>
              </a:lnSpc>
              <a:tabLst>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Lst>
            </a:pPr>
            <a:r>
              <a:rPr lang="en-US" sz="2100">
                <a:solidFill>
                  <a:schemeClr val="tx1"/>
                </a:solidFill>
                <a:latin typeface="Helvetica" charset="0"/>
                <a:ea typeface="ＭＳ Ｐゴシック" charset="0"/>
                <a:cs typeface="Helvetica" charset="0"/>
                <a:sym typeface="Helvetica" charset="0"/>
              </a:rPr>
              <a:t>1. </a:t>
            </a:r>
            <a:r>
              <a:rPr lang="en-US" sz="2100">
                <a:solidFill>
                  <a:srgbClr val="0000FF"/>
                </a:solidFill>
                <a:latin typeface="Helvetica" charset="0"/>
                <a:ea typeface="ＭＳ Ｐゴシック" charset="0"/>
                <a:cs typeface="Helvetica" charset="0"/>
                <a:sym typeface="Helvetica" charset="0"/>
              </a:rPr>
              <a:t>AS4</a:t>
            </a:r>
            <a:r>
              <a:rPr lang="en-US" sz="2100">
                <a:solidFill>
                  <a:schemeClr val="tx1"/>
                </a:solidFill>
                <a:latin typeface="Helvetica" charset="0"/>
                <a:ea typeface="ＭＳ Ｐゴシック" charset="0"/>
                <a:cs typeface="Helvetica" charset="0"/>
                <a:sym typeface="Helvetica" charset="0"/>
              </a:rPr>
              <a:t>:AS0</a:t>
            </a:r>
          </a:p>
          <a:p>
            <a:pPr algn="l">
              <a:lnSpc>
                <a:spcPct val="84000"/>
              </a:lnSpc>
              <a:tabLst>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Lst>
            </a:pPr>
            <a:r>
              <a:rPr lang="en-US" sz="2100">
                <a:solidFill>
                  <a:schemeClr val="tx1"/>
                </a:solidFill>
                <a:latin typeface="Helvetica" charset="0"/>
                <a:ea typeface="ＭＳ Ｐゴシック" charset="0"/>
                <a:cs typeface="Helvetica" charset="0"/>
                <a:sym typeface="Helvetica" charset="0"/>
              </a:rPr>
              <a:t>2. other paths</a:t>
            </a:r>
          </a:p>
        </p:txBody>
      </p:sp>
      <p:grpSp>
        <p:nvGrpSpPr>
          <p:cNvPr id="47120" name="Group 16"/>
          <p:cNvGrpSpPr>
            <a:grpSpLocks/>
          </p:cNvGrpSpPr>
          <p:nvPr/>
        </p:nvGrpSpPr>
        <p:grpSpPr bwMode="auto">
          <a:xfrm>
            <a:off x="5862638" y="5017478"/>
            <a:ext cx="1630362" cy="1059474"/>
            <a:chOff x="0" y="0"/>
            <a:chExt cx="1026" cy="723"/>
          </a:xfrm>
        </p:grpSpPr>
        <p:sp>
          <p:nvSpPr>
            <p:cNvPr id="47121" name="Oval 17"/>
            <p:cNvSpPr>
              <a:spLocks/>
            </p:cNvSpPr>
            <p:nvPr/>
          </p:nvSpPr>
          <p:spPr bwMode="auto">
            <a:xfrm>
              <a:off x="0" y="0"/>
              <a:ext cx="1026" cy="723"/>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47122" name="Rectangle 18"/>
            <p:cNvSpPr>
              <a:spLocks/>
            </p:cNvSpPr>
            <p:nvPr/>
          </p:nvSpPr>
          <p:spPr bwMode="auto">
            <a:xfrm>
              <a:off x="152" y="216"/>
              <a:ext cx="720"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793027" algn="l"/>
                </a:tabLst>
              </a:pPr>
              <a:r>
                <a:rPr lang="en-US" sz="2888">
                  <a:solidFill>
                    <a:schemeClr val="tx1"/>
                  </a:solidFill>
                  <a:latin typeface="Helvetica" charset="0"/>
                  <a:ea typeface="ＭＳ Ｐゴシック" charset="0"/>
                  <a:cs typeface="Helvetica" charset="0"/>
                  <a:sym typeface="Helvetica" charset="0"/>
                </a:rPr>
                <a:t>AS0</a:t>
              </a:r>
            </a:p>
          </p:txBody>
        </p:sp>
      </p:grpSp>
      <p:sp>
        <p:nvSpPr>
          <p:cNvPr id="47123" name="Line 19"/>
          <p:cNvSpPr>
            <a:spLocks noChangeShapeType="1"/>
          </p:cNvSpPr>
          <p:nvPr/>
        </p:nvSpPr>
        <p:spPr bwMode="auto">
          <a:xfrm rot="10800000">
            <a:off x="7318376" y="5870331"/>
            <a:ext cx="501650" cy="619859"/>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47124" name="Line 20"/>
          <p:cNvSpPr>
            <a:spLocks noChangeShapeType="1"/>
          </p:cNvSpPr>
          <p:nvPr/>
        </p:nvSpPr>
        <p:spPr bwMode="auto">
          <a:xfrm rot="10800000" flipH="1">
            <a:off x="6723064" y="4611565"/>
            <a:ext cx="1587" cy="444012"/>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47125" name="Line 21"/>
          <p:cNvSpPr>
            <a:spLocks noChangeShapeType="1"/>
          </p:cNvSpPr>
          <p:nvPr/>
        </p:nvSpPr>
        <p:spPr bwMode="auto">
          <a:xfrm rot="10800000" flipH="1">
            <a:off x="5665789" y="5871798"/>
            <a:ext cx="393700" cy="507023"/>
          </a:xfrm>
          <a:prstGeom prst="line">
            <a:avLst/>
          </a:prstGeom>
          <a:noFill/>
          <a:ln w="381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47126" name="Rectangle 22"/>
          <p:cNvSpPr>
            <a:spLocks/>
          </p:cNvSpPr>
          <p:nvPr/>
        </p:nvSpPr>
        <p:spPr bwMode="auto">
          <a:xfrm>
            <a:off x="8621714" y="5127381"/>
            <a:ext cx="5816600" cy="820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gn="l">
              <a:lnSpc>
                <a:spcPct val="84000"/>
              </a:lnSpc>
              <a:tabLst>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Lst>
            </a:pPr>
            <a:r>
              <a:rPr lang="en-US" sz="2100" b="1">
                <a:solidFill>
                  <a:schemeClr val="tx1"/>
                </a:solidFill>
                <a:latin typeface="Helvetica" charset="0"/>
                <a:ea typeface="ＭＳ Ｐゴシック" charset="0"/>
                <a:cs typeface="Helvetica" charset="0"/>
                <a:sym typeface="Helvetica" charset="0"/>
              </a:rPr>
              <a:t>Preferred paths for  </a:t>
            </a:r>
            <a:r>
              <a:rPr lang="en-US" sz="2100" b="1">
                <a:solidFill>
                  <a:srgbClr val="0000FF"/>
                </a:solidFill>
                <a:latin typeface="Helvetica" charset="0"/>
                <a:ea typeface="ＭＳ Ｐゴシック" charset="0"/>
                <a:cs typeface="Helvetica" charset="0"/>
                <a:sym typeface="Helvetica" charset="0"/>
              </a:rPr>
              <a:t>AS4</a:t>
            </a:r>
          </a:p>
          <a:p>
            <a:pPr algn="l">
              <a:lnSpc>
                <a:spcPct val="84000"/>
              </a:lnSpc>
              <a:tabLst>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Lst>
            </a:pPr>
            <a:r>
              <a:rPr lang="en-US" sz="2100">
                <a:solidFill>
                  <a:schemeClr val="tx1"/>
                </a:solidFill>
                <a:latin typeface="Helvetica" charset="0"/>
                <a:ea typeface="ＭＳ Ｐゴシック" charset="0"/>
                <a:cs typeface="Helvetica" charset="0"/>
                <a:sym typeface="Helvetica" charset="0"/>
              </a:rPr>
              <a:t>1. </a:t>
            </a:r>
            <a:r>
              <a:rPr lang="en-US" sz="2100">
                <a:solidFill>
                  <a:srgbClr val="008000"/>
                </a:solidFill>
                <a:latin typeface="Helvetica" charset="0"/>
                <a:ea typeface="ＭＳ Ｐゴシック" charset="0"/>
                <a:cs typeface="Helvetica" charset="0"/>
                <a:sym typeface="Helvetica" charset="0"/>
              </a:rPr>
              <a:t>AS1</a:t>
            </a:r>
            <a:r>
              <a:rPr lang="en-US" sz="2100">
                <a:solidFill>
                  <a:schemeClr val="tx1"/>
                </a:solidFill>
                <a:latin typeface="Helvetica" charset="0"/>
                <a:ea typeface="ＭＳ Ｐゴシック" charset="0"/>
                <a:cs typeface="Helvetica" charset="0"/>
                <a:sym typeface="Helvetica" charset="0"/>
              </a:rPr>
              <a:t>:AS0</a:t>
            </a:r>
          </a:p>
          <a:p>
            <a:pPr algn="l">
              <a:lnSpc>
                <a:spcPct val="84000"/>
              </a:lnSpc>
              <a:tabLst>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Lst>
            </a:pPr>
            <a:r>
              <a:rPr lang="en-US" sz="2100">
                <a:solidFill>
                  <a:schemeClr val="tx1"/>
                </a:solidFill>
                <a:latin typeface="Helvetica" charset="0"/>
                <a:ea typeface="ＭＳ Ｐゴシック" charset="0"/>
                <a:cs typeface="Helvetica" charset="0"/>
                <a:sym typeface="Helvetica" charset="0"/>
              </a:rPr>
              <a:t>2. other paths</a:t>
            </a:r>
          </a:p>
        </p:txBody>
      </p:sp>
      <p:sp>
        <p:nvSpPr>
          <p:cNvPr id="47127" name="Rectangle 23"/>
          <p:cNvSpPr>
            <a:spLocks/>
          </p:cNvSpPr>
          <p:nvPr/>
        </p:nvSpPr>
        <p:spPr bwMode="auto">
          <a:xfrm>
            <a:off x="8826501" y="3555024"/>
            <a:ext cx="5816600" cy="820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gn="l">
              <a:lnSpc>
                <a:spcPct val="84000"/>
              </a:lnSpc>
              <a:tabLst>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Lst>
            </a:pPr>
            <a:r>
              <a:rPr lang="en-US" sz="2100" b="1">
                <a:solidFill>
                  <a:schemeClr val="tx1"/>
                </a:solidFill>
                <a:latin typeface="Helvetica" charset="0"/>
                <a:ea typeface="ＭＳ Ｐゴシック" charset="0"/>
                <a:cs typeface="Helvetica" charset="0"/>
                <a:sym typeface="Helvetica" charset="0"/>
              </a:rPr>
              <a:t>Preferred paths for  </a:t>
            </a:r>
            <a:r>
              <a:rPr lang="en-US" sz="2100" b="1">
                <a:solidFill>
                  <a:srgbClr val="008000"/>
                </a:solidFill>
                <a:latin typeface="Helvetica" charset="0"/>
                <a:ea typeface="ＭＳ Ｐゴシック" charset="0"/>
                <a:cs typeface="Helvetica" charset="0"/>
                <a:sym typeface="Helvetica" charset="0"/>
              </a:rPr>
              <a:t>AS1</a:t>
            </a:r>
          </a:p>
          <a:p>
            <a:pPr algn="l">
              <a:lnSpc>
                <a:spcPct val="84000"/>
              </a:lnSpc>
              <a:tabLst>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Lst>
            </a:pPr>
            <a:r>
              <a:rPr lang="en-US" sz="2100">
                <a:solidFill>
                  <a:schemeClr val="tx1"/>
                </a:solidFill>
                <a:latin typeface="Helvetica" charset="0"/>
                <a:ea typeface="ＭＳ Ｐゴシック" charset="0"/>
                <a:cs typeface="Helvetica" charset="0"/>
                <a:sym typeface="Helvetica" charset="0"/>
              </a:rPr>
              <a:t>1. </a:t>
            </a:r>
            <a:r>
              <a:rPr lang="en-US" sz="2100">
                <a:solidFill>
                  <a:srgbClr val="FF0000"/>
                </a:solidFill>
                <a:latin typeface="Helvetica" charset="0"/>
                <a:ea typeface="ＭＳ Ｐゴシック" charset="0"/>
                <a:cs typeface="Helvetica" charset="0"/>
                <a:sym typeface="Helvetica" charset="0"/>
              </a:rPr>
              <a:t>AS3</a:t>
            </a:r>
            <a:r>
              <a:rPr lang="en-US" sz="2100">
                <a:solidFill>
                  <a:schemeClr val="tx1"/>
                </a:solidFill>
                <a:latin typeface="Helvetica" charset="0"/>
                <a:ea typeface="ＭＳ Ｐゴシック" charset="0"/>
                <a:cs typeface="Helvetica" charset="0"/>
                <a:sym typeface="Helvetica" charset="0"/>
              </a:rPr>
              <a:t>:AS0</a:t>
            </a:r>
          </a:p>
          <a:p>
            <a:pPr algn="l">
              <a:lnSpc>
                <a:spcPct val="84000"/>
              </a:lnSpc>
              <a:tabLst>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 pos="908795" algn="l"/>
                <a:tab pos="1805309" algn="l"/>
                <a:tab pos="2714102" algn="l"/>
                <a:tab pos="3610616" algn="l"/>
                <a:tab pos="4519411" algn="l"/>
                <a:tab pos="5415925" algn="l"/>
                <a:tab pos="6275595" algn="l"/>
              </a:tabLst>
            </a:pPr>
            <a:r>
              <a:rPr lang="en-US" sz="2100">
                <a:solidFill>
                  <a:schemeClr val="tx1"/>
                </a:solidFill>
                <a:latin typeface="Helvetica" charset="0"/>
                <a:ea typeface="ＭＳ Ｐゴシック" charset="0"/>
                <a:cs typeface="Helvetica" charset="0"/>
                <a:sym typeface="Helvetica" charset="0"/>
              </a:rPr>
              <a:t>2. other paths</a:t>
            </a:r>
          </a:p>
        </p:txBody>
      </p:sp>
    </p:spTree>
    <p:extLst>
      <p:ext uri="{BB962C8B-B14F-4D97-AF65-F5344CB8AC3E}">
        <p14:creationId xmlns:p14="http://schemas.microsoft.com/office/powerpoint/2010/main" val="28559543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a:extLst>
              <a:ext uri="{FF2B5EF4-FFF2-40B4-BE49-F238E27FC236}">
                <a16:creationId xmlns:a16="http://schemas.microsoft.com/office/drawing/2014/main" id="{7F0C3C50-9BCD-4D2E-9942-9F7580C1E79E}"/>
              </a:ext>
            </a:extLst>
          </p:cNvPr>
          <p:cNvSpPr>
            <a:spLocks noGrp="1" noChangeArrowheads="1"/>
          </p:cNvSpPr>
          <p:nvPr>
            <p:ph type="title"/>
          </p:nvPr>
        </p:nvSpPr>
        <p:spPr>
          <a:xfrm>
            <a:off x="1342163" y="258429"/>
            <a:ext cx="10833165" cy="1827759"/>
          </a:xfrm>
        </p:spPr>
        <p:txBody>
          <a:bodyPr/>
          <a:lstStyle/>
          <a:p>
            <a:pPr>
              <a:tabLst>
                <a:tab pos="908795" algn="l"/>
                <a:tab pos="1805309" algn="l"/>
                <a:tab pos="2714102" algn="l"/>
                <a:tab pos="3610616" algn="l"/>
                <a:tab pos="4519411" algn="l"/>
                <a:tab pos="5415925" algn="l"/>
                <a:tab pos="6324719" algn="l"/>
                <a:tab pos="7221232" algn="l"/>
                <a:tab pos="8130027" algn="l"/>
                <a:tab pos="8965136" algn="l"/>
              </a:tabLst>
              <a:defRPr/>
            </a:pPr>
            <a:r>
              <a:rPr lang="en-US">
                <a:sym typeface="Gill Sans" charset="0"/>
              </a:rPr>
              <a:t>Limitations </a:t>
            </a:r>
          </a:p>
        </p:txBody>
      </p:sp>
      <p:sp>
        <p:nvSpPr>
          <p:cNvPr id="46082" name="Rectangle 2">
            <a:extLst>
              <a:ext uri="{FF2B5EF4-FFF2-40B4-BE49-F238E27FC236}">
                <a16:creationId xmlns:a16="http://schemas.microsoft.com/office/drawing/2014/main" id="{E8163306-2317-4F5E-9B71-C94B6CE3E650}"/>
              </a:ext>
            </a:extLst>
          </p:cNvPr>
          <p:cNvSpPr>
            <a:spLocks noGrp="1" noChangeArrowheads="1"/>
          </p:cNvSpPr>
          <p:nvPr>
            <p:ph type="body" idx="1"/>
          </p:nvPr>
        </p:nvSpPr>
        <p:spPr>
          <a:xfrm>
            <a:off x="4053581" y="6139767"/>
            <a:ext cx="8953771" cy="2407139"/>
          </a:xfrm>
        </p:spPr>
        <p:txBody>
          <a:bodyPr/>
          <a:lstStyle/>
          <a:p>
            <a:pPr marL="626055" lvl="2">
              <a:lnSpc>
                <a:spcPct val="84000"/>
              </a:lnSpc>
              <a:spcBef>
                <a:spcPts val="2321"/>
              </a:spcBef>
              <a:buClr>
                <a:srgbClr val="000000"/>
              </a:buClr>
              <a:buSzPct val="75000"/>
              <a:tabLst>
                <a:tab pos="908795" algn="l"/>
                <a:tab pos="1805309" algn="l"/>
                <a:tab pos="2714102" algn="l"/>
                <a:tab pos="3610616" algn="l"/>
                <a:tab pos="4519411" algn="l"/>
                <a:tab pos="5415925" algn="l"/>
                <a:tab pos="6324719" algn="l"/>
                <a:tab pos="7221232" algn="l"/>
                <a:tab pos="8130027" algn="l"/>
                <a:tab pos="8965136" algn="l"/>
                <a:tab pos="908795" algn="l"/>
                <a:tab pos="1805309" algn="l"/>
                <a:tab pos="2714102" algn="l"/>
                <a:tab pos="3610616" algn="l"/>
                <a:tab pos="4519411" algn="l"/>
                <a:tab pos="5415925" algn="l"/>
                <a:tab pos="6324719" algn="l"/>
                <a:tab pos="7221232" algn="l"/>
                <a:tab pos="8130027" algn="l"/>
                <a:tab pos="8965136" algn="l"/>
                <a:tab pos="908795" algn="l"/>
                <a:tab pos="1805309" algn="l"/>
                <a:tab pos="2714102" algn="l"/>
                <a:tab pos="3610616" algn="l"/>
                <a:tab pos="4519411" algn="l"/>
                <a:tab pos="5415925" algn="l"/>
                <a:tab pos="6324719" algn="l"/>
                <a:tab pos="7221232" algn="l"/>
                <a:tab pos="8130027" algn="l"/>
                <a:tab pos="8965136" algn="l"/>
              </a:tabLst>
              <a:defRPr/>
            </a:pPr>
            <a:r>
              <a:rPr lang="en-US" sz="3676"/>
              <a:t>E will send its own distance vector</a:t>
            </a:r>
          </a:p>
          <a:p>
            <a:pPr marL="903653" lvl="3">
              <a:lnSpc>
                <a:spcPct val="84000"/>
              </a:lnSpc>
              <a:spcBef>
                <a:spcPts val="2321"/>
              </a:spcBef>
              <a:buClr>
                <a:srgbClr val="000000"/>
              </a:buClr>
              <a:buSzPct val="75000"/>
              <a:tabLst>
                <a:tab pos="908795" algn="l"/>
                <a:tab pos="1805309" algn="l"/>
                <a:tab pos="2714102" algn="l"/>
                <a:tab pos="3610616" algn="l"/>
                <a:tab pos="4519411" algn="l"/>
                <a:tab pos="5415925" algn="l"/>
                <a:tab pos="6324719" algn="l"/>
                <a:tab pos="7221232" algn="l"/>
                <a:tab pos="8130027" algn="l"/>
                <a:tab pos="8965136" algn="l"/>
                <a:tab pos="908795" algn="l"/>
                <a:tab pos="1805309" algn="l"/>
                <a:tab pos="2714102" algn="l"/>
                <a:tab pos="3610616" algn="l"/>
                <a:tab pos="4519411" algn="l"/>
                <a:tab pos="5415925" algn="l"/>
                <a:tab pos="6324719" algn="l"/>
                <a:tab pos="7221232" algn="l"/>
                <a:tab pos="8130027" algn="l"/>
                <a:tab pos="8965136" algn="l"/>
                <a:tab pos="908795" algn="l"/>
                <a:tab pos="1805309" algn="l"/>
                <a:tab pos="2714102" algn="l"/>
                <a:tab pos="3610616" algn="l"/>
                <a:tab pos="4519411" algn="l"/>
                <a:tab pos="5415925" algn="l"/>
                <a:tab pos="6324719" algn="l"/>
                <a:tab pos="7221232" algn="l"/>
                <a:tab pos="8130027" algn="l"/>
                <a:tab pos="8965136" algn="l"/>
              </a:tabLst>
              <a:defRPr/>
            </a:pPr>
            <a:r>
              <a:rPr lang="en-US" sz="3676"/>
              <a:t>B will discover a new route towards A via E and will advertise it to C</a:t>
            </a:r>
          </a:p>
          <a:p>
            <a:pPr marL="903653" lvl="3">
              <a:lnSpc>
                <a:spcPct val="84000"/>
              </a:lnSpc>
              <a:spcBef>
                <a:spcPts val="2321"/>
              </a:spcBef>
              <a:buClr>
                <a:srgbClr val="000000"/>
              </a:buClr>
              <a:buSzPct val="75000"/>
              <a:tabLst>
                <a:tab pos="908795" algn="l"/>
                <a:tab pos="1805309" algn="l"/>
                <a:tab pos="2714102" algn="l"/>
                <a:tab pos="3610616" algn="l"/>
                <a:tab pos="4519411" algn="l"/>
                <a:tab pos="5415925" algn="l"/>
                <a:tab pos="6324719" algn="l"/>
                <a:tab pos="7221232" algn="l"/>
                <a:tab pos="8130027" algn="l"/>
                <a:tab pos="8965136" algn="l"/>
                <a:tab pos="908795" algn="l"/>
                <a:tab pos="1805309" algn="l"/>
                <a:tab pos="2714102" algn="l"/>
                <a:tab pos="3610616" algn="l"/>
                <a:tab pos="4519411" algn="l"/>
                <a:tab pos="5415925" algn="l"/>
                <a:tab pos="6324719" algn="l"/>
                <a:tab pos="7221232" algn="l"/>
                <a:tab pos="8130027" algn="l"/>
                <a:tab pos="8965136" algn="l"/>
                <a:tab pos="908795" algn="l"/>
                <a:tab pos="1805309" algn="l"/>
                <a:tab pos="2714102" algn="l"/>
                <a:tab pos="3610616" algn="l"/>
                <a:tab pos="4519411" algn="l"/>
                <a:tab pos="5415925" algn="l"/>
                <a:tab pos="6324719" algn="l"/>
                <a:tab pos="7221232" algn="l"/>
                <a:tab pos="8130027" algn="l"/>
                <a:tab pos="8965136" algn="l"/>
              </a:tabLst>
              <a:defRPr/>
            </a:pPr>
            <a:r>
              <a:rPr lang="en-US" sz="3676"/>
              <a:t>New count to infinity problem</a:t>
            </a:r>
          </a:p>
        </p:txBody>
      </p:sp>
      <p:sp>
        <p:nvSpPr>
          <p:cNvPr id="46083" name="Rectangle 3">
            <a:extLst>
              <a:ext uri="{FF2B5EF4-FFF2-40B4-BE49-F238E27FC236}">
                <a16:creationId xmlns:a16="http://schemas.microsoft.com/office/drawing/2014/main" id="{312179CE-7D03-4DF1-92D7-BCE42D915CC5}"/>
              </a:ext>
            </a:extLst>
          </p:cNvPr>
          <p:cNvSpPr>
            <a:spLocks/>
          </p:cNvSpPr>
          <p:nvPr/>
        </p:nvSpPr>
        <p:spPr bwMode="auto">
          <a:xfrm>
            <a:off x="10443439" y="3893814"/>
            <a:ext cx="246862" cy="413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algn="l" eaLnBrk="1" hangingPunct="1">
              <a:lnSpc>
                <a:spcPct val="93000"/>
              </a:lnSpc>
            </a:pPr>
            <a:r>
              <a:rPr lang="en-US" altLang="fr-FR" sz="2888">
                <a:solidFill>
                  <a:schemeClr val="tx1"/>
                </a:solidFill>
                <a:latin typeface="Times New Roman" panose="02020603050405020304" pitchFamily="18" charset="0"/>
                <a:ea typeface="ＭＳ Ｐゴシック" panose="020B0600070205080204" pitchFamily="34" charset="-128"/>
                <a:sym typeface="Times New Roman" panose="02020603050405020304" pitchFamily="18" charset="0"/>
              </a:rPr>
              <a:t>C</a:t>
            </a:r>
          </a:p>
        </p:txBody>
      </p:sp>
      <p:sp>
        <p:nvSpPr>
          <p:cNvPr id="46084" name="Rectangle 4">
            <a:extLst>
              <a:ext uri="{FF2B5EF4-FFF2-40B4-BE49-F238E27FC236}">
                <a16:creationId xmlns:a16="http://schemas.microsoft.com/office/drawing/2014/main" id="{914B0A73-4F3A-487D-90E9-46221FC6688D}"/>
              </a:ext>
            </a:extLst>
          </p:cNvPr>
          <p:cNvSpPr>
            <a:spLocks/>
          </p:cNvSpPr>
          <p:nvPr/>
        </p:nvSpPr>
        <p:spPr bwMode="auto">
          <a:xfrm>
            <a:off x="7350630" y="5538170"/>
            <a:ext cx="226024" cy="413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algn="l" eaLnBrk="1" hangingPunct="1">
              <a:lnSpc>
                <a:spcPct val="93000"/>
              </a:lnSpc>
            </a:pPr>
            <a:r>
              <a:rPr lang="en-US" altLang="fr-FR" sz="2888">
                <a:solidFill>
                  <a:schemeClr val="tx1"/>
                </a:solidFill>
                <a:latin typeface="Times New Roman" panose="02020603050405020304" pitchFamily="18" charset="0"/>
                <a:ea typeface="ＭＳ Ｐゴシック" panose="020B0600070205080204" pitchFamily="34" charset="-128"/>
                <a:sym typeface="Times New Roman" panose="02020603050405020304" pitchFamily="18" charset="0"/>
              </a:rPr>
              <a:t>E</a:t>
            </a:r>
          </a:p>
        </p:txBody>
      </p:sp>
      <p:sp>
        <p:nvSpPr>
          <p:cNvPr id="46085" name="Line 5">
            <a:extLst>
              <a:ext uri="{FF2B5EF4-FFF2-40B4-BE49-F238E27FC236}">
                <a16:creationId xmlns:a16="http://schemas.microsoft.com/office/drawing/2014/main" id="{16AAF28F-C491-401C-AB2E-4340C118C81E}"/>
              </a:ext>
            </a:extLst>
          </p:cNvPr>
          <p:cNvSpPr>
            <a:spLocks noChangeShapeType="1"/>
          </p:cNvSpPr>
          <p:nvPr/>
        </p:nvSpPr>
        <p:spPr bwMode="auto">
          <a:xfrm>
            <a:off x="4420383" y="4080674"/>
            <a:ext cx="2894818" cy="416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sp>
        <p:nvSpPr>
          <p:cNvPr id="46086" name="Line 6">
            <a:extLst>
              <a:ext uri="{FF2B5EF4-FFF2-40B4-BE49-F238E27FC236}">
                <a16:creationId xmlns:a16="http://schemas.microsoft.com/office/drawing/2014/main" id="{433D90A2-23EB-40C1-A579-C9E39B79055D}"/>
              </a:ext>
            </a:extLst>
          </p:cNvPr>
          <p:cNvSpPr>
            <a:spLocks noChangeShapeType="1"/>
          </p:cNvSpPr>
          <p:nvPr/>
        </p:nvSpPr>
        <p:spPr bwMode="auto">
          <a:xfrm>
            <a:off x="7450668" y="4295336"/>
            <a:ext cx="2083" cy="114834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sp>
        <p:nvSpPr>
          <p:cNvPr id="46087" name="Line 7">
            <a:extLst>
              <a:ext uri="{FF2B5EF4-FFF2-40B4-BE49-F238E27FC236}">
                <a16:creationId xmlns:a16="http://schemas.microsoft.com/office/drawing/2014/main" id="{3CE372D5-3E57-4713-BAE3-44B6D4F7B56D}"/>
              </a:ext>
            </a:extLst>
          </p:cNvPr>
          <p:cNvSpPr>
            <a:spLocks noChangeShapeType="1"/>
          </p:cNvSpPr>
          <p:nvPr/>
        </p:nvSpPr>
        <p:spPr bwMode="auto">
          <a:xfrm rot="10800000" flipH="1">
            <a:off x="7717433" y="4312009"/>
            <a:ext cx="2726006" cy="140051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sp>
        <p:nvSpPr>
          <p:cNvPr id="46088" name="Line 8">
            <a:extLst>
              <a:ext uri="{FF2B5EF4-FFF2-40B4-BE49-F238E27FC236}">
                <a16:creationId xmlns:a16="http://schemas.microsoft.com/office/drawing/2014/main" id="{1FD6DFA7-A1DD-4C8F-A157-5802C013D30F}"/>
              </a:ext>
            </a:extLst>
          </p:cNvPr>
          <p:cNvSpPr>
            <a:spLocks noChangeShapeType="1"/>
          </p:cNvSpPr>
          <p:nvPr/>
        </p:nvSpPr>
        <p:spPr bwMode="auto">
          <a:xfrm rot="10800000" flipH="1">
            <a:off x="7581965" y="4080673"/>
            <a:ext cx="2728091" cy="1875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88425" tIns="44212" rIns="88425" bIns="44212"/>
          <a:lstStyle/>
          <a:p>
            <a:endParaRPr lang="fr-FR" sz="5514"/>
          </a:p>
        </p:txBody>
      </p:sp>
      <p:grpSp>
        <p:nvGrpSpPr>
          <p:cNvPr id="46089" name="Group 9">
            <a:extLst>
              <a:ext uri="{FF2B5EF4-FFF2-40B4-BE49-F238E27FC236}">
                <a16:creationId xmlns:a16="http://schemas.microsoft.com/office/drawing/2014/main" id="{5FA4C264-9520-4BB2-B34C-94DE422F5E07}"/>
              </a:ext>
            </a:extLst>
          </p:cNvPr>
          <p:cNvGrpSpPr>
            <a:grpSpLocks/>
          </p:cNvGrpSpPr>
          <p:nvPr/>
        </p:nvGrpSpPr>
        <p:grpSpPr bwMode="auto">
          <a:xfrm>
            <a:off x="841977" y="1938216"/>
            <a:ext cx="1919459" cy="1633936"/>
            <a:chOff x="0" y="0"/>
            <a:chExt cx="1208" cy="1115"/>
          </a:xfrm>
        </p:grpSpPr>
        <p:sp>
          <p:nvSpPr>
            <p:cNvPr id="46152" name="AutoShape 10">
              <a:extLst>
                <a:ext uri="{FF2B5EF4-FFF2-40B4-BE49-F238E27FC236}">
                  <a16:creationId xmlns:a16="http://schemas.microsoft.com/office/drawing/2014/main" id="{DB7FD4E7-EDB3-4DCA-808D-B8E7D38AF4BF}"/>
                </a:ext>
              </a:extLst>
            </p:cNvPr>
            <p:cNvSpPr>
              <a:spLocks/>
            </p:cNvSpPr>
            <p:nvPr/>
          </p:nvSpPr>
          <p:spPr bwMode="auto">
            <a:xfrm>
              <a:off x="0" y="0"/>
              <a:ext cx="1208" cy="1115"/>
            </a:xfrm>
            <a:prstGeom prst="roundRect">
              <a:avLst>
                <a:gd name="adj" fmla="val 88"/>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46153" name="Rectangle 11">
              <a:extLst>
                <a:ext uri="{FF2B5EF4-FFF2-40B4-BE49-F238E27FC236}">
                  <a16:creationId xmlns:a16="http://schemas.microsoft.com/office/drawing/2014/main" id="{541A3207-11F3-4884-8AAE-008EAF7D1122}"/>
                </a:ext>
              </a:extLst>
            </p:cNvPr>
            <p:cNvSpPr>
              <a:spLocks/>
            </p:cNvSpPr>
            <p:nvPr/>
          </p:nvSpPr>
          <p:spPr bwMode="auto">
            <a:xfrm>
              <a:off x="0" y="156"/>
              <a:ext cx="1208" cy="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1707" b="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Routing table</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 : 0 [ Local ]</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 : </a:t>
              </a:r>
              <a:r>
                <a:rPr lang="en-US" altLang="fr-FR" sz="1707">
                  <a:solidFill>
                    <a:schemeClr val="tx1"/>
                  </a:solidFill>
                  <a:latin typeface="Symbol" panose="05050102010706020507" pitchFamily="18" charset="2"/>
                  <a:ea typeface="ＭＳ Ｐゴシック" panose="020B0600070205080204" pitchFamily="34" charset="-128"/>
                  <a:sym typeface="Symbol" panose="05050102010706020507" pitchFamily="18" charset="2"/>
                </a:rPr>
                <a:t>∞∞</a:t>
              </a:r>
              <a:r>
                <a:rPr lang="en-US" altLang="fr-FR" sz="1707" i="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 </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C : </a:t>
              </a:r>
              <a:r>
                <a:rPr lang="en-US" altLang="fr-FR" sz="1707">
                  <a:solidFill>
                    <a:schemeClr val="tx1"/>
                  </a:solidFill>
                  <a:latin typeface="Symbol" panose="05050102010706020507" pitchFamily="18" charset="2"/>
                  <a:ea typeface="ＭＳ Ｐゴシック" panose="020B0600070205080204" pitchFamily="34" charset="-128"/>
                  <a:sym typeface="Symbol" panose="05050102010706020507" pitchFamily="18" charset="2"/>
                </a:rPr>
                <a:t>∞</a:t>
              </a:r>
              <a:r>
                <a:rPr lang="en-US" altLang="fr-FR" sz="1707" i="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 </a:t>
              </a:r>
              <a:r>
                <a:rPr lang="en-US" altLang="fr-FR" sz="1707">
                  <a:solidFill>
                    <a:schemeClr val="tx1"/>
                  </a:solidFill>
                  <a:latin typeface="Symbol" panose="05050102010706020507" pitchFamily="18" charset="2"/>
                  <a:ea typeface="ＭＳ Ｐゴシック" panose="020B0600070205080204" pitchFamily="34" charset="-128"/>
                  <a:sym typeface="Symbol" panose="05050102010706020507" pitchFamily="18" charset="2"/>
                </a:rPr>
                <a:t>∞</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E : </a:t>
              </a:r>
              <a:r>
                <a:rPr lang="en-US" altLang="fr-FR" sz="1707">
                  <a:solidFill>
                    <a:schemeClr val="tx1"/>
                  </a:solidFill>
                  <a:latin typeface="Symbol" panose="05050102010706020507" pitchFamily="18" charset="2"/>
                  <a:ea typeface="ＭＳ Ｐゴシック" panose="020B0600070205080204" pitchFamily="34" charset="-128"/>
                  <a:sym typeface="Symbol" panose="05050102010706020507" pitchFamily="18" charset="2"/>
                </a:rPr>
                <a:t>∞</a:t>
              </a:r>
              <a:r>
                <a:rPr lang="en-US" altLang="fr-FR" sz="1707" i="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 </a:t>
              </a:r>
              <a:r>
                <a:rPr lang="en-US" altLang="fr-FR" sz="1707">
                  <a:solidFill>
                    <a:schemeClr val="tx1"/>
                  </a:solidFill>
                  <a:latin typeface="Symbol" panose="05050102010706020507" pitchFamily="18" charset="2"/>
                  <a:ea typeface="ＭＳ Ｐゴシック" panose="020B0600070205080204" pitchFamily="34" charset="-128"/>
                  <a:sym typeface="Symbol" panose="05050102010706020507" pitchFamily="18" charset="2"/>
                </a:rPr>
                <a:t>∞</a:t>
              </a:r>
            </a:p>
          </p:txBody>
        </p:sp>
      </p:grpSp>
      <p:grpSp>
        <p:nvGrpSpPr>
          <p:cNvPr id="46090" name="Group 12">
            <a:extLst>
              <a:ext uri="{FF2B5EF4-FFF2-40B4-BE49-F238E27FC236}">
                <a16:creationId xmlns:a16="http://schemas.microsoft.com/office/drawing/2014/main" id="{EFF6A67E-8BF4-40E8-A271-6A0F9F252CAD}"/>
              </a:ext>
            </a:extLst>
          </p:cNvPr>
          <p:cNvGrpSpPr>
            <a:grpSpLocks/>
          </p:cNvGrpSpPr>
          <p:nvPr/>
        </p:nvGrpSpPr>
        <p:grpSpPr bwMode="auto">
          <a:xfrm>
            <a:off x="3772226" y="3774310"/>
            <a:ext cx="1019127" cy="556455"/>
            <a:chOff x="0" y="0"/>
            <a:chExt cx="642" cy="379"/>
          </a:xfrm>
          <a:solidFill>
            <a:schemeClr val="bg1"/>
          </a:solidFill>
        </p:grpSpPr>
        <p:sp>
          <p:nvSpPr>
            <p:cNvPr id="46143" name="AutoShape 13">
              <a:extLst>
                <a:ext uri="{FF2B5EF4-FFF2-40B4-BE49-F238E27FC236}">
                  <a16:creationId xmlns:a16="http://schemas.microsoft.com/office/drawing/2014/main" id="{324A92E2-CF5D-4343-9659-45EE6F77697E}"/>
                </a:ext>
              </a:extLst>
            </p:cNvPr>
            <p:cNvSpPr>
              <a:spLocks/>
            </p:cNvSpPr>
            <p:nvPr/>
          </p:nvSpPr>
          <p:spPr bwMode="auto">
            <a:xfrm>
              <a:off x="0" y="129"/>
              <a:ext cx="434" cy="246"/>
            </a:xfrm>
            <a:prstGeom prst="roundRect">
              <a:avLst>
                <a:gd name="adj" fmla="val 403"/>
              </a:avLst>
            </a:prstGeom>
            <a:grpFill/>
            <a:ln w="25400">
              <a:solidFill>
                <a:schemeClr val="tx1"/>
              </a:solidFill>
              <a:round/>
              <a:headEnd/>
              <a:tailEnd/>
            </a:ln>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46144" name="Line 14">
              <a:extLst>
                <a:ext uri="{FF2B5EF4-FFF2-40B4-BE49-F238E27FC236}">
                  <a16:creationId xmlns:a16="http://schemas.microsoft.com/office/drawing/2014/main" id="{C7BA7C7E-C986-4744-A20D-C6C96C12A43A}"/>
                </a:ext>
              </a:extLst>
            </p:cNvPr>
            <p:cNvSpPr>
              <a:spLocks noChangeShapeType="1"/>
            </p:cNvSpPr>
            <p:nvPr/>
          </p:nvSpPr>
          <p:spPr bwMode="auto">
            <a:xfrm rot="10800000" flipH="1">
              <a:off x="0" y="0"/>
              <a:ext cx="207" cy="132"/>
            </a:xfrm>
            <a:prstGeom prst="line">
              <a:avLst/>
            </a:prstGeom>
            <a:grpFill/>
            <a:ln w="38100">
              <a:solidFill>
                <a:schemeClr val="tx1"/>
              </a:solidFill>
              <a:round/>
              <a:headEnd/>
              <a:tailEnd/>
            </a:ln>
          </p:spPr>
          <p:txBody>
            <a:bodyPr/>
            <a:lstStyle/>
            <a:p>
              <a:endParaRPr lang="fr-FR" sz="5514"/>
            </a:p>
          </p:txBody>
        </p:sp>
        <p:sp>
          <p:nvSpPr>
            <p:cNvPr id="46145" name="Line 15">
              <a:extLst>
                <a:ext uri="{FF2B5EF4-FFF2-40B4-BE49-F238E27FC236}">
                  <a16:creationId xmlns:a16="http://schemas.microsoft.com/office/drawing/2014/main" id="{D52FC031-EFFF-4DBD-87ED-0390EA473CC3}"/>
                </a:ext>
              </a:extLst>
            </p:cNvPr>
            <p:cNvSpPr>
              <a:spLocks noChangeShapeType="1"/>
            </p:cNvSpPr>
            <p:nvPr/>
          </p:nvSpPr>
          <p:spPr bwMode="auto">
            <a:xfrm rot="10800000" flipH="1">
              <a:off x="433" y="0"/>
              <a:ext cx="208" cy="132"/>
            </a:xfrm>
            <a:prstGeom prst="line">
              <a:avLst/>
            </a:prstGeom>
            <a:grpFill/>
            <a:ln w="38100">
              <a:solidFill>
                <a:schemeClr val="tx1"/>
              </a:solidFill>
              <a:round/>
              <a:headEnd/>
              <a:tailEnd/>
            </a:ln>
          </p:spPr>
          <p:txBody>
            <a:bodyPr/>
            <a:lstStyle/>
            <a:p>
              <a:endParaRPr lang="fr-FR" sz="5514"/>
            </a:p>
          </p:txBody>
        </p:sp>
        <p:sp>
          <p:nvSpPr>
            <p:cNvPr id="46146" name="Line 16">
              <a:extLst>
                <a:ext uri="{FF2B5EF4-FFF2-40B4-BE49-F238E27FC236}">
                  <a16:creationId xmlns:a16="http://schemas.microsoft.com/office/drawing/2014/main" id="{74885317-1A43-4DD6-8173-949CC5C2EBB9}"/>
                </a:ext>
              </a:extLst>
            </p:cNvPr>
            <p:cNvSpPr>
              <a:spLocks noChangeShapeType="1"/>
            </p:cNvSpPr>
            <p:nvPr/>
          </p:nvSpPr>
          <p:spPr bwMode="auto">
            <a:xfrm rot="10800000" flipH="1">
              <a:off x="433" y="246"/>
              <a:ext cx="208" cy="133"/>
            </a:xfrm>
            <a:prstGeom prst="line">
              <a:avLst/>
            </a:prstGeom>
            <a:grpFill/>
            <a:ln w="38100">
              <a:solidFill>
                <a:schemeClr val="tx1"/>
              </a:solidFill>
              <a:round/>
              <a:headEnd/>
              <a:tailEnd/>
            </a:ln>
          </p:spPr>
          <p:txBody>
            <a:bodyPr/>
            <a:lstStyle/>
            <a:p>
              <a:endParaRPr lang="fr-FR" sz="5514"/>
            </a:p>
          </p:txBody>
        </p:sp>
        <p:sp>
          <p:nvSpPr>
            <p:cNvPr id="46147" name="Line 17">
              <a:extLst>
                <a:ext uri="{FF2B5EF4-FFF2-40B4-BE49-F238E27FC236}">
                  <a16:creationId xmlns:a16="http://schemas.microsoft.com/office/drawing/2014/main" id="{C199F03F-A234-4866-B01D-B7400CE590B4}"/>
                </a:ext>
              </a:extLst>
            </p:cNvPr>
            <p:cNvSpPr>
              <a:spLocks noChangeShapeType="1"/>
            </p:cNvSpPr>
            <p:nvPr/>
          </p:nvSpPr>
          <p:spPr bwMode="auto">
            <a:xfrm>
              <a:off x="207" y="0"/>
              <a:ext cx="435" cy="1"/>
            </a:xfrm>
            <a:prstGeom prst="line">
              <a:avLst/>
            </a:prstGeom>
            <a:grpFill/>
            <a:ln w="38100">
              <a:solidFill>
                <a:schemeClr val="tx1"/>
              </a:solidFill>
              <a:round/>
              <a:headEnd/>
              <a:tailEnd/>
            </a:ln>
          </p:spPr>
          <p:txBody>
            <a:bodyPr/>
            <a:lstStyle/>
            <a:p>
              <a:endParaRPr lang="fr-FR" sz="5514"/>
            </a:p>
          </p:txBody>
        </p:sp>
        <p:sp>
          <p:nvSpPr>
            <p:cNvPr id="46148" name="Line 18">
              <a:extLst>
                <a:ext uri="{FF2B5EF4-FFF2-40B4-BE49-F238E27FC236}">
                  <a16:creationId xmlns:a16="http://schemas.microsoft.com/office/drawing/2014/main" id="{EFAE85C5-FF36-4F45-94BC-EE79E0A963A2}"/>
                </a:ext>
              </a:extLst>
            </p:cNvPr>
            <p:cNvSpPr>
              <a:spLocks noChangeShapeType="1"/>
            </p:cNvSpPr>
            <p:nvPr/>
          </p:nvSpPr>
          <p:spPr bwMode="auto">
            <a:xfrm>
              <a:off x="641" y="0"/>
              <a:ext cx="1" cy="246"/>
            </a:xfrm>
            <a:prstGeom prst="line">
              <a:avLst/>
            </a:prstGeom>
            <a:grpFill/>
            <a:ln w="38100">
              <a:solidFill>
                <a:schemeClr val="tx1"/>
              </a:solidFill>
              <a:round/>
              <a:headEnd/>
              <a:tailEnd/>
            </a:ln>
          </p:spPr>
          <p:txBody>
            <a:bodyPr/>
            <a:lstStyle/>
            <a:p>
              <a:endParaRPr lang="fr-FR" sz="5514"/>
            </a:p>
          </p:txBody>
        </p:sp>
        <p:grpSp>
          <p:nvGrpSpPr>
            <p:cNvPr id="46149" name="Group 19">
              <a:extLst>
                <a:ext uri="{FF2B5EF4-FFF2-40B4-BE49-F238E27FC236}">
                  <a16:creationId xmlns:a16="http://schemas.microsoft.com/office/drawing/2014/main" id="{AFBCDB43-0B86-4949-97D5-0264A0DE717C}"/>
                </a:ext>
              </a:extLst>
            </p:cNvPr>
            <p:cNvGrpSpPr>
              <a:grpSpLocks/>
            </p:cNvGrpSpPr>
            <p:nvPr/>
          </p:nvGrpSpPr>
          <p:grpSpPr bwMode="auto">
            <a:xfrm>
              <a:off x="77" y="134"/>
              <a:ext cx="169" cy="216"/>
              <a:chOff x="0" y="0"/>
              <a:chExt cx="169" cy="216"/>
            </a:xfrm>
            <a:grpFill/>
          </p:grpSpPr>
          <p:sp>
            <p:nvSpPr>
              <p:cNvPr id="46150" name="Rectangle 20">
                <a:extLst>
                  <a:ext uri="{FF2B5EF4-FFF2-40B4-BE49-F238E27FC236}">
                    <a16:creationId xmlns:a16="http://schemas.microsoft.com/office/drawing/2014/main" id="{CAD539C0-007C-4430-9360-A0A41488BB80}"/>
                  </a:ext>
                </a:extLst>
              </p:cNvPr>
              <p:cNvSpPr>
                <a:spLocks/>
              </p:cNvSpPr>
              <p:nvPr/>
            </p:nvSpPr>
            <p:spPr bwMode="auto">
              <a:xfrm>
                <a:off x="0" y="0"/>
                <a:ext cx="169" cy="216"/>
              </a:xfrm>
              <a:prstGeom prst="rect">
                <a:avLst/>
              </a:prstGeom>
              <a:grp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46151" name="Rectangle 21">
                <a:extLst>
                  <a:ext uri="{FF2B5EF4-FFF2-40B4-BE49-F238E27FC236}">
                    <a16:creationId xmlns:a16="http://schemas.microsoft.com/office/drawing/2014/main" id="{C60780D4-0602-42AA-BE98-0B57685843E8}"/>
                  </a:ext>
                </a:extLst>
              </p:cNvPr>
              <p:cNvSpPr>
                <a:spLocks/>
              </p:cNvSpPr>
              <p:nvPr/>
            </p:nvSpPr>
            <p:spPr bwMode="auto">
              <a:xfrm>
                <a:off x="7" y="9"/>
                <a:ext cx="153" cy="189"/>
              </a:xfrm>
              <a:prstGeom prst="rect">
                <a:avLst/>
              </a:prstGeom>
              <a:grpFill/>
              <a:ln>
                <a:noFill/>
              </a:ln>
              <a:extLs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100">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 </a:t>
                </a:r>
                <a:r>
                  <a:rPr lang="en-US" altLang="fr-FR" sz="1969">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a:t>
                </a:r>
              </a:p>
            </p:txBody>
          </p:sp>
        </p:grpSp>
      </p:grpSp>
      <p:grpSp>
        <p:nvGrpSpPr>
          <p:cNvPr id="46091" name="Group 22">
            <a:extLst>
              <a:ext uri="{FF2B5EF4-FFF2-40B4-BE49-F238E27FC236}">
                <a16:creationId xmlns:a16="http://schemas.microsoft.com/office/drawing/2014/main" id="{9EF42A58-7463-4B5B-B93F-DA668C069D06}"/>
              </a:ext>
            </a:extLst>
          </p:cNvPr>
          <p:cNvGrpSpPr>
            <a:grpSpLocks/>
          </p:cNvGrpSpPr>
          <p:nvPr/>
        </p:nvGrpSpPr>
        <p:grpSpPr bwMode="auto">
          <a:xfrm>
            <a:off x="6948398" y="3818077"/>
            <a:ext cx="1019127" cy="554371"/>
            <a:chOff x="0" y="0"/>
            <a:chExt cx="642" cy="377"/>
          </a:xfrm>
          <a:solidFill>
            <a:schemeClr val="bg1"/>
          </a:solidFill>
        </p:grpSpPr>
        <p:sp>
          <p:nvSpPr>
            <p:cNvPr id="46134" name="AutoShape 23">
              <a:extLst>
                <a:ext uri="{FF2B5EF4-FFF2-40B4-BE49-F238E27FC236}">
                  <a16:creationId xmlns:a16="http://schemas.microsoft.com/office/drawing/2014/main" id="{BDF42FA5-2964-4732-BD7E-81D829DB7E79}"/>
                </a:ext>
              </a:extLst>
            </p:cNvPr>
            <p:cNvSpPr>
              <a:spLocks/>
            </p:cNvSpPr>
            <p:nvPr/>
          </p:nvSpPr>
          <p:spPr bwMode="auto">
            <a:xfrm>
              <a:off x="0" y="131"/>
              <a:ext cx="434" cy="246"/>
            </a:xfrm>
            <a:prstGeom prst="roundRect">
              <a:avLst>
                <a:gd name="adj" fmla="val 403"/>
              </a:avLst>
            </a:prstGeom>
            <a:grpFill/>
            <a:ln w="25400">
              <a:solidFill>
                <a:schemeClr val="tx1"/>
              </a:solidFill>
              <a:round/>
              <a:headEnd/>
              <a:tailEnd/>
            </a:ln>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46135" name="Line 24">
              <a:extLst>
                <a:ext uri="{FF2B5EF4-FFF2-40B4-BE49-F238E27FC236}">
                  <a16:creationId xmlns:a16="http://schemas.microsoft.com/office/drawing/2014/main" id="{82C59BDA-0E76-446A-805C-8026CB8AD9B5}"/>
                </a:ext>
              </a:extLst>
            </p:cNvPr>
            <p:cNvSpPr>
              <a:spLocks noChangeShapeType="1"/>
            </p:cNvSpPr>
            <p:nvPr/>
          </p:nvSpPr>
          <p:spPr bwMode="auto">
            <a:xfrm rot="10800000" flipH="1">
              <a:off x="0" y="0"/>
              <a:ext cx="207" cy="132"/>
            </a:xfrm>
            <a:prstGeom prst="line">
              <a:avLst/>
            </a:prstGeom>
            <a:grpFill/>
            <a:ln w="38100">
              <a:solidFill>
                <a:schemeClr val="tx1"/>
              </a:solidFill>
              <a:round/>
              <a:headEnd/>
              <a:tailEnd/>
            </a:ln>
          </p:spPr>
          <p:txBody>
            <a:bodyPr/>
            <a:lstStyle/>
            <a:p>
              <a:endParaRPr lang="fr-FR" sz="5514"/>
            </a:p>
          </p:txBody>
        </p:sp>
        <p:sp>
          <p:nvSpPr>
            <p:cNvPr id="46136" name="Line 25">
              <a:extLst>
                <a:ext uri="{FF2B5EF4-FFF2-40B4-BE49-F238E27FC236}">
                  <a16:creationId xmlns:a16="http://schemas.microsoft.com/office/drawing/2014/main" id="{D98C1EC7-FA0A-4A54-9E11-64BA9C9B66A4}"/>
                </a:ext>
              </a:extLst>
            </p:cNvPr>
            <p:cNvSpPr>
              <a:spLocks noChangeShapeType="1"/>
            </p:cNvSpPr>
            <p:nvPr/>
          </p:nvSpPr>
          <p:spPr bwMode="auto">
            <a:xfrm rot="10800000" flipH="1">
              <a:off x="434" y="0"/>
              <a:ext cx="208" cy="132"/>
            </a:xfrm>
            <a:prstGeom prst="line">
              <a:avLst/>
            </a:prstGeom>
            <a:grpFill/>
            <a:ln w="38100">
              <a:solidFill>
                <a:schemeClr val="tx1"/>
              </a:solidFill>
              <a:round/>
              <a:headEnd/>
              <a:tailEnd/>
            </a:ln>
          </p:spPr>
          <p:txBody>
            <a:bodyPr/>
            <a:lstStyle/>
            <a:p>
              <a:endParaRPr lang="fr-FR" sz="5514"/>
            </a:p>
          </p:txBody>
        </p:sp>
        <p:sp>
          <p:nvSpPr>
            <p:cNvPr id="46137" name="Line 26">
              <a:extLst>
                <a:ext uri="{FF2B5EF4-FFF2-40B4-BE49-F238E27FC236}">
                  <a16:creationId xmlns:a16="http://schemas.microsoft.com/office/drawing/2014/main" id="{C39BCE79-712D-41E5-B294-D24FD4DE1814}"/>
                </a:ext>
              </a:extLst>
            </p:cNvPr>
            <p:cNvSpPr>
              <a:spLocks noChangeShapeType="1"/>
            </p:cNvSpPr>
            <p:nvPr/>
          </p:nvSpPr>
          <p:spPr bwMode="auto">
            <a:xfrm rot="10800000" flipH="1">
              <a:off x="434" y="243"/>
              <a:ext cx="208" cy="133"/>
            </a:xfrm>
            <a:prstGeom prst="line">
              <a:avLst/>
            </a:prstGeom>
            <a:grpFill/>
            <a:ln w="38100">
              <a:solidFill>
                <a:schemeClr val="tx1"/>
              </a:solidFill>
              <a:round/>
              <a:headEnd/>
              <a:tailEnd/>
            </a:ln>
          </p:spPr>
          <p:txBody>
            <a:bodyPr/>
            <a:lstStyle/>
            <a:p>
              <a:endParaRPr lang="fr-FR" sz="5514"/>
            </a:p>
          </p:txBody>
        </p:sp>
        <p:sp>
          <p:nvSpPr>
            <p:cNvPr id="46138" name="Line 27">
              <a:extLst>
                <a:ext uri="{FF2B5EF4-FFF2-40B4-BE49-F238E27FC236}">
                  <a16:creationId xmlns:a16="http://schemas.microsoft.com/office/drawing/2014/main" id="{7A24D655-4625-4CB8-97CB-894278CA96EF}"/>
                </a:ext>
              </a:extLst>
            </p:cNvPr>
            <p:cNvSpPr>
              <a:spLocks noChangeShapeType="1"/>
            </p:cNvSpPr>
            <p:nvPr/>
          </p:nvSpPr>
          <p:spPr bwMode="auto">
            <a:xfrm>
              <a:off x="207" y="0"/>
              <a:ext cx="435" cy="1"/>
            </a:xfrm>
            <a:prstGeom prst="line">
              <a:avLst/>
            </a:prstGeom>
            <a:grpFill/>
            <a:ln w="38100">
              <a:solidFill>
                <a:schemeClr val="tx1"/>
              </a:solidFill>
              <a:round/>
              <a:headEnd/>
              <a:tailEnd/>
            </a:ln>
          </p:spPr>
          <p:txBody>
            <a:bodyPr/>
            <a:lstStyle/>
            <a:p>
              <a:endParaRPr lang="fr-FR" sz="5514"/>
            </a:p>
          </p:txBody>
        </p:sp>
        <p:sp>
          <p:nvSpPr>
            <p:cNvPr id="46139" name="Line 28">
              <a:extLst>
                <a:ext uri="{FF2B5EF4-FFF2-40B4-BE49-F238E27FC236}">
                  <a16:creationId xmlns:a16="http://schemas.microsoft.com/office/drawing/2014/main" id="{890FFA1C-09BF-4FAC-ACF4-CBCE33E984E9}"/>
                </a:ext>
              </a:extLst>
            </p:cNvPr>
            <p:cNvSpPr>
              <a:spLocks noChangeShapeType="1"/>
            </p:cNvSpPr>
            <p:nvPr/>
          </p:nvSpPr>
          <p:spPr bwMode="auto">
            <a:xfrm>
              <a:off x="641" y="0"/>
              <a:ext cx="1" cy="246"/>
            </a:xfrm>
            <a:prstGeom prst="line">
              <a:avLst/>
            </a:prstGeom>
            <a:grpFill/>
            <a:ln w="38100">
              <a:solidFill>
                <a:schemeClr val="tx1"/>
              </a:solidFill>
              <a:round/>
              <a:headEnd/>
              <a:tailEnd/>
            </a:ln>
          </p:spPr>
          <p:txBody>
            <a:bodyPr/>
            <a:lstStyle/>
            <a:p>
              <a:endParaRPr lang="fr-FR" sz="5514"/>
            </a:p>
          </p:txBody>
        </p:sp>
        <p:grpSp>
          <p:nvGrpSpPr>
            <p:cNvPr id="46140" name="Group 29">
              <a:extLst>
                <a:ext uri="{FF2B5EF4-FFF2-40B4-BE49-F238E27FC236}">
                  <a16:creationId xmlns:a16="http://schemas.microsoft.com/office/drawing/2014/main" id="{DA38C692-F628-4617-9061-3ABD7523EE10}"/>
                </a:ext>
              </a:extLst>
            </p:cNvPr>
            <p:cNvGrpSpPr>
              <a:grpSpLocks/>
            </p:cNvGrpSpPr>
            <p:nvPr/>
          </p:nvGrpSpPr>
          <p:grpSpPr bwMode="auto">
            <a:xfrm>
              <a:off x="77" y="134"/>
              <a:ext cx="169" cy="216"/>
              <a:chOff x="0" y="0"/>
              <a:chExt cx="169" cy="216"/>
            </a:xfrm>
            <a:grpFill/>
          </p:grpSpPr>
          <p:sp>
            <p:nvSpPr>
              <p:cNvPr id="46141" name="Rectangle 30">
                <a:extLst>
                  <a:ext uri="{FF2B5EF4-FFF2-40B4-BE49-F238E27FC236}">
                    <a16:creationId xmlns:a16="http://schemas.microsoft.com/office/drawing/2014/main" id="{0121AF11-AF8F-470F-8D4C-59B89AFEDDD9}"/>
                  </a:ext>
                </a:extLst>
              </p:cNvPr>
              <p:cNvSpPr>
                <a:spLocks/>
              </p:cNvSpPr>
              <p:nvPr/>
            </p:nvSpPr>
            <p:spPr bwMode="auto">
              <a:xfrm>
                <a:off x="0" y="0"/>
                <a:ext cx="169" cy="216"/>
              </a:xfrm>
              <a:prstGeom prst="rect">
                <a:avLst/>
              </a:prstGeom>
              <a:grp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46142" name="Rectangle 31">
                <a:extLst>
                  <a:ext uri="{FF2B5EF4-FFF2-40B4-BE49-F238E27FC236}">
                    <a16:creationId xmlns:a16="http://schemas.microsoft.com/office/drawing/2014/main" id="{C61C95B1-D18E-463C-8E24-BE95437BA8A2}"/>
                  </a:ext>
                </a:extLst>
              </p:cNvPr>
              <p:cNvSpPr>
                <a:spLocks/>
              </p:cNvSpPr>
              <p:nvPr/>
            </p:nvSpPr>
            <p:spPr bwMode="auto">
              <a:xfrm>
                <a:off x="7" y="9"/>
                <a:ext cx="153" cy="189"/>
              </a:xfrm>
              <a:prstGeom prst="rect">
                <a:avLst/>
              </a:prstGeom>
              <a:grpFill/>
              <a:ln>
                <a:noFill/>
              </a:ln>
              <a:extLs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100">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 </a:t>
                </a:r>
                <a:r>
                  <a:rPr lang="en-US" altLang="fr-FR" sz="1969">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a:t>
                </a:r>
              </a:p>
            </p:txBody>
          </p:sp>
        </p:grpSp>
      </p:grpSp>
      <p:grpSp>
        <p:nvGrpSpPr>
          <p:cNvPr id="46092" name="Group 32">
            <a:extLst>
              <a:ext uri="{FF2B5EF4-FFF2-40B4-BE49-F238E27FC236}">
                <a16:creationId xmlns:a16="http://schemas.microsoft.com/office/drawing/2014/main" id="{C9FFBE95-E396-4955-A4FF-6F837DAD0D67}"/>
              </a:ext>
            </a:extLst>
          </p:cNvPr>
          <p:cNvGrpSpPr>
            <a:grpSpLocks/>
          </p:cNvGrpSpPr>
          <p:nvPr/>
        </p:nvGrpSpPr>
        <p:grpSpPr bwMode="auto">
          <a:xfrm>
            <a:off x="10076636" y="3765974"/>
            <a:ext cx="1023294" cy="556455"/>
            <a:chOff x="0" y="0"/>
            <a:chExt cx="643" cy="379"/>
          </a:xfrm>
          <a:solidFill>
            <a:schemeClr val="bg1"/>
          </a:solidFill>
        </p:grpSpPr>
        <p:sp>
          <p:nvSpPr>
            <p:cNvPr id="46125" name="AutoShape 33">
              <a:extLst>
                <a:ext uri="{FF2B5EF4-FFF2-40B4-BE49-F238E27FC236}">
                  <a16:creationId xmlns:a16="http://schemas.microsoft.com/office/drawing/2014/main" id="{1DD2D9D4-8AE6-4C29-B8D5-574503F50FE8}"/>
                </a:ext>
              </a:extLst>
            </p:cNvPr>
            <p:cNvSpPr>
              <a:spLocks/>
            </p:cNvSpPr>
            <p:nvPr/>
          </p:nvSpPr>
          <p:spPr bwMode="auto">
            <a:xfrm>
              <a:off x="0" y="131"/>
              <a:ext cx="434" cy="246"/>
            </a:xfrm>
            <a:prstGeom prst="roundRect">
              <a:avLst>
                <a:gd name="adj" fmla="val 403"/>
              </a:avLst>
            </a:prstGeom>
            <a:grpFill/>
            <a:ln w="25400">
              <a:solidFill>
                <a:schemeClr val="tx1"/>
              </a:solidFill>
              <a:round/>
              <a:headEnd/>
              <a:tailEnd/>
            </a:ln>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46126" name="Line 34">
              <a:extLst>
                <a:ext uri="{FF2B5EF4-FFF2-40B4-BE49-F238E27FC236}">
                  <a16:creationId xmlns:a16="http://schemas.microsoft.com/office/drawing/2014/main" id="{5D15049B-CB61-404E-8615-A30B019EAC2E}"/>
                </a:ext>
              </a:extLst>
            </p:cNvPr>
            <p:cNvSpPr>
              <a:spLocks noChangeShapeType="1"/>
            </p:cNvSpPr>
            <p:nvPr/>
          </p:nvSpPr>
          <p:spPr bwMode="auto">
            <a:xfrm rot="10800000" flipH="1">
              <a:off x="0" y="0"/>
              <a:ext cx="207" cy="132"/>
            </a:xfrm>
            <a:prstGeom prst="line">
              <a:avLst/>
            </a:prstGeom>
            <a:grpFill/>
            <a:ln w="38100">
              <a:solidFill>
                <a:schemeClr val="tx1"/>
              </a:solidFill>
              <a:round/>
              <a:headEnd/>
              <a:tailEnd/>
            </a:ln>
          </p:spPr>
          <p:txBody>
            <a:bodyPr/>
            <a:lstStyle/>
            <a:p>
              <a:endParaRPr lang="fr-FR" sz="5514"/>
            </a:p>
          </p:txBody>
        </p:sp>
        <p:sp>
          <p:nvSpPr>
            <p:cNvPr id="46127" name="Line 35">
              <a:extLst>
                <a:ext uri="{FF2B5EF4-FFF2-40B4-BE49-F238E27FC236}">
                  <a16:creationId xmlns:a16="http://schemas.microsoft.com/office/drawing/2014/main" id="{E6128F20-93C4-4A3D-9DF0-FA4A2BF8EF80}"/>
                </a:ext>
              </a:extLst>
            </p:cNvPr>
            <p:cNvSpPr>
              <a:spLocks noChangeShapeType="1"/>
            </p:cNvSpPr>
            <p:nvPr/>
          </p:nvSpPr>
          <p:spPr bwMode="auto">
            <a:xfrm rot="10800000" flipH="1">
              <a:off x="434" y="0"/>
              <a:ext cx="208" cy="132"/>
            </a:xfrm>
            <a:prstGeom prst="line">
              <a:avLst/>
            </a:prstGeom>
            <a:grpFill/>
            <a:ln w="38100">
              <a:solidFill>
                <a:schemeClr val="tx1"/>
              </a:solidFill>
              <a:round/>
              <a:headEnd/>
              <a:tailEnd/>
            </a:ln>
          </p:spPr>
          <p:txBody>
            <a:bodyPr/>
            <a:lstStyle/>
            <a:p>
              <a:endParaRPr lang="fr-FR" sz="5514"/>
            </a:p>
          </p:txBody>
        </p:sp>
        <p:sp>
          <p:nvSpPr>
            <p:cNvPr id="46128" name="Line 36">
              <a:extLst>
                <a:ext uri="{FF2B5EF4-FFF2-40B4-BE49-F238E27FC236}">
                  <a16:creationId xmlns:a16="http://schemas.microsoft.com/office/drawing/2014/main" id="{7D1B6087-89FE-4170-959F-ED8908BFDDDB}"/>
                </a:ext>
              </a:extLst>
            </p:cNvPr>
            <p:cNvSpPr>
              <a:spLocks noChangeShapeType="1"/>
            </p:cNvSpPr>
            <p:nvPr/>
          </p:nvSpPr>
          <p:spPr bwMode="auto">
            <a:xfrm rot="10800000" flipH="1">
              <a:off x="434" y="246"/>
              <a:ext cx="208" cy="133"/>
            </a:xfrm>
            <a:prstGeom prst="line">
              <a:avLst/>
            </a:prstGeom>
            <a:grpFill/>
            <a:ln w="38100">
              <a:solidFill>
                <a:schemeClr val="tx1"/>
              </a:solidFill>
              <a:round/>
              <a:headEnd/>
              <a:tailEnd/>
            </a:ln>
          </p:spPr>
          <p:txBody>
            <a:bodyPr/>
            <a:lstStyle/>
            <a:p>
              <a:endParaRPr lang="fr-FR" sz="5514"/>
            </a:p>
          </p:txBody>
        </p:sp>
        <p:sp>
          <p:nvSpPr>
            <p:cNvPr id="46129" name="Line 37">
              <a:extLst>
                <a:ext uri="{FF2B5EF4-FFF2-40B4-BE49-F238E27FC236}">
                  <a16:creationId xmlns:a16="http://schemas.microsoft.com/office/drawing/2014/main" id="{50094372-0A4F-4CB9-9E87-93029C97A6DE}"/>
                </a:ext>
              </a:extLst>
            </p:cNvPr>
            <p:cNvSpPr>
              <a:spLocks noChangeShapeType="1"/>
            </p:cNvSpPr>
            <p:nvPr/>
          </p:nvSpPr>
          <p:spPr bwMode="auto">
            <a:xfrm>
              <a:off x="207" y="0"/>
              <a:ext cx="435" cy="1"/>
            </a:xfrm>
            <a:prstGeom prst="line">
              <a:avLst/>
            </a:prstGeom>
            <a:grpFill/>
            <a:ln w="38100">
              <a:solidFill>
                <a:schemeClr val="tx1"/>
              </a:solidFill>
              <a:round/>
              <a:headEnd/>
              <a:tailEnd/>
            </a:ln>
          </p:spPr>
          <p:txBody>
            <a:bodyPr/>
            <a:lstStyle/>
            <a:p>
              <a:endParaRPr lang="fr-FR" sz="5514"/>
            </a:p>
          </p:txBody>
        </p:sp>
        <p:sp>
          <p:nvSpPr>
            <p:cNvPr id="46130" name="Line 38">
              <a:extLst>
                <a:ext uri="{FF2B5EF4-FFF2-40B4-BE49-F238E27FC236}">
                  <a16:creationId xmlns:a16="http://schemas.microsoft.com/office/drawing/2014/main" id="{B971F384-483B-4649-83E3-80C740173B14}"/>
                </a:ext>
              </a:extLst>
            </p:cNvPr>
            <p:cNvSpPr>
              <a:spLocks noChangeShapeType="1"/>
            </p:cNvSpPr>
            <p:nvPr/>
          </p:nvSpPr>
          <p:spPr bwMode="auto">
            <a:xfrm>
              <a:off x="642" y="0"/>
              <a:ext cx="1" cy="246"/>
            </a:xfrm>
            <a:prstGeom prst="line">
              <a:avLst/>
            </a:prstGeom>
            <a:grpFill/>
            <a:ln w="38100">
              <a:solidFill>
                <a:schemeClr val="tx1"/>
              </a:solidFill>
              <a:round/>
              <a:headEnd/>
              <a:tailEnd/>
            </a:ln>
          </p:spPr>
          <p:txBody>
            <a:bodyPr/>
            <a:lstStyle/>
            <a:p>
              <a:endParaRPr lang="fr-FR" sz="5514"/>
            </a:p>
          </p:txBody>
        </p:sp>
        <p:grpSp>
          <p:nvGrpSpPr>
            <p:cNvPr id="46131" name="Group 39">
              <a:extLst>
                <a:ext uri="{FF2B5EF4-FFF2-40B4-BE49-F238E27FC236}">
                  <a16:creationId xmlns:a16="http://schemas.microsoft.com/office/drawing/2014/main" id="{5432D577-49B0-4EE9-8D95-4BBB1C451A1B}"/>
                </a:ext>
              </a:extLst>
            </p:cNvPr>
            <p:cNvGrpSpPr>
              <a:grpSpLocks/>
            </p:cNvGrpSpPr>
            <p:nvPr/>
          </p:nvGrpSpPr>
          <p:grpSpPr bwMode="auto">
            <a:xfrm>
              <a:off x="77" y="134"/>
              <a:ext cx="179" cy="216"/>
              <a:chOff x="0" y="0"/>
              <a:chExt cx="179" cy="216"/>
            </a:xfrm>
            <a:grpFill/>
          </p:grpSpPr>
          <p:sp>
            <p:nvSpPr>
              <p:cNvPr id="46132" name="Rectangle 40">
                <a:extLst>
                  <a:ext uri="{FF2B5EF4-FFF2-40B4-BE49-F238E27FC236}">
                    <a16:creationId xmlns:a16="http://schemas.microsoft.com/office/drawing/2014/main" id="{9E5E3723-CB4D-4BFE-9135-BF06CACAD01E}"/>
                  </a:ext>
                </a:extLst>
              </p:cNvPr>
              <p:cNvSpPr>
                <a:spLocks/>
              </p:cNvSpPr>
              <p:nvPr/>
            </p:nvSpPr>
            <p:spPr bwMode="auto">
              <a:xfrm>
                <a:off x="0" y="0"/>
                <a:ext cx="179" cy="216"/>
              </a:xfrm>
              <a:prstGeom prst="rect">
                <a:avLst/>
              </a:prstGeom>
              <a:grp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46133" name="Rectangle 41">
                <a:extLst>
                  <a:ext uri="{FF2B5EF4-FFF2-40B4-BE49-F238E27FC236}">
                    <a16:creationId xmlns:a16="http://schemas.microsoft.com/office/drawing/2014/main" id="{E3B80F05-2CB7-44B5-85EF-6201014EBFAC}"/>
                  </a:ext>
                </a:extLst>
              </p:cNvPr>
              <p:cNvSpPr>
                <a:spLocks/>
              </p:cNvSpPr>
              <p:nvPr/>
            </p:nvSpPr>
            <p:spPr bwMode="auto">
              <a:xfrm>
                <a:off x="8" y="9"/>
                <a:ext cx="162" cy="189"/>
              </a:xfrm>
              <a:prstGeom prst="rect">
                <a:avLst/>
              </a:prstGeom>
              <a:grpFill/>
              <a:ln>
                <a:noFill/>
              </a:ln>
              <a:extLs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100">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 </a:t>
                </a:r>
                <a:r>
                  <a:rPr lang="en-US" altLang="fr-FR" sz="1969">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C</a:t>
                </a:r>
              </a:p>
            </p:txBody>
          </p:sp>
        </p:grpSp>
      </p:grpSp>
      <p:grpSp>
        <p:nvGrpSpPr>
          <p:cNvPr id="46093" name="Group 42">
            <a:extLst>
              <a:ext uri="{FF2B5EF4-FFF2-40B4-BE49-F238E27FC236}">
                <a16:creationId xmlns:a16="http://schemas.microsoft.com/office/drawing/2014/main" id="{F95CD60E-44D9-4C0A-9394-0208012D4215}"/>
              </a:ext>
            </a:extLst>
          </p:cNvPr>
          <p:cNvGrpSpPr>
            <a:grpSpLocks/>
          </p:cNvGrpSpPr>
          <p:nvPr/>
        </p:nvGrpSpPr>
        <p:grpSpPr bwMode="auto">
          <a:xfrm>
            <a:off x="7004669" y="5358229"/>
            <a:ext cx="1023294" cy="558539"/>
            <a:chOff x="0" y="0"/>
            <a:chExt cx="643" cy="379"/>
          </a:xfrm>
          <a:solidFill>
            <a:schemeClr val="bg1"/>
          </a:solidFill>
        </p:grpSpPr>
        <p:sp>
          <p:nvSpPr>
            <p:cNvPr id="46116" name="AutoShape 43">
              <a:extLst>
                <a:ext uri="{FF2B5EF4-FFF2-40B4-BE49-F238E27FC236}">
                  <a16:creationId xmlns:a16="http://schemas.microsoft.com/office/drawing/2014/main" id="{A8A3B436-0923-4340-919E-5DC954DFCA7D}"/>
                </a:ext>
              </a:extLst>
            </p:cNvPr>
            <p:cNvSpPr>
              <a:spLocks/>
            </p:cNvSpPr>
            <p:nvPr/>
          </p:nvSpPr>
          <p:spPr bwMode="auto">
            <a:xfrm>
              <a:off x="0" y="131"/>
              <a:ext cx="434" cy="246"/>
            </a:xfrm>
            <a:prstGeom prst="roundRect">
              <a:avLst>
                <a:gd name="adj" fmla="val 403"/>
              </a:avLst>
            </a:prstGeom>
            <a:grpFill/>
            <a:ln w="25400">
              <a:solidFill>
                <a:schemeClr val="tx1"/>
              </a:solidFill>
              <a:round/>
              <a:headEnd/>
              <a:tailEnd/>
            </a:ln>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46117" name="Line 44">
              <a:extLst>
                <a:ext uri="{FF2B5EF4-FFF2-40B4-BE49-F238E27FC236}">
                  <a16:creationId xmlns:a16="http://schemas.microsoft.com/office/drawing/2014/main" id="{89D6E51B-7AA6-49F1-AC8C-ED18C9316B89}"/>
                </a:ext>
              </a:extLst>
            </p:cNvPr>
            <p:cNvSpPr>
              <a:spLocks noChangeShapeType="1"/>
            </p:cNvSpPr>
            <p:nvPr/>
          </p:nvSpPr>
          <p:spPr bwMode="auto">
            <a:xfrm rot="10800000" flipH="1">
              <a:off x="0" y="0"/>
              <a:ext cx="207" cy="132"/>
            </a:xfrm>
            <a:prstGeom prst="line">
              <a:avLst/>
            </a:prstGeom>
            <a:grpFill/>
            <a:ln w="38100">
              <a:solidFill>
                <a:schemeClr val="tx1"/>
              </a:solidFill>
              <a:round/>
              <a:headEnd/>
              <a:tailEnd/>
            </a:ln>
          </p:spPr>
          <p:txBody>
            <a:bodyPr/>
            <a:lstStyle/>
            <a:p>
              <a:endParaRPr lang="fr-FR" sz="5514"/>
            </a:p>
          </p:txBody>
        </p:sp>
        <p:sp>
          <p:nvSpPr>
            <p:cNvPr id="46118" name="Line 45">
              <a:extLst>
                <a:ext uri="{FF2B5EF4-FFF2-40B4-BE49-F238E27FC236}">
                  <a16:creationId xmlns:a16="http://schemas.microsoft.com/office/drawing/2014/main" id="{626E781D-9BE4-4DBB-AE6E-2C19B5F509C7}"/>
                </a:ext>
              </a:extLst>
            </p:cNvPr>
            <p:cNvSpPr>
              <a:spLocks noChangeShapeType="1"/>
            </p:cNvSpPr>
            <p:nvPr/>
          </p:nvSpPr>
          <p:spPr bwMode="auto">
            <a:xfrm rot="10800000" flipH="1">
              <a:off x="434" y="0"/>
              <a:ext cx="208" cy="132"/>
            </a:xfrm>
            <a:prstGeom prst="line">
              <a:avLst/>
            </a:prstGeom>
            <a:grpFill/>
            <a:ln w="38100">
              <a:solidFill>
                <a:schemeClr val="tx1"/>
              </a:solidFill>
              <a:round/>
              <a:headEnd/>
              <a:tailEnd/>
            </a:ln>
          </p:spPr>
          <p:txBody>
            <a:bodyPr/>
            <a:lstStyle/>
            <a:p>
              <a:endParaRPr lang="fr-FR" sz="5514"/>
            </a:p>
          </p:txBody>
        </p:sp>
        <p:sp>
          <p:nvSpPr>
            <p:cNvPr id="46119" name="Line 46">
              <a:extLst>
                <a:ext uri="{FF2B5EF4-FFF2-40B4-BE49-F238E27FC236}">
                  <a16:creationId xmlns:a16="http://schemas.microsoft.com/office/drawing/2014/main" id="{C6FFA72A-D585-4BA9-9420-59B4588F949F}"/>
                </a:ext>
              </a:extLst>
            </p:cNvPr>
            <p:cNvSpPr>
              <a:spLocks noChangeShapeType="1"/>
            </p:cNvSpPr>
            <p:nvPr/>
          </p:nvSpPr>
          <p:spPr bwMode="auto">
            <a:xfrm rot="10800000" flipH="1">
              <a:off x="434" y="246"/>
              <a:ext cx="208" cy="133"/>
            </a:xfrm>
            <a:prstGeom prst="line">
              <a:avLst/>
            </a:prstGeom>
            <a:grpFill/>
            <a:ln w="38100">
              <a:solidFill>
                <a:schemeClr val="tx1"/>
              </a:solidFill>
              <a:round/>
              <a:headEnd/>
              <a:tailEnd/>
            </a:ln>
          </p:spPr>
          <p:txBody>
            <a:bodyPr/>
            <a:lstStyle/>
            <a:p>
              <a:endParaRPr lang="fr-FR" sz="5514"/>
            </a:p>
          </p:txBody>
        </p:sp>
        <p:sp>
          <p:nvSpPr>
            <p:cNvPr id="46120" name="Line 47">
              <a:extLst>
                <a:ext uri="{FF2B5EF4-FFF2-40B4-BE49-F238E27FC236}">
                  <a16:creationId xmlns:a16="http://schemas.microsoft.com/office/drawing/2014/main" id="{EE9AF5EE-D7F9-43AD-8D16-A23D0378B091}"/>
                </a:ext>
              </a:extLst>
            </p:cNvPr>
            <p:cNvSpPr>
              <a:spLocks noChangeShapeType="1"/>
            </p:cNvSpPr>
            <p:nvPr/>
          </p:nvSpPr>
          <p:spPr bwMode="auto">
            <a:xfrm>
              <a:off x="207" y="1"/>
              <a:ext cx="435" cy="1"/>
            </a:xfrm>
            <a:prstGeom prst="line">
              <a:avLst/>
            </a:prstGeom>
            <a:grpFill/>
            <a:ln w="38100">
              <a:solidFill>
                <a:schemeClr val="tx1"/>
              </a:solidFill>
              <a:round/>
              <a:headEnd/>
              <a:tailEnd/>
            </a:ln>
          </p:spPr>
          <p:txBody>
            <a:bodyPr/>
            <a:lstStyle/>
            <a:p>
              <a:endParaRPr lang="fr-FR" sz="5514"/>
            </a:p>
          </p:txBody>
        </p:sp>
        <p:sp>
          <p:nvSpPr>
            <p:cNvPr id="46121" name="Line 48">
              <a:extLst>
                <a:ext uri="{FF2B5EF4-FFF2-40B4-BE49-F238E27FC236}">
                  <a16:creationId xmlns:a16="http://schemas.microsoft.com/office/drawing/2014/main" id="{1E30A664-BFDE-4564-8B19-C79182507788}"/>
                </a:ext>
              </a:extLst>
            </p:cNvPr>
            <p:cNvSpPr>
              <a:spLocks noChangeShapeType="1"/>
            </p:cNvSpPr>
            <p:nvPr/>
          </p:nvSpPr>
          <p:spPr bwMode="auto">
            <a:xfrm>
              <a:off x="642" y="1"/>
              <a:ext cx="1" cy="246"/>
            </a:xfrm>
            <a:prstGeom prst="line">
              <a:avLst/>
            </a:prstGeom>
            <a:grpFill/>
            <a:ln w="38100">
              <a:solidFill>
                <a:schemeClr val="tx1"/>
              </a:solidFill>
              <a:round/>
              <a:headEnd/>
              <a:tailEnd/>
            </a:ln>
          </p:spPr>
          <p:txBody>
            <a:bodyPr/>
            <a:lstStyle/>
            <a:p>
              <a:endParaRPr lang="fr-FR" sz="5514"/>
            </a:p>
          </p:txBody>
        </p:sp>
        <p:grpSp>
          <p:nvGrpSpPr>
            <p:cNvPr id="46122" name="Group 49">
              <a:extLst>
                <a:ext uri="{FF2B5EF4-FFF2-40B4-BE49-F238E27FC236}">
                  <a16:creationId xmlns:a16="http://schemas.microsoft.com/office/drawing/2014/main" id="{A614527F-3FF4-435F-BA1B-43E3263E465F}"/>
                </a:ext>
              </a:extLst>
            </p:cNvPr>
            <p:cNvGrpSpPr>
              <a:grpSpLocks/>
            </p:cNvGrpSpPr>
            <p:nvPr/>
          </p:nvGrpSpPr>
          <p:grpSpPr bwMode="auto">
            <a:xfrm>
              <a:off x="77" y="136"/>
              <a:ext cx="164" cy="216"/>
              <a:chOff x="0" y="0"/>
              <a:chExt cx="163" cy="216"/>
            </a:xfrm>
            <a:grpFill/>
          </p:grpSpPr>
          <p:sp>
            <p:nvSpPr>
              <p:cNvPr id="46123" name="Rectangle 50">
                <a:extLst>
                  <a:ext uri="{FF2B5EF4-FFF2-40B4-BE49-F238E27FC236}">
                    <a16:creationId xmlns:a16="http://schemas.microsoft.com/office/drawing/2014/main" id="{42A6029E-5E9F-4A7B-980C-4AADD5491A73}"/>
                  </a:ext>
                </a:extLst>
              </p:cNvPr>
              <p:cNvSpPr>
                <a:spLocks/>
              </p:cNvSpPr>
              <p:nvPr/>
            </p:nvSpPr>
            <p:spPr bwMode="auto">
              <a:xfrm>
                <a:off x="0" y="0"/>
                <a:ext cx="163" cy="216"/>
              </a:xfrm>
              <a:prstGeom prst="rect">
                <a:avLst/>
              </a:prstGeom>
              <a:grp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46124" name="Rectangle 51">
                <a:extLst>
                  <a:ext uri="{FF2B5EF4-FFF2-40B4-BE49-F238E27FC236}">
                    <a16:creationId xmlns:a16="http://schemas.microsoft.com/office/drawing/2014/main" id="{EF3587EE-B30A-4595-B205-9A6C941E2BC1}"/>
                  </a:ext>
                </a:extLst>
              </p:cNvPr>
              <p:cNvSpPr>
                <a:spLocks/>
              </p:cNvSpPr>
              <p:nvPr/>
            </p:nvSpPr>
            <p:spPr bwMode="auto">
              <a:xfrm>
                <a:off x="5" y="11"/>
                <a:ext cx="152" cy="189"/>
              </a:xfrm>
              <a:prstGeom prst="rect">
                <a:avLst/>
              </a:prstGeom>
              <a:grpFill/>
              <a:ln>
                <a:noFill/>
              </a:ln>
              <a:extLs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2100">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 </a:t>
                </a:r>
                <a:r>
                  <a:rPr lang="en-US" altLang="fr-FR" sz="1969">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E</a:t>
                </a:r>
              </a:p>
            </p:txBody>
          </p:sp>
        </p:grpSp>
      </p:grpSp>
      <p:sp>
        <p:nvSpPr>
          <p:cNvPr id="46094" name="Line 52">
            <a:extLst>
              <a:ext uri="{FF2B5EF4-FFF2-40B4-BE49-F238E27FC236}">
                <a16:creationId xmlns:a16="http://schemas.microsoft.com/office/drawing/2014/main" id="{59453984-01CE-4863-B409-EEBC2C7C3F69}"/>
              </a:ext>
            </a:extLst>
          </p:cNvPr>
          <p:cNvSpPr>
            <a:spLocks noChangeShapeType="1"/>
          </p:cNvSpPr>
          <p:nvPr/>
        </p:nvSpPr>
        <p:spPr bwMode="auto">
          <a:xfrm>
            <a:off x="2778109" y="3126154"/>
            <a:ext cx="1017042" cy="81488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88425" tIns="44212" rIns="88425" bIns="44212"/>
          <a:lstStyle/>
          <a:p>
            <a:endParaRPr lang="fr-FR" sz="5514"/>
          </a:p>
        </p:txBody>
      </p:sp>
      <p:sp>
        <p:nvSpPr>
          <p:cNvPr id="46095" name="Line 53">
            <a:extLst>
              <a:ext uri="{FF2B5EF4-FFF2-40B4-BE49-F238E27FC236}">
                <a16:creationId xmlns:a16="http://schemas.microsoft.com/office/drawing/2014/main" id="{B3586D6A-0493-4E67-8F47-A9D496CC073A}"/>
              </a:ext>
            </a:extLst>
          </p:cNvPr>
          <p:cNvSpPr>
            <a:spLocks noChangeShapeType="1"/>
          </p:cNvSpPr>
          <p:nvPr/>
        </p:nvSpPr>
        <p:spPr bwMode="auto">
          <a:xfrm rot="10800000">
            <a:off x="6694137" y="3319976"/>
            <a:ext cx="443915" cy="55228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88425" tIns="44212" rIns="88425" bIns="44212"/>
          <a:lstStyle/>
          <a:p>
            <a:endParaRPr lang="fr-FR" sz="5514"/>
          </a:p>
        </p:txBody>
      </p:sp>
      <p:grpSp>
        <p:nvGrpSpPr>
          <p:cNvPr id="46096" name="Group 54">
            <a:extLst>
              <a:ext uri="{FF2B5EF4-FFF2-40B4-BE49-F238E27FC236}">
                <a16:creationId xmlns:a16="http://schemas.microsoft.com/office/drawing/2014/main" id="{D7B98B14-78DD-450B-9817-F9F468A70A36}"/>
              </a:ext>
            </a:extLst>
          </p:cNvPr>
          <p:cNvGrpSpPr>
            <a:grpSpLocks/>
          </p:cNvGrpSpPr>
          <p:nvPr/>
        </p:nvGrpSpPr>
        <p:grpSpPr bwMode="auto">
          <a:xfrm>
            <a:off x="10114151" y="1865273"/>
            <a:ext cx="1919458" cy="1596423"/>
            <a:chOff x="0" y="0"/>
            <a:chExt cx="1208" cy="1088"/>
          </a:xfrm>
        </p:grpSpPr>
        <p:sp>
          <p:nvSpPr>
            <p:cNvPr id="46114" name="AutoShape 55">
              <a:extLst>
                <a:ext uri="{FF2B5EF4-FFF2-40B4-BE49-F238E27FC236}">
                  <a16:creationId xmlns:a16="http://schemas.microsoft.com/office/drawing/2014/main" id="{58A5DACC-8DBD-49DB-9671-A2C7A09B027F}"/>
                </a:ext>
              </a:extLst>
            </p:cNvPr>
            <p:cNvSpPr>
              <a:spLocks/>
            </p:cNvSpPr>
            <p:nvPr/>
          </p:nvSpPr>
          <p:spPr bwMode="auto">
            <a:xfrm>
              <a:off x="0" y="0"/>
              <a:ext cx="1208" cy="1088"/>
            </a:xfrm>
            <a:prstGeom prst="roundRect">
              <a:avLst>
                <a:gd name="adj" fmla="val 88"/>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46115" name="Rectangle 56">
              <a:extLst>
                <a:ext uri="{FF2B5EF4-FFF2-40B4-BE49-F238E27FC236}">
                  <a16:creationId xmlns:a16="http://schemas.microsoft.com/office/drawing/2014/main" id="{5D2A7BF8-54A8-495A-81A2-D186ABAB8324}"/>
                </a:ext>
              </a:extLst>
            </p:cNvPr>
            <p:cNvSpPr>
              <a:spLocks/>
            </p:cNvSpPr>
            <p:nvPr/>
          </p:nvSpPr>
          <p:spPr bwMode="auto">
            <a:xfrm>
              <a:off x="0" y="161"/>
              <a:ext cx="120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1707" b="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Routing table</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C : 0 [Local]</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E : 1 [South-West]</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 : 2 [West]</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 : 1 [West]</a:t>
              </a:r>
            </a:p>
          </p:txBody>
        </p:sp>
      </p:grpSp>
      <p:sp>
        <p:nvSpPr>
          <p:cNvPr id="46097" name="Line 57">
            <a:extLst>
              <a:ext uri="{FF2B5EF4-FFF2-40B4-BE49-F238E27FC236}">
                <a16:creationId xmlns:a16="http://schemas.microsoft.com/office/drawing/2014/main" id="{0A5F7DC5-EE89-4AF7-835B-7C8C9FF75942}"/>
              </a:ext>
            </a:extLst>
          </p:cNvPr>
          <p:cNvSpPr>
            <a:spLocks noChangeShapeType="1"/>
          </p:cNvSpPr>
          <p:nvPr/>
        </p:nvSpPr>
        <p:spPr bwMode="auto">
          <a:xfrm rot="10800000" flipH="1">
            <a:off x="10708119" y="3532554"/>
            <a:ext cx="39599" cy="23133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88425" tIns="44212" rIns="88425" bIns="44212"/>
          <a:lstStyle/>
          <a:p>
            <a:endParaRPr lang="fr-FR" sz="5514"/>
          </a:p>
        </p:txBody>
      </p:sp>
      <p:grpSp>
        <p:nvGrpSpPr>
          <p:cNvPr id="46098" name="Group 58">
            <a:extLst>
              <a:ext uri="{FF2B5EF4-FFF2-40B4-BE49-F238E27FC236}">
                <a16:creationId xmlns:a16="http://schemas.microsoft.com/office/drawing/2014/main" id="{8D6DD97C-8326-4026-B3A1-6796ABAB34F5}"/>
              </a:ext>
            </a:extLst>
          </p:cNvPr>
          <p:cNvGrpSpPr>
            <a:grpSpLocks/>
          </p:cNvGrpSpPr>
          <p:nvPr/>
        </p:nvGrpSpPr>
        <p:grpSpPr bwMode="auto">
          <a:xfrm>
            <a:off x="260514" y="4470401"/>
            <a:ext cx="4003560" cy="3149078"/>
            <a:chOff x="0" y="0"/>
            <a:chExt cx="2522" cy="2149"/>
          </a:xfrm>
        </p:grpSpPr>
        <p:sp>
          <p:nvSpPr>
            <p:cNvPr id="46112" name="AutoShape 59">
              <a:extLst>
                <a:ext uri="{FF2B5EF4-FFF2-40B4-BE49-F238E27FC236}">
                  <a16:creationId xmlns:a16="http://schemas.microsoft.com/office/drawing/2014/main" id="{478D622B-9A15-4BCE-950A-3FA3D23F49D8}"/>
                </a:ext>
              </a:extLst>
            </p:cNvPr>
            <p:cNvSpPr>
              <a:spLocks/>
            </p:cNvSpPr>
            <p:nvPr/>
          </p:nvSpPr>
          <p:spPr bwMode="auto">
            <a:xfrm>
              <a:off x="0" y="0"/>
              <a:ext cx="2522" cy="2149"/>
            </a:xfrm>
            <a:prstGeom prst="roundRect">
              <a:avLst>
                <a:gd name="adj" fmla="val 42"/>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46113" name="Rectangle 60">
              <a:extLst>
                <a:ext uri="{FF2B5EF4-FFF2-40B4-BE49-F238E27FC236}">
                  <a16:creationId xmlns:a16="http://schemas.microsoft.com/office/drawing/2014/main" id="{0AA05455-0B8F-4968-A358-49B9D4E6B9B5}"/>
                </a:ext>
              </a:extLst>
            </p:cNvPr>
            <p:cNvSpPr>
              <a:spLocks/>
            </p:cNvSpPr>
            <p:nvPr/>
          </p:nvSpPr>
          <p:spPr bwMode="auto">
            <a:xfrm>
              <a:off x="1" y="243"/>
              <a:ext cx="2520" cy="1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692150" algn="l"/>
                  <a:tab pos="1374775" algn="l"/>
                  <a:tab pos="2066925" algn="l"/>
                  <a:tab pos="2749550" algn="l"/>
                  <a:tab pos="3413125"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692150" algn="l"/>
                  <a:tab pos="1374775" algn="l"/>
                  <a:tab pos="2066925" algn="l"/>
                  <a:tab pos="2749550" algn="l"/>
                  <a:tab pos="3413125"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692150" algn="l"/>
                  <a:tab pos="1374775" algn="l"/>
                  <a:tab pos="2066925" algn="l"/>
                  <a:tab pos="2749550" algn="l"/>
                  <a:tab pos="3413125"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692150" algn="l"/>
                  <a:tab pos="1374775" algn="l"/>
                  <a:tab pos="2066925" algn="l"/>
                  <a:tab pos="2749550" algn="l"/>
                  <a:tab pos="3413125"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692150" algn="l"/>
                  <a:tab pos="1374775" algn="l"/>
                  <a:tab pos="2066925" algn="l"/>
                  <a:tab pos="2749550" algn="l"/>
                  <a:tab pos="3413125"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692150" algn="l"/>
                  <a:tab pos="1374775" algn="l"/>
                  <a:tab pos="2066925" algn="l"/>
                  <a:tab pos="2749550" algn="l"/>
                  <a:tab pos="3413125"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692150" algn="l"/>
                  <a:tab pos="1374775" algn="l"/>
                  <a:tab pos="2066925" algn="l"/>
                  <a:tab pos="2749550" algn="l"/>
                  <a:tab pos="3413125"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692150" algn="l"/>
                  <a:tab pos="1374775" algn="l"/>
                  <a:tab pos="2066925" algn="l"/>
                  <a:tab pos="2749550" algn="l"/>
                  <a:tab pos="3413125"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692150" algn="l"/>
                  <a:tab pos="1374775" algn="l"/>
                  <a:tab pos="2066925" algn="l"/>
                  <a:tab pos="2749550" algn="l"/>
                  <a:tab pos="3413125"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1707" b="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Routing table after B</a:t>
              </a:r>
              <a:r>
                <a:rPr lang="ja-JP" altLang="en-US" sz="1707" b="1">
                  <a:solidFill>
                    <a:schemeClr val="tx1"/>
                  </a:solidFill>
                  <a:latin typeface="Arial" panose="020B0604020202020204" pitchFamily="34" charset="0"/>
                  <a:ea typeface="ＭＳ Ｐゴシック" panose="020B0600070205080204" pitchFamily="34" charset="-128"/>
                  <a:sym typeface="Helvetica" panose="020B0604020202020204" pitchFamily="34" charset="0"/>
                </a:rPr>
                <a:t>’</a:t>
              </a:r>
              <a:r>
                <a:rPr lang="en-US" altLang="ja-JP" sz="1707" b="1">
                  <a:solidFill>
                    <a:schemeClr val="tx1"/>
                  </a:solidFill>
                  <a:latin typeface="Helvetica" panose="020B0604020202020204" pitchFamily="34" charset="0"/>
                  <a:sym typeface="Helvetica" panose="020B0604020202020204" pitchFamily="34" charset="0"/>
                </a:rPr>
                <a:t>s vector</a:t>
              </a:r>
            </a:p>
            <a:p>
              <a:pPr eaLnBrk="1" hangingPunct="1">
                <a:lnSpc>
                  <a:spcPct val="84000"/>
                </a:lnSpc>
              </a:pPr>
              <a:r>
                <a:rPr lang="en-US" altLang="fr-FR" sz="1707">
                  <a:solidFill>
                    <a:schemeClr val="tx1"/>
                  </a:solidFill>
                  <a:latin typeface="Helvetica" panose="020B0604020202020204" pitchFamily="34" charset="0"/>
                  <a:sym typeface="Helvetica" panose="020B0604020202020204" pitchFamily="34" charset="0"/>
                </a:rPr>
                <a:t>E : 0 [Local]</a:t>
              </a:r>
            </a:p>
            <a:p>
              <a:pPr eaLnBrk="1" hangingPunct="1">
                <a:lnSpc>
                  <a:spcPct val="84000"/>
                </a:lnSpc>
              </a:pPr>
              <a:r>
                <a:rPr lang="en-US" altLang="fr-FR" sz="1707" i="1">
                  <a:solidFill>
                    <a:schemeClr val="tx1"/>
                  </a:solidFill>
                  <a:latin typeface="Helvetica" panose="020B0604020202020204" pitchFamily="34" charset="0"/>
                  <a:sym typeface="Helvetica" panose="020B0604020202020204" pitchFamily="34" charset="0"/>
                </a:rPr>
                <a:t>A : </a:t>
              </a:r>
              <a:r>
                <a:rPr lang="en-US" altLang="fr-FR" sz="1707">
                  <a:solidFill>
                    <a:schemeClr val="tx1"/>
                  </a:solidFill>
                  <a:latin typeface="Symbol" panose="05050102010706020507" pitchFamily="18" charset="2"/>
                  <a:sym typeface="Symbol" panose="05050102010706020507" pitchFamily="18" charset="2"/>
                </a:rPr>
                <a:t>∞</a:t>
              </a:r>
            </a:p>
            <a:p>
              <a:pPr eaLnBrk="1" hangingPunct="1">
                <a:lnSpc>
                  <a:spcPct val="84000"/>
                </a:lnSpc>
              </a:pPr>
              <a:r>
                <a:rPr lang="en-US" altLang="fr-FR" sz="1707">
                  <a:solidFill>
                    <a:schemeClr val="tx1"/>
                  </a:solidFill>
                  <a:latin typeface="Helvetica" panose="020B0604020202020204" pitchFamily="34" charset="0"/>
                  <a:sym typeface="Helvetica" panose="020B0604020202020204" pitchFamily="34" charset="0"/>
                </a:rPr>
                <a:t>C : 1 [North-East]</a:t>
              </a:r>
            </a:p>
            <a:p>
              <a:pPr eaLnBrk="1" hangingPunct="1">
                <a:lnSpc>
                  <a:spcPct val="84000"/>
                </a:lnSpc>
              </a:pPr>
              <a:r>
                <a:rPr lang="en-US" altLang="fr-FR" sz="1707">
                  <a:solidFill>
                    <a:schemeClr val="tx1"/>
                  </a:solidFill>
                  <a:latin typeface="Helvetica" panose="020B0604020202020204" pitchFamily="34" charset="0"/>
                  <a:sym typeface="Helvetica" panose="020B0604020202020204" pitchFamily="34" charset="0"/>
                </a:rPr>
                <a:t>B : 1 [North]</a:t>
              </a:r>
            </a:p>
            <a:p>
              <a:pPr eaLnBrk="1" hangingPunct="1">
                <a:lnSpc>
                  <a:spcPct val="84000"/>
                </a:lnSpc>
              </a:pPr>
              <a:endParaRPr lang="en-US" altLang="fr-FR" sz="1707">
                <a:solidFill>
                  <a:schemeClr val="tx1"/>
                </a:solidFill>
                <a:latin typeface="Helvetica" panose="020B0604020202020204" pitchFamily="34" charset="0"/>
                <a:sym typeface="Helvetica" panose="020B0604020202020204" pitchFamily="34" charset="0"/>
              </a:endParaRPr>
            </a:p>
            <a:p>
              <a:pPr eaLnBrk="1" hangingPunct="1">
                <a:lnSpc>
                  <a:spcPct val="84000"/>
                </a:lnSpc>
              </a:pPr>
              <a:r>
                <a:rPr lang="en-US" altLang="fr-FR" sz="1707" b="1">
                  <a:solidFill>
                    <a:schemeClr val="tx1"/>
                  </a:solidFill>
                  <a:latin typeface="Helvetica" panose="020B0604020202020204" pitchFamily="34" charset="0"/>
                  <a:sym typeface="Helvetica" panose="020B0604020202020204" pitchFamily="34" charset="0"/>
                </a:rPr>
                <a:t>Routing table after C</a:t>
              </a:r>
              <a:r>
                <a:rPr lang="ja-JP" altLang="en-US" sz="1707" b="1">
                  <a:solidFill>
                    <a:schemeClr val="tx1"/>
                  </a:solidFill>
                  <a:latin typeface="Arial" panose="020B0604020202020204" pitchFamily="34" charset="0"/>
                  <a:ea typeface="ＭＳ Ｐゴシック" panose="020B0600070205080204" pitchFamily="34" charset="-128"/>
                  <a:sym typeface="Helvetica" panose="020B0604020202020204" pitchFamily="34" charset="0"/>
                </a:rPr>
                <a:t>’</a:t>
              </a:r>
              <a:r>
                <a:rPr lang="en-US" altLang="ja-JP" sz="1707" b="1">
                  <a:solidFill>
                    <a:schemeClr val="tx1"/>
                  </a:solidFill>
                  <a:latin typeface="Helvetica" panose="020B0604020202020204" pitchFamily="34" charset="0"/>
                  <a:sym typeface="Helvetica" panose="020B0604020202020204" pitchFamily="34" charset="0"/>
                </a:rPr>
                <a:t>s vector</a:t>
              </a:r>
            </a:p>
            <a:p>
              <a:pPr eaLnBrk="1" hangingPunct="1">
                <a:lnSpc>
                  <a:spcPct val="84000"/>
                </a:lnSpc>
              </a:pPr>
              <a:r>
                <a:rPr lang="en-US" altLang="fr-FR" sz="1707">
                  <a:solidFill>
                    <a:schemeClr val="tx1"/>
                  </a:solidFill>
                  <a:latin typeface="Helvetica" panose="020B0604020202020204" pitchFamily="34" charset="0"/>
                  <a:sym typeface="Helvetica" panose="020B0604020202020204" pitchFamily="34" charset="0"/>
                </a:rPr>
                <a:t>E : 0 [local]</a:t>
              </a:r>
            </a:p>
            <a:p>
              <a:pPr eaLnBrk="1" hangingPunct="1">
                <a:lnSpc>
                  <a:spcPct val="84000"/>
                </a:lnSpc>
              </a:pPr>
              <a:r>
                <a:rPr lang="en-US" altLang="fr-FR" sz="1707" u="sng">
                  <a:solidFill>
                    <a:srgbClr val="FF0000"/>
                  </a:solidFill>
                  <a:latin typeface="Helvetica" panose="020B0604020202020204" pitchFamily="34" charset="0"/>
                  <a:sym typeface="Helvetica" panose="020B0604020202020204" pitchFamily="34" charset="0"/>
                </a:rPr>
                <a:t>A : 3 [North-East]</a:t>
              </a:r>
            </a:p>
            <a:p>
              <a:pPr eaLnBrk="1" hangingPunct="1">
                <a:lnSpc>
                  <a:spcPct val="84000"/>
                </a:lnSpc>
              </a:pPr>
              <a:r>
                <a:rPr lang="en-US" altLang="fr-FR" sz="1707">
                  <a:solidFill>
                    <a:schemeClr val="tx1"/>
                  </a:solidFill>
                  <a:latin typeface="Helvetica" panose="020B0604020202020204" pitchFamily="34" charset="0"/>
                  <a:sym typeface="Helvetica" panose="020B0604020202020204" pitchFamily="34" charset="0"/>
                </a:rPr>
                <a:t>C : 1 [North-East]</a:t>
              </a:r>
            </a:p>
            <a:p>
              <a:pPr eaLnBrk="1" hangingPunct="1">
                <a:lnSpc>
                  <a:spcPct val="84000"/>
                </a:lnSpc>
              </a:pPr>
              <a:r>
                <a:rPr lang="en-US" altLang="fr-FR" sz="1707">
                  <a:solidFill>
                    <a:schemeClr val="tx1"/>
                  </a:solidFill>
                  <a:latin typeface="Helvetica" panose="020B0604020202020204" pitchFamily="34" charset="0"/>
                  <a:sym typeface="Helvetica" panose="020B0604020202020204" pitchFamily="34" charset="0"/>
                </a:rPr>
                <a:t>B : 1 [North]</a:t>
              </a:r>
            </a:p>
          </p:txBody>
        </p:sp>
      </p:grpSp>
      <p:grpSp>
        <p:nvGrpSpPr>
          <p:cNvPr id="46099" name="Group 61">
            <a:extLst>
              <a:ext uri="{FF2B5EF4-FFF2-40B4-BE49-F238E27FC236}">
                <a16:creationId xmlns:a16="http://schemas.microsoft.com/office/drawing/2014/main" id="{E5D49314-626C-4A08-A4EE-DEC16CB6D6AA}"/>
              </a:ext>
            </a:extLst>
          </p:cNvPr>
          <p:cNvGrpSpPr>
            <a:grpSpLocks/>
          </p:cNvGrpSpPr>
          <p:nvPr/>
        </p:nvGrpSpPr>
        <p:grpSpPr bwMode="auto">
          <a:xfrm>
            <a:off x="4739249" y="1902787"/>
            <a:ext cx="1919459" cy="1688123"/>
            <a:chOff x="0" y="0"/>
            <a:chExt cx="1208" cy="1153"/>
          </a:xfrm>
        </p:grpSpPr>
        <p:sp>
          <p:nvSpPr>
            <p:cNvPr id="46110" name="AutoShape 62">
              <a:extLst>
                <a:ext uri="{FF2B5EF4-FFF2-40B4-BE49-F238E27FC236}">
                  <a16:creationId xmlns:a16="http://schemas.microsoft.com/office/drawing/2014/main" id="{85F5088F-67A6-4629-9DAC-28854F528AEE}"/>
                </a:ext>
              </a:extLst>
            </p:cNvPr>
            <p:cNvSpPr>
              <a:spLocks/>
            </p:cNvSpPr>
            <p:nvPr/>
          </p:nvSpPr>
          <p:spPr bwMode="auto">
            <a:xfrm>
              <a:off x="0" y="0"/>
              <a:ext cx="1208" cy="1153"/>
            </a:xfrm>
            <a:prstGeom prst="roundRect">
              <a:avLst>
                <a:gd name="adj" fmla="val 83"/>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46111" name="Rectangle 63">
              <a:extLst>
                <a:ext uri="{FF2B5EF4-FFF2-40B4-BE49-F238E27FC236}">
                  <a16:creationId xmlns:a16="http://schemas.microsoft.com/office/drawing/2014/main" id="{53FC4AAA-BF8B-43F7-85AC-2D1A38E9FED3}"/>
                </a:ext>
              </a:extLst>
            </p:cNvPr>
            <p:cNvSpPr>
              <a:spLocks/>
            </p:cNvSpPr>
            <p:nvPr/>
          </p:nvSpPr>
          <p:spPr bwMode="auto">
            <a:xfrm>
              <a:off x="0" y="193"/>
              <a:ext cx="120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1707" b="1">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Routing table</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 : 0 [Local]</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 : 1 [West]</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C : 1 [East]</a:t>
              </a:r>
            </a:p>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E : 1 [South]</a:t>
              </a:r>
            </a:p>
          </p:txBody>
        </p:sp>
      </p:grpSp>
      <p:grpSp>
        <p:nvGrpSpPr>
          <p:cNvPr id="46101" name="Group 65">
            <a:extLst>
              <a:ext uri="{FF2B5EF4-FFF2-40B4-BE49-F238E27FC236}">
                <a16:creationId xmlns:a16="http://schemas.microsoft.com/office/drawing/2014/main" id="{0452C474-C835-4876-BDF8-C7061B9B85BA}"/>
              </a:ext>
            </a:extLst>
          </p:cNvPr>
          <p:cNvGrpSpPr>
            <a:grpSpLocks/>
          </p:cNvGrpSpPr>
          <p:nvPr/>
        </p:nvGrpSpPr>
        <p:grpSpPr bwMode="auto">
          <a:xfrm>
            <a:off x="4560017" y="4714240"/>
            <a:ext cx="2553026" cy="318868"/>
            <a:chOff x="0" y="0"/>
            <a:chExt cx="1609" cy="218"/>
          </a:xfrm>
        </p:grpSpPr>
        <p:sp>
          <p:nvSpPr>
            <p:cNvPr id="46108" name="AutoShape 66">
              <a:extLst>
                <a:ext uri="{FF2B5EF4-FFF2-40B4-BE49-F238E27FC236}">
                  <a16:creationId xmlns:a16="http://schemas.microsoft.com/office/drawing/2014/main" id="{39D44E18-3A5F-4D85-AF1B-02882BF20754}"/>
                </a:ext>
              </a:extLst>
            </p:cNvPr>
            <p:cNvSpPr>
              <a:spLocks/>
            </p:cNvSpPr>
            <p:nvPr/>
          </p:nvSpPr>
          <p:spPr bwMode="auto">
            <a:xfrm>
              <a:off x="0" y="0"/>
              <a:ext cx="1609" cy="218"/>
            </a:xfrm>
            <a:prstGeom prst="roundRect">
              <a:avLst>
                <a:gd name="adj" fmla="val 458"/>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46109" name="Rectangle 67">
              <a:extLst>
                <a:ext uri="{FF2B5EF4-FFF2-40B4-BE49-F238E27FC236}">
                  <a16:creationId xmlns:a16="http://schemas.microsoft.com/office/drawing/2014/main" id="{BEAF2577-CDD3-400B-9BB9-D1EEB30F7BCC}"/>
                </a:ext>
              </a:extLst>
            </p:cNvPr>
            <p:cNvSpPr>
              <a:spLocks/>
            </p:cNvSpPr>
            <p:nvPr/>
          </p:nvSpPr>
          <p:spPr bwMode="auto">
            <a:xfrm>
              <a:off x="0" y="12"/>
              <a:ext cx="160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a:t>
              </a:r>
              <a:r>
                <a:rPr lang="en-US" altLang="fr-FR" sz="1707">
                  <a:solidFill>
                    <a:schemeClr val="tx1"/>
                  </a:solidFill>
                  <a:latin typeface="Symbol" panose="05050102010706020507" pitchFamily="18" charset="2"/>
                  <a:ea typeface="ＭＳ Ｐゴシック" panose="020B0600070205080204" pitchFamily="34" charset="-128"/>
                  <a:sym typeface="Symbol" panose="05050102010706020507" pitchFamily="18" charset="2"/>
                </a:rPr>
                <a:t>∞</a:t>
              </a: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;B=0</a:t>
              </a:r>
              <a:r>
                <a:rPr lang="en-US" altLang="fr-FR" sz="1707">
                  <a:solidFill>
                    <a:schemeClr val="tx1"/>
                  </a:solidFill>
                  <a:latin typeface="Symbol" panose="05050102010706020507" pitchFamily="18" charset="2"/>
                  <a:ea typeface="ＭＳ Ｐゴシック" panose="020B0600070205080204" pitchFamily="34" charset="-128"/>
                  <a:sym typeface="Symbol" panose="05050102010706020507" pitchFamily="18" charset="2"/>
                </a:rPr>
                <a:t>; </a:t>
              </a: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C=</a:t>
              </a:r>
              <a:r>
                <a:rPr lang="en-US" altLang="fr-FR" sz="1707">
                  <a:solidFill>
                    <a:schemeClr val="tx1"/>
                  </a:solidFill>
                  <a:latin typeface="Symbol" panose="05050102010706020507" pitchFamily="18" charset="2"/>
                  <a:ea typeface="ＭＳ Ｐゴシック" panose="020B0600070205080204" pitchFamily="34" charset="-128"/>
                  <a:sym typeface="Symbol" panose="05050102010706020507" pitchFamily="18" charset="2"/>
                </a:rPr>
                <a:t>1</a:t>
              </a: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;E=</a:t>
              </a:r>
              <a:r>
                <a:rPr lang="en-US" altLang="fr-FR" sz="1707">
                  <a:solidFill>
                    <a:schemeClr val="tx1"/>
                  </a:solidFill>
                  <a:latin typeface="Symbol" panose="05050102010706020507" pitchFamily="18" charset="2"/>
                  <a:ea typeface="ＭＳ Ｐゴシック" panose="020B0600070205080204" pitchFamily="34" charset="-128"/>
                  <a:sym typeface="Symbol" panose="05050102010706020507" pitchFamily="18" charset="2"/>
                </a:rPr>
                <a:t>∞</a:t>
              </a:r>
            </a:p>
          </p:txBody>
        </p:sp>
      </p:grpSp>
      <p:sp>
        <p:nvSpPr>
          <p:cNvPr id="46102" name="Line 68">
            <a:extLst>
              <a:ext uri="{FF2B5EF4-FFF2-40B4-BE49-F238E27FC236}">
                <a16:creationId xmlns:a16="http://schemas.microsoft.com/office/drawing/2014/main" id="{F997B560-DB8C-429E-8729-569D22DE3A69}"/>
              </a:ext>
            </a:extLst>
          </p:cNvPr>
          <p:cNvSpPr>
            <a:spLocks noChangeShapeType="1"/>
          </p:cNvSpPr>
          <p:nvPr/>
        </p:nvSpPr>
        <p:spPr bwMode="auto">
          <a:xfrm>
            <a:off x="7306863" y="4395374"/>
            <a:ext cx="2085" cy="86907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88425" tIns="44212" rIns="88425" bIns="44212"/>
          <a:lstStyle/>
          <a:p>
            <a:endParaRPr lang="fr-FR" sz="5514"/>
          </a:p>
        </p:txBody>
      </p:sp>
      <p:sp>
        <p:nvSpPr>
          <p:cNvPr id="46103" name="Line 69">
            <a:extLst>
              <a:ext uri="{FF2B5EF4-FFF2-40B4-BE49-F238E27FC236}">
                <a16:creationId xmlns:a16="http://schemas.microsoft.com/office/drawing/2014/main" id="{D0A11426-7119-48CF-8095-E0B508F8BFDF}"/>
              </a:ext>
            </a:extLst>
          </p:cNvPr>
          <p:cNvSpPr>
            <a:spLocks noChangeShapeType="1"/>
          </p:cNvSpPr>
          <p:nvPr/>
        </p:nvSpPr>
        <p:spPr bwMode="auto">
          <a:xfrm flipH="1">
            <a:off x="8305150" y="4343270"/>
            <a:ext cx="1652693" cy="850314"/>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88425" tIns="44212" rIns="88425" bIns="44212"/>
          <a:lstStyle/>
          <a:p>
            <a:endParaRPr lang="fr-FR" sz="5514"/>
          </a:p>
        </p:txBody>
      </p:sp>
      <p:grpSp>
        <p:nvGrpSpPr>
          <p:cNvPr id="46104" name="Group 70">
            <a:extLst>
              <a:ext uri="{FF2B5EF4-FFF2-40B4-BE49-F238E27FC236}">
                <a16:creationId xmlns:a16="http://schemas.microsoft.com/office/drawing/2014/main" id="{2E9AA7B7-3BCE-47A1-9F4A-84FBED6F5AA1}"/>
              </a:ext>
            </a:extLst>
          </p:cNvPr>
          <p:cNvGrpSpPr>
            <a:grpSpLocks/>
          </p:cNvGrpSpPr>
          <p:nvPr/>
        </p:nvGrpSpPr>
        <p:grpSpPr bwMode="auto">
          <a:xfrm>
            <a:off x="9226323" y="5070623"/>
            <a:ext cx="2555110" cy="318867"/>
            <a:chOff x="0" y="0"/>
            <a:chExt cx="1609" cy="218"/>
          </a:xfrm>
        </p:grpSpPr>
        <p:sp>
          <p:nvSpPr>
            <p:cNvPr id="46106" name="AutoShape 71">
              <a:extLst>
                <a:ext uri="{FF2B5EF4-FFF2-40B4-BE49-F238E27FC236}">
                  <a16:creationId xmlns:a16="http://schemas.microsoft.com/office/drawing/2014/main" id="{809411CD-EEC3-4513-8E1B-00CEB03B951B}"/>
                </a:ext>
              </a:extLst>
            </p:cNvPr>
            <p:cNvSpPr>
              <a:spLocks/>
            </p:cNvSpPr>
            <p:nvPr/>
          </p:nvSpPr>
          <p:spPr bwMode="auto">
            <a:xfrm>
              <a:off x="0" y="0"/>
              <a:ext cx="1609" cy="218"/>
            </a:xfrm>
            <a:prstGeom prst="roundRect">
              <a:avLst>
                <a:gd name="adj" fmla="val 458"/>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3100">
                  <a:solidFill>
                    <a:srgbClr val="000000"/>
                  </a:solidFill>
                  <a:latin typeface="Gill Sans" pitchFamily="6" charset="0"/>
                  <a:ea typeface="Heiti SC Light" pitchFamily="6" charset="-122"/>
                  <a:sym typeface="Gill Sans" pitchFamily="6" charset="0"/>
                </a:defRPr>
              </a:lvl1pPr>
              <a:lvl2pPr marL="742950" indent="-285750" eaLnBrk="0" hangingPunct="0">
                <a:defRPr sz="3100">
                  <a:solidFill>
                    <a:srgbClr val="000000"/>
                  </a:solidFill>
                  <a:latin typeface="Gill Sans" pitchFamily="6" charset="0"/>
                  <a:ea typeface="Heiti SC Light" pitchFamily="6" charset="-122"/>
                  <a:sym typeface="Gill Sans" pitchFamily="6" charset="0"/>
                </a:defRPr>
              </a:lvl2pPr>
              <a:lvl3pPr marL="1143000" indent="-228600" eaLnBrk="0" hangingPunct="0">
                <a:defRPr sz="3100">
                  <a:solidFill>
                    <a:srgbClr val="000000"/>
                  </a:solidFill>
                  <a:latin typeface="Gill Sans" pitchFamily="6" charset="0"/>
                  <a:ea typeface="Heiti SC Light" pitchFamily="6" charset="-122"/>
                  <a:sym typeface="Gill Sans" pitchFamily="6" charset="0"/>
                </a:defRPr>
              </a:lvl3pPr>
              <a:lvl4pPr marL="1600200" indent="-228600" eaLnBrk="0" hangingPunct="0">
                <a:defRPr sz="3100">
                  <a:solidFill>
                    <a:srgbClr val="000000"/>
                  </a:solidFill>
                  <a:latin typeface="Gill Sans" pitchFamily="6" charset="0"/>
                  <a:ea typeface="Heiti SC Light" pitchFamily="6" charset="-122"/>
                  <a:sym typeface="Gill Sans" pitchFamily="6" charset="0"/>
                </a:defRPr>
              </a:lvl4pPr>
              <a:lvl5pPr marL="2057400" indent="-228600" eaLnBrk="0" hangingPunct="0">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defRPr sz="3100">
                  <a:solidFill>
                    <a:srgbClr val="000000"/>
                  </a:solidFill>
                  <a:latin typeface="Gill Sans" pitchFamily="6" charset="0"/>
                  <a:ea typeface="Heiti SC Light" pitchFamily="6" charset="-122"/>
                  <a:sym typeface="Gill Sans" pitchFamily="6" charset="0"/>
                </a:defRPr>
              </a:lvl9pPr>
            </a:lstStyle>
            <a:p>
              <a:pPr eaLnBrk="1" hangingPunct="1"/>
              <a:endParaRPr lang="en-GB" altLang="fr-FR" sz="4070"/>
            </a:p>
          </p:txBody>
        </p:sp>
        <p:sp>
          <p:nvSpPr>
            <p:cNvPr id="46107" name="Rectangle 72">
              <a:extLst>
                <a:ext uri="{FF2B5EF4-FFF2-40B4-BE49-F238E27FC236}">
                  <a16:creationId xmlns:a16="http://schemas.microsoft.com/office/drawing/2014/main" id="{CD1E2873-FDFC-4580-910D-9208F3E8E32C}"/>
                </a:ext>
              </a:extLst>
            </p:cNvPr>
            <p:cNvSpPr>
              <a:spLocks/>
            </p:cNvSpPr>
            <p:nvPr/>
          </p:nvSpPr>
          <p:spPr bwMode="auto">
            <a:xfrm>
              <a:off x="0" y="12"/>
              <a:ext cx="160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1pPr>
              <a:lvl2pPr marL="742950" indent="-28575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2pPr>
              <a:lvl3pPr marL="11430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3pPr>
              <a:lvl4pPr marL="16002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4pPr>
              <a:lvl5pPr marL="2057400" indent="-228600" eaLnBrk="0" hangingPunct="0">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5pPr>
              <a:lvl6pPr marL="25146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6pPr>
              <a:lvl7pPr marL="29718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7pPr>
              <a:lvl8pPr marL="34290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8pPr>
              <a:lvl9pPr marL="3886200" indent="-228600" algn="ctr" eaLnBrk="0" fontAlgn="base" hangingPunct="0">
                <a:spcBef>
                  <a:spcPct val="0"/>
                </a:spcBef>
                <a:spcAft>
                  <a:spcPct val="0"/>
                </a:spcAft>
                <a:tabLst>
                  <a:tab pos="692150" algn="l"/>
                  <a:tab pos="1374775" algn="l"/>
                  <a:tab pos="2047875" algn="l"/>
                </a:tabLst>
                <a:defRPr sz="3100">
                  <a:solidFill>
                    <a:srgbClr val="000000"/>
                  </a:solidFill>
                  <a:latin typeface="Gill Sans" pitchFamily="6" charset="0"/>
                  <a:ea typeface="Heiti SC Light" pitchFamily="6" charset="-122"/>
                  <a:sym typeface="Gill Sans" pitchFamily="6" charset="0"/>
                </a:defRPr>
              </a:lvl9pPr>
            </a:lstStyle>
            <a:p>
              <a:pPr eaLnBrk="1" hangingPunct="1">
                <a:lnSpc>
                  <a:spcPct val="84000"/>
                </a:lnSpc>
              </a:pP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A=2;B=1</a:t>
              </a:r>
              <a:r>
                <a:rPr lang="en-US" altLang="fr-FR" sz="1707">
                  <a:solidFill>
                    <a:schemeClr val="tx1"/>
                  </a:solidFill>
                  <a:latin typeface="Symbol" panose="05050102010706020507" pitchFamily="18" charset="2"/>
                  <a:ea typeface="ＭＳ Ｐゴシック" panose="020B0600070205080204" pitchFamily="34" charset="-128"/>
                  <a:sym typeface="Symbol" panose="05050102010706020507" pitchFamily="18" charset="2"/>
                </a:rPr>
                <a:t>; </a:t>
              </a: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C=</a:t>
              </a:r>
              <a:r>
                <a:rPr lang="en-US" altLang="fr-FR" sz="1707">
                  <a:solidFill>
                    <a:schemeClr val="tx1"/>
                  </a:solidFill>
                  <a:latin typeface="Symbol" panose="05050102010706020507" pitchFamily="18" charset="2"/>
                  <a:ea typeface="ＭＳ Ｐゴシック" panose="020B0600070205080204" pitchFamily="34" charset="-128"/>
                  <a:sym typeface="Symbol" panose="05050102010706020507" pitchFamily="18" charset="2"/>
                </a:rPr>
                <a:t>0</a:t>
              </a:r>
              <a:r>
                <a:rPr lang="en-US" altLang="fr-FR" sz="1707">
                  <a:solidFill>
                    <a:schemeClr val="tx1"/>
                  </a:solidFill>
                  <a:latin typeface="Helvetica" panose="020B0604020202020204" pitchFamily="34" charset="0"/>
                  <a:ea typeface="ＭＳ Ｐゴシック" panose="020B0600070205080204" pitchFamily="34" charset="-128"/>
                  <a:sym typeface="Helvetica" panose="020B0604020202020204" pitchFamily="34" charset="0"/>
                </a:rPr>
                <a:t>;E=</a:t>
              </a:r>
              <a:r>
                <a:rPr lang="en-US" altLang="fr-FR" sz="1707">
                  <a:solidFill>
                    <a:schemeClr val="tx1"/>
                  </a:solidFill>
                  <a:latin typeface="Symbol" panose="05050102010706020507" pitchFamily="18" charset="2"/>
                  <a:ea typeface="ＭＳ Ｐゴシック" panose="020B0600070205080204" pitchFamily="34" charset="-128"/>
                  <a:sym typeface="Symbol" panose="05050102010706020507" pitchFamily="18" charset="2"/>
                </a:rPr>
                <a:t>∞</a:t>
              </a:r>
            </a:p>
          </p:txBody>
        </p:sp>
      </p:grpSp>
      <p:sp>
        <p:nvSpPr>
          <p:cNvPr id="46105" name="Line 73">
            <a:extLst>
              <a:ext uri="{FF2B5EF4-FFF2-40B4-BE49-F238E27FC236}">
                <a16:creationId xmlns:a16="http://schemas.microsoft.com/office/drawing/2014/main" id="{ECA18C9D-D12D-4152-AA85-7744917D1ED9}"/>
              </a:ext>
            </a:extLst>
          </p:cNvPr>
          <p:cNvSpPr>
            <a:spLocks noChangeShapeType="1"/>
          </p:cNvSpPr>
          <p:nvPr/>
        </p:nvSpPr>
        <p:spPr bwMode="auto">
          <a:xfrm rot="10800000" flipH="1">
            <a:off x="4264075" y="5777132"/>
            <a:ext cx="2657231" cy="10421"/>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88425" tIns="44212" rIns="88425" bIns="44212"/>
          <a:lstStyle/>
          <a:p>
            <a:endParaRPr lang="fr-FR" sz="5514"/>
          </a:p>
        </p:txBody>
      </p:sp>
      <p:sp>
        <p:nvSpPr>
          <p:cNvPr id="2" name="Multiply 1">
            <a:extLst>
              <a:ext uri="{FF2B5EF4-FFF2-40B4-BE49-F238E27FC236}">
                <a16:creationId xmlns:a16="http://schemas.microsoft.com/office/drawing/2014/main" id="{C27304A6-676D-C549-9ED7-D163E27937ED}"/>
              </a:ext>
            </a:extLst>
          </p:cNvPr>
          <p:cNvSpPr/>
          <p:nvPr/>
        </p:nvSpPr>
        <p:spPr bwMode="auto">
          <a:xfrm>
            <a:off x="5619738" y="3808257"/>
            <a:ext cx="508851" cy="484594"/>
          </a:xfrm>
          <a:prstGeom prst="mathMultiply">
            <a:avLst/>
          </a:prstGeom>
          <a:solidFill>
            <a:srgbClr val="FF0000"/>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BE" sz="42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Tree>
    <p:extLst>
      <p:ext uri="{BB962C8B-B14F-4D97-AF65-F5344CB8AC3E}">
        <p14:creationId xmlns:p14="http://schemas.microsoft.com/office/powerpoint/2010/main" val="3852546698"/>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Grp="1" noChangeArrowheads="1"/>
          </p:cNvSpPr>
          <p:nvPr>
            <p:ph type="title"/>
          </p:nvPr>
        </p:nvSpPr>
        <p:spPr>
          <a:xfrm>
            <a:off x="2255838" y="316523"/>
            <a:ext cx="8775700" cy="1664677"/>
          </a:xfrm>
          <a:ln/>
        </p:spPr>
        <p:txBody>
          <a:bodyPr/>
          <a:lstStyle/>
          <a:p>
            <a:pPr>
              <a:lnSpc>
                <a:spcPct val="84000"/>
              </a:lnSpc>
              <a:tabLst>
                <a:tab pos="908795" algn="l"/>
                <a:tab pos="1805309" algn="l"/>
                <a:tab pos="2714102" algn="l"/>
                <a:tab pos="3610616" algn="l"/>
                <a:tab pos="4519411" algn="l"/>
                <a:tab pos="5415925" algn="l"/>
                <a:tab pos="6324719" algn="l"/>
                <a:tab pos="7221232" algn="l"/>
                <a:tab pos="8130027" algn="l"/>
                <a:tab pos="8965136" algn="l"/>
              </a:tabLst>
            </a:pPr>
            <a:r>
              <a:rPr lang="en-US"/>
              <a:t>Simple example</a:t>
            </a:r>
          </a:p>
        </p:txBody>
      </p:sp>
      <p:grpSp>
        <p:nvGrpSpPr>
          <p:cNvPr id="51203" name="Group 3"/>
          <p:cNvGrpSpPr>
            <a:grpSpLocks/>
          </p:cNvGrpSpPr>
          <p:nvPr/>
        </p:nvGrpSpPr>
        <p:grpSpPr bwMode="auto">
          <a:xfrm>
            <a:off x="1584326" y="3990244"/>
            <a:ext cx="3233738" cy="996461"/>
            <a:chOff x="0" y="0"/>
            <a:chExt cx="2037" cy="679"/>
          </a:xfrm>
        </p:grpSpPr>
        <p:sp>
          <p:nvSpPr>
            <p:cNvPr id="51204" name="Oval 4"/>
            <p:cNvSpPr>
              <a:spLocks/>
            </p:cNvSpPr>
            <p:nvPr/>
          </p:nvSpPr>
          <p:spPr bwMode="auto">
            <a:xfrm>
              <a:off x="0" y="0"/>
              <a:ext cx="2037" cy="679"/>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1205" name="Rectangle 5"/>
            <p:cNvSpPr>
              <a:spLocks/>
            </p:cNvSpPr>
            <p:nvPr/>
          </p:nvSpPr>
          <p:spPr bwMode="auto">
            <a:xfrm>
              <a:off x="296" y="194"/>
              <a:ext cx="1448"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714102" algn="l"/>
                  <a:tab pos="3598335" algn="l"/>
                </a:tabLst>
              </a:pPr>
              <a:r>
                <a:rPr lang="en-US" sz="2888">
                  <a:solidFill>
                    <a:srgbClr val="008000"/>
                  </a:solidFill>
                  <a:latin typeface="Helvetica" charset="0"/>
                  <a:ea typeface="ＭＳ Ｐゴシック" charset="0"/>
                  <a:cs typeface="Helvetica" charset="0"/>
                  <a:sym typeface="Helvetica" charset="0"/>
                </a:rPr>
                <a:t>AS1</a:t>
              </a:r>
            </a:p>
          </p:txBody>
        </p:sp>
      </p:grpSp>
      <p:grpSp>
        <p:nvGrpSpPr>
          <p:cNvPr id="51209" name="Group 9"/>
          <p:cNvGrpSpPr>
            <a:grpSpLocks/>
          </p:cNvGrpSpPr>
          <p:nvPr/>
        </p:nvGrpSpPr>
        <p:grpSpPr bwMode="auto">
          <a:xfrm>
            <a:off x="3870326" y="2526324"/>
            <a:ext cx="7758113" cy="994997"/>
            <a:chOff x="0" y="0"/>
            <a:chExt cx="4886" cy="679"/>
          </a:xfrm>
        </p:grpSpPr>
        <p:sp>
          <p:nvSpPr>
            <p:cNvPr id="51210" name="Oval 10"/>
            <p:cNvSpPr>
              <a:spLocks/>
            </p:cNvSpPr>
            <p:nvPr/>
          </p:nvSpPr>
          <p:spPr bwMode="auto">
            <a:xfrm>
              <a:off x="0" y="0"/>
              <a:ext cx="4886" cy="679"/>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1211" name="Rectangle 11"/>
            <p:cNvSpPr>
              <a:spLocks/>
            </p:cNvSpPr>
            <p:nvPr/>
          </p:nvSpPr>
          <p:spPr bwMode="auto">
            <a:xfrm>
              <a:off x="714" y="194"/>
              <a:ext cx="34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714102" algn="l"/>
                  <a:tab pos="3610616" algn="l"/>
                  <a:tab pos="4519411" algn="l"/>
                  <a:tab pos="5415925" algn="l"/>
                  <a:tab pos="6324719" algn="l"/>
                  <a:tab pos="7221232" algn="l"/>
                  <a:tab pos="8080904" algn="l"/>
                </a:tabLst>
              </a:pPr>
              <a:r>
                <a:rPr lang="en-US" sz="2888">
                  <a:solidFill>
                    <a:srgbClr val="008000"/>
                  </a:solidFill>
                  <a:latin typeface="Helvetica" charset="0"/>
                  <a:ea typeface="ＭＳ Ｐゴシック" charset="0"/>
                  <a:cs typeface="Helvetica" charset="0"/>
                  <a:sym typeface="Helvetica" charset="0"/>
                </a:rPr>
                <a:t>AS2</a:t>
              </a:r>
            </a:p>
          </p:txBody>
        </p:sp>
      </p:grpSp>
      <p:grpSp>
        <p:nvGrpSpPr>
          <p:cNvPr id="51212" name="Group 12"/>
          <p:cNvGrpSpPr>
            <a:grpSpLocks/>
          </p:cNvGrpSpPr>
          <p:nvPr/>
        </p:nvGrpSpPr>
        <p:grpSpPr bwMode="auto">
          <a:xfrm>
            <a:off x="5867401" y="3990244"/>
            <a:ext cx="3609975" cy="996461"/>
            <a:chOff x="0" y="0"/>
            <a:chExt cx="2274" cy="679"/>
          </a:xfrm>
        </p:grpSpPr>
        <p:sp>
          <p:nvSpPr>
            <p:cNvPr id="51213" name="Oval 13"/>
            <p:cNvSpPr>
              <a:spLocks/>
            </p:cNvSpPr>
            <p:nvPr/>
          </p:nvSpPr>
          <p:spPr bwMode="auto">
            <a:xfrm>
              <a:off x="0" y="0"/>
              <a:ext cx="2274" cy="679"/>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1214" name="Rectangle 14"/>
            <p:cNvSpPr>
              <a:spLocks/>
            </p:cNvSpPr>
            <p:nvPr/>
          </p:nvSpPr>
          <p:spPr bwMode="auto">
            <a:xfrm>
              <a:off x="332" y="194"/>
              <a:ext cx="1608"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714102" algn="l"/>
                  <a:tab pos="3598335" algn="l"/>
                </a:tabLst>
              </a:pPr>
              <a:r>
                <a:rPr lang="en-US" sz="2888">
                  <a:solidFill>
                    <a:srgbClr val="008000"/>
                  </a:solidFill>
                  <a:latin typeface="Helvetica" charset="0"/>
                  <a:ea typeface="ＭＳ Ｐゴシック" charset="0"/>
                  <a:cs typeface="Helvetica" charset="0"/>
                  <a:sym typeface="Helvetica" charset="0"/>
                </a:rPr>
                <a:t>AS3</a:t>
              </a:r>
            </a:p>
          </p:txBody>
        </p:sp>
      </p:grpSp>
      <p:grpSp>
        <p:nvGrpSpPr>
          <p:cNvPr id="51218" name="Group 18"/>
          <p:cNvGrpSpPr>
            <a:grpSpLocks/>
          </p:cNvGrpSpPr>
          <p:nvPr/>
        </p:nvGrpSpPr>
        <p:grpSpPr bwMode="auto">
          <a:xfrm>
            <a:off x="705497" y="2987830"/>
            <a:ext cx="215900" cy="363416"/>
            <a:chOff x="0" y="0"/>
            <a:chExt cx="136" cy="248"/>
          </a:xfrm>
        </p:grpSpPr>
        <p:sp>
          <p:nvSpPr>
            <p:cNvPr id="51219" name="Rectangle 19"/>
            <p:cNvSpPr>
              <a:spLocks/>
            </p:cNvSpPr>
            <p:nvPr/>
          </p:nvSpPr>
          <p:spPr bwMode="auto">
            <a:xfrm>
              <a:off x="0" y="0"/>
              <a:ext cx="136" cy="248"/>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sz="5514"/>
            </a:p>
          </p:txBody>
        </p:sp>
        <p:sp>
          <p:nvSpPr>
            <p:cNvPr id="51220" name="Rectangle 20"/>
            <p:cNvSpPr>
              <a:spLocks/>
            </p:cNvSpPr>
            <p:nvPr/>
          </p:nvSpPr>
          <p:spPr bwMode="auto">
            <a:xfrm>
              <a:off x="3" y="8"/>
              <a:ext cx="106"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363" b="1">
                  <a:solidFill>
                    <a:srgbClr val="FF0000"/>
                  </a:solidFill>
                  <a:latin typeface="Helvetica" charset="0"/>
                  <a:ea typeface="ＭＳ Ｐゴシック" charset="0"/>
                  <a:cs typeface="Helvetica" charset="0"/>
                  <a:sym typeface="Helvetica" charset="0"/>
                </a:rPr>
                <a:t>$</a:t>
              </a:r>
            </a:p>
          </p:txBody>
        </p:sp>
      </p:grpSp>
      <p:grpSp>
        <p:nvGrpSpPr>
          <p:cNvPr id="51221" name="Group 21"/>
          <p:cNvGrpSpPr>
            <a:grpSpLocks/>
          </p:cNvGrpSpPr>
          <p:nvPr/>
        </p:nvGrpSpPr>
        <p:grpSpPr bwMode="auto">
          <a:xfrm>
            <a:off x="1173810" y="3015670"/>
            <a:ext cx="2820987" cy="351692"/>
            <a:chOff x="0" y="0"/>
            <a:chExt cx="1776" cy="239"/>
          </a:xfrm>
        </p:grpSpPr>
        <p:sp>
          <p:nvSpPr>
            <p:cNvPr id="51222" name="Rectangle 22"/>
            <p:cNvSpPr>
              <a:spLocks/>
            </p:cNvSpPr>
            <p:nvPr/>
          </p:nvSpPr>
          <p:spPr bwMode="auto">
            <a:xfrm>
              <a:off x="0" y="0"/>
              <a:ext cx="1776" cy="239"/>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sz="5514"/>
            </a:p>
          </p:txBody>
        </p:sp>
        <p:sp>
          <p:nvSpPr>
            <p:cNvPr id="51223" name="Rectangle 23"/>
            <p:cNvSpPr>
              <a:spLocks/>
            </p:cNvSpPr>
            <p:nvPr/>
          </p:nvSpPr>
          <p:spPr bwMode="auto">
            <a:xfrm>
              <a:off x="9" y="10"/>
              <a:ext cx="1580"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08795" algn="l"/>
                  <a:tab pos="1805309" algn="l"/>
                  <a:tab pos="2714102" algn="l"/>
                  <a:tab pos="3598335" algn="l"/>
                </a:tabLst>
              </a:pPr>
              <a:r>
                <a:rPr lang="en-US" sz="2363">
                  <a:solidFill>
                    <a:srgbClr val="FF0000"/>
                  </a:solidFill>
                  <a:latin typeface="Helvetica" charset="0"/>
                  <a:ea typeface="ＭＳ Ｐゴシック" charset="0"/>
                  <a:cs typeface="Helvetica" charset="0"/>
                  <a:sym typeface="Helvetica" charset="0"/>
                </a:rPr>
                <a:t>Customer-provider</a:t>
              </a:r>
            </a:p>
          </p:txBody>
        </p:sp>
      </p:grpSp>
      <p:sp>
        <p:nvSpPr>
          <p:cNvPr id="51224" name="Line 24"/>
          <p:cNvSpPr>
            <a:spLocks noChangeShapeType="1"/>
          </p:cNvSpPr>
          <p:nvPr/>
        </p:nvSpPr>
        <p:spPr bwMode="auto">
          <a:xfrm>
            <a:off x="576908" y="3182725"/>
            <a:ext cx="501650" cy="2930"/>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1225" name="Line 25"/>
          <p:cNvSpPr>
            <a:spLocks noChangeShapeType="1"/>
          </p:cNvSpPr>
          <p:nvPr/>
        </p:nvSpPr>
        <p:spPr bwMode="auto">
          <a:xfrm>
            <a:off x="565796" y="2851547"/>
            <a:ext cx="520700" cy="2930"/>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grpSp>
        <p:nvGrpSpPr>
          <p:cNvPr id="51226" name="Group 26"/>
          <p:cNvGrpSpPr>
            <a:grpSpLocks/>
          </p:cNvGrpSpPr>
          <p:nvPr/>
        </p:nvGrpSpPr>
        <p:grpSpPr bwMode="auto">
          <a:xfrm>
            <a:off x="1224609" y="2595105"/>
            <a:ext cx="2705099" cy="351692"/>
            <a:chOff x="0" y="0"/>
            <a:chExt cx="1704" cy="239"/>
          </a:xfrm>
        </p:grpSpPr>
        <p:sp>
          <p:nvSpPr>
            <p:cNvPr id="51227" name="Rectangle 27"/>
            <p:cNvSpPr>
              <a:spLocks/>
            </p:cNvSpPr>
            <p:nvPr/>
          </p:nvSpPr>
          <p:spPr bwMode="auto">
            <a:xfrm>
              <a:off x="0" y="0"/>
              <a:ext cx="1704" cy="239"/>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sz="5514"/>
            </a:p>
          </p:txBody>
        </p:sp>
        <p:sp>
          <p:nvSpPr>
            <p:cNvPr id="51228" name="Rectangle 28"/>
            <p:cNvSpPr>
              <a:spLocks/>
            </p:cNvSpPr>
            <p:nvPr/>
          </p:nvSpPr>
          <p:spPr bwMode="auto">
            <a:xfrm>
              <a:off x="6" y="10"/>
              <a:ext cx="1030"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08795" algn="l"/>
                  <a:tab pos="1805309" algn="l"/>
                  <a:tab pos="2689541" algn="l"/>
                </a:tabLst>
              </a:pPr>
              <a:r>
                <a:rPr lang="en-US" sz="2363">
                  <a:solidFill>
                    <a:srgbClr val="0000FF"/>
                  </a:solidFill>
                  <a:latin typeface="Helvetica" charset="0"/>
                  <a:ea typeface="ＭＳ Ｐゴシック" charset="0"/>
                  <a:cs typeface="Helvetica" charset="0"/>
                  <a:sym typeface="Helvetica" charset="0"/>
                </a:rPr>
                <a:t>Shared-cost</a:t>
              </a:r>
            </a:p>
          </p:txBody>
        </p:sp>
      </p:grpSp>
      <p:sp>
        <p:nvSpPr>
          <p:cNvPr id="51229" name="Line 29"/>
          <p:cNvSpPr>
            <a:spLocks noChangeShapeType="1"/>
          </p:cNvSpPr>
          <p:nvPr/>
        </p:nvSpPr>
        <p:spPr bwMode="auto">
          <a:xfrm>
            <a:off x="581672" y="2804656"/>
            <a:ext cx="520700" cy="2930"/>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1230" name="Line 30"/>
          <p:cNvSpPr>
            <a:spLocks noChangeShapeType="1"/>
          </p:cNvSpPr>
          <p:nvPr/>
        </p:nvSpPr>
        <p:spPr bwMode="auto">
          <a:xfrm rot="10800000" flipH="1">
            <a:off x="3913189" y="3344008"/>
            <a:ext cx="750887" cy="697523"/>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grpSp>
        <p:nvGrpSpPr>
          <p:cNvPr id="51231" name="Group 31"/>
          <p:cNvGrpSpPr>
            <a:grpSpLocks/>
          </p:cNvGrpSpPr>
          <p:nvPr/>
        </p:nvGrpSpPr>
        <p:grpSpPr bwMode="auto">
          <a:xfrm>
            <a:off x="4148139" y="3538906"/>
            <a:ext cx="215900" cy="363416"/>
            <a:chOff x="0" y="0"/>
            <a:chExt cx="136" cy="248"/>
          </a:xfrm>
        </p:grpSpPr>
        <p:sp>
          <p:nvSpPr>
            <p:cNvPr id="51232" name="Rectangle 32"/>
            <p:cNvSpPr>
              <a:spLocks/>
            </p:cNvSpPr>
            <p:nvPr/>
          </p:nvSpPr>
          <p:spPr bwMode="auto">
            <a:xfrm>
              <a:off x="0" y="0"/>
              <a:ext cx="136" cy="248"/>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sz="5514"/>
            </a:p>
          </p:txBody>
        </p:sp>
        <p:sp>
          <p:nvSpPr>
            <p:cNvPr id="51233" name="Rectangle 33"/>
            <p:cNvSpPr>
              <a:spLocks/>
            </p:cNvSpPr>
            <p:nvPr/>
          </p:nvSpPr>
          <p:spPr bwMode="auto">
            <a:xfrm>
              <a:off x="3" y="8"/>
              <a:ext cx="106"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363" b="1">
                  <a:solidFill>
                    <a:srgbClr val="FF0000"/>
                  </a:solidFill>
                  <a:latin typeface="Helvetica" charset="0"/>
                  <a:ea typeface="ＭＳ Ｐゴシック" charset="0"/>
                  <a:cs typeface="Helvetica" charset="0"/>
                  <a:sym typeface="Helvetica" charset="0"/>
                </a:rPr>
                <a:t>$</a:t>
              </a:r>
            </a:p>
          </p:txBody>
        </p:sp>
      </p:grpSp>
      <p:sp>
        <p:nvSpPr>
          <p:cNvPr id="51234" name="Line 34"/>
          <p:cNvSpPr>
            <a:spLocks noChangeShapeType="1"/>
          </p:cNvSpPr>
          <p:nvPr/>
        </p:nvSpPr>
        <p:spPr bwMode="auto">
          <a:xfrm rot="10800000" flipH="1">
            <a:off x="4837114" y="4495800"/>
            <a:ext cx="1004887" cy="5862"/>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1235" name="Line 35"/>
          <p:cNvSpPr>
            <a:spLocks noChangeShapeType="1"/>
          </p:cNvSpPr>
          <p:nvPr/>
        </p:nvSpPr>
        <p:spPr bwMode="auto">
          <a:xfrm rot="10800000" flipH="1">
            <a:off x="4818063" y="4431324"/>
            <a:ext cx="1057275" cy="7327"/>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1276" name="Rectangle 76"/>
          <p:cNvSpPr>
            <a:spLocks/>
          </p:cNvSpPr>
          <p:nvPr/>
        </p:nvSpPr>
        <p:spPr bwMode="auto">
          <a:xfrm>
            <a:off x="2757488" y="8805497"/>
            <a:ext cx="6761162" cy="420566"/>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sz="5514"/>
          </a:p>
        </p:txBody>
      </p:sp>
      <p:sp>
        <p:nvSpPr>
          <p:cNvPr id="82" name="Line 35"/>
          <p:cNvSpPr>
            <a:spLocks noChangeShapeType="1"/>
          </p:cNvSpPr>
          <p:nvPr/>
        </p:nvSpPr>
        <p:spPr bwMode="auto">
          <a:xfrm rot="10800000" flipH="1">
            <a:off x="8230594" y="3480953"/>
            <a:ext cx="576064" cy="539078"/>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83" name="Line 35"/>
          <p:cNvSpPr>
            <a:spLocks noChangeShapeType="1"/>
          </p:cNvSpPr>
          <p:nvPr/>
        </p:nvSpPr>
        <p:spPr bwMode="auto">
          <a:xfrm rot="10800000" flipH="1">
            <a:off x="8374609" y="3480953"/>
            <a:ext cx="576064" cy="539078"/>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84" name="Rectangle 2"/>
          <p:cNvSpPr txBox="1">
            <a:spLocks noChangeArrowheads="1"/>
          </p:cNvSpPr>
          <p:nvPr/>
        </p:nvSpPr>
        <p:spPr bwMode="auto">
          <a:xfrm>
            <a:off x="597745" y="3480953"/>
            <a:ext cx="12220575" cy="552786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9124" tIns="49124" rIns="49124" bIns="49124"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621726">
              <a:lnSpc>
                <a:spcPct val="84000"/>
              </a:lnSpc>
              <a:buClr>
                <a:srgbClr val="000000"/>
              </a:buClr>
              <a:buSzPct val="75000"/>
              <a:tabLst>
                <a:tab pos="908795" algn="l"/>
                <a:tab pos="1805309" algn="l"/>
                <a:tab pos="2714102" algn="l"/>
                <a:tab pos="3610616" algn="l"/>
                <a:tab pos="4519411" algn="l"/>
                <a:tab pos="5415925" algn="l"/>
                <a:tab pos="6324719" algn="l"/>
                <a:tab pos="7221232" algn="l"/>
                <a:tab pos="8130027" algn="l"/>
                <a:tab pos="9026541" algn="l"/>
                <a:tab pos="9935335" algn="l"/>
                <a:tab pos="10844130" algn="l"/>
                <a:tab pos="11740643" algn="l"/>
                <a:tab pos="12563471" algn="l"/>
                <a:tab pos="908795" algn="l"/>
                <a:tab pos="1805309" algn="l"/>
                <a:tab pos="2714102" algn="l"/>
                <a:tab pos="3610616" algn="l"/>
                <a:tab pos="4519411" algn="l"/>
                <a:tab pos="5415925" algn="l"/>
                <a:tab pos="6324719" algn="l"/>
                <a:tab pos="7221232" algn="l"/>
                <a:tab pos="8130027" algn="l"/>
                <a:tab pos="9026541" algn="l"/>
                <a:tab pos="9935335" algn="l"/>
                <a:tab pos="10844130" algn="l"/>
                <a:tab pos="11740643" algn="l"/>
                <a:tab pos="12563471" algn="l"/>
              </a:tabLst>
            </a:pPr>
            <a:r>
              <a:rPr lang="en-US" sz="3807">
                <a:latin typeface="Helvetica" charset="0"/>
                <a:cs typeface="Helvetica" charset="0"/>
                <a:sym typeface="Helvetica" charset="0"/>
              </a:rPr>
              <a:t>AS1 announces one prefix, p</a:t>
            </a:r>
            <a:endParaRPr lang="en-US" sz="3807">
              <a:latin typeface="Helvetica" charset="0"/>
              <a:sym typeface="Helvetica" charset="0"/>
            </a:endParaRPr>
          </a:p>
        </p:txBody>
      </p:sp>
    </p:spTree>
    <p:extLst>
      <p:ext uri="{BB962C8B-B14F-4D97-AF65-F5344CB8AC3E}">
        <p14:creationId xmlns:p14="http://schemas.microsoft.com/office/powerpoint/2010/main" val="4086827985"/>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Grp="1" noChangeArrowheads="1"/>
          </p:cNvSpPr>
          <p:nvPr>
            <p:ph type="title"/>
          </p:nvPr>
        </p:nvSpPr>
        <p:spPr>
          <a:xfrm>
            <a:off x="2255838" y="316523"/>
            <a:ext cx="8775700" cy="1664677"/>
          </a:xfrm>
          <a:ln/>
        </p:spPr>
        <p:txBody>
          <a:bodyPr/>
          <a:lstStyle/>
          <a:p>
            <a:pPr>
              <a:lnSpc>
                <a:spcPct val="84000"/>
              </a:lnSpc>
              <a:tabLst>
                <a:tab pos="908795" algn="l"/>
                <a:tab pos="1805309" algn="l"/>
                <a:tab pos="2714102" algn="l"/>
                <a:tab pos="3610616" algn="l"/>
                <a:tab pos="4519411" algn="l"/>
                <a:tab pos="5415925" algn="l"/>
                <a:tab pos="6324719" algn="l"/>
                <a:tab pos="7221232" algn="l"/>
                <a:tab pos="8130027" algn="l"/>
                <a:tab pos="8965136" algn="l"/>
              </a:tabLst>
            </a:pPr>
            <a:r>
              <a:rPr lang="en-US"/>
              <a:t>Simple example</a:t>
            </a:r>
          </a:p>
        </p:txBody>
      </p:sp>
      <p:sp>
        <p:nvSpPr>
          <p:cNvPr id="51202" name="Rectangle 2"/>
          <p:cNvSpPr>
            <a:spLocks noGrp="1" noChangeArrowheads="1"/>
          </p:cNvSpPr>
          <p:nvPr>
            <p:ph type="body" idx="1"/>
          </p:nvPr>
        </p:nvSpPr>
        <p:spPr>
          <a:xfrm>
            <a:off x="309713" y="5873835"/>
            <a:ext cx="12220575" cy="4929645"/>
          </a:xfrm>
          <a:ln/>
        </p:spPr>
        <p:txBody>
          <a:bodyPr/>
          <a:lstStyle/>
          <a:p>
            <a:pPr marL="621726">
              <a:lnSpc>
                <a:spcPct val="84000"/>
              </a:lnSpc>
              <a:buClr>
                <a:srgbClr val="000000"/>
              </a:buClr>
              <a:buSzPct val="75000"/>
              <a:tabLst>
                <a:tab pos="908795" algn="l"/>
                <a:tab pos="1805309" algn="l"/>
                <a:tab pos="2714102" algn="l"/>
                <a:tab pos="3610616" algn="l"/>
                <a:tab pos="4519411" algn="l"/>
                <a:tab pos="5415925" algn="l"/>
                <a:tab pos="6324719" algn="l"/>
                <a:tab pos="7221232" algn="l"/>
                <a:tab pos="8130027" algn="l"/>
                <a:tab pos="9026541" algn="l"/>
                <a:tab pos="9935335" algn="l"/>
                <a:tab pos="10844130" algn="l"/>
                <a:tab pos="11740643" algn="l"/>
                <a:tab pos="12563471" algn="l"/>
                <a:tab pos="908795" algn="l"/>
                <a:tab pos="1805309" algn="l"/>
                <a:tab pos="2714102" algn="l"/>
                <a:tab pos="3610616" algn="l"/>
                <a:tab pos="4519411" algn="l"/>
                <a:tab pos="5415925" algn="l"/>
                <a:tab pos="6324719" algn="l"/>
                <a:tab pos="7221232" algn="l"/>
                <a:tab pos="8130027" algn="l"/>
                <a:tab pos="9026541" algn="l"/>
                <a:tab pos="9935335" algn="l"/>
                <a:tab pos="10844130" algn="l"/>
                <a:tab pos="11740643" algn="l"/>
                <a:tab pos="12563471" algn="l"/>
              </a:tabLst>
            </a:pPr>
            <a:r>
              <a:rPr lang="en-US" sz="3807">
                <a:latin typeface="Helvetica" charset="0"/>
                <a:cs typeface="Helvetica" charset="0"/>
                <a:sym typeface="Helvetica" charset="0"/>
              </a:rPr>
              <a:t>AS1 announces one prefix, p</a:t>
            </a:r>
            <a:endParaRPr lang="en-US" sz="3807">
              <a:latin typeface="Helvetica" charset="0"/>
              <a:sym typeface="Helvetica" charset="0"/>
            </a:endParaRPr>
          </a:p>
        </p:txBody>
      </p:sp>
      <p:grpSp>
        <p:nvGrpSpPr>
          <p:cNvPr id="51203" name="Group 3"/>
          <p:cNvGrpSpPr>
            <a:grpSpLocks/>
          </p:cNvGrpSpPr>
          <p:nvPr/>
        </p:nvGrpSpPr>
        <p:grpSpPr bwMode="auto">
          <a:xfrm>
            <a:off x="1584326" y="3990244"/>
            <a:ext cx="3233738" cy="996461"/>
            <a:chOff x="0" y="0"/>
            <a:chExt cx="2037" cy="679"/>
          </a:xfrm>
        </p:grpSpPr>
        <p:sp>
          <p:nvSpPr>
            <p:cNvPr id="51204" name="Oval 4"/>
            <p:cNvSpPr>
              <a:spLocks/>
            </p:cNvSpPr>
            <p:nvPr/>
          </p:nvSpPr>
          <p:spPr bwMode="auto">
            <a:xfrm>
              <a:off x="0" y="0"/>
              <a:ext cx="2037" cy="679"/>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1205" name="Rectangle 5"/>
            <p:cNvSpPr>
              <a:spLocks/>
            </p:cNvSpPr>
            <p:nvPr/>
          </p:nvSpPr>
          <p:spPr bwMode="auto">
            <a:xfrm>
              <a:off x="296" y="194"/>
              <a:ext cx="1448"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714102" algn="l"/>
                  <a:tab pos="3598335" algn="l"/>
                </a:tabLst>
              </a:pPr>
              <a:r>
                <a:rPr lang="en-US" sz="2888">
                  <a:solidFill>
                    <a:srgbClr val="008000"/>
                  </a:solidFill>
                  <a:latin typeface="Helvetica" charset="0"/>
                  <a:ea typeface="ＭＳ Ｐゴシック" charset="0"/>
                  <a:cs typeface="Helvetica" charset="0"/>
                  <a:sym typeface="Helvetica" charset="0"/>
                </a:rPr>
                <a:t>AS1</a:t>
              </a:r>
            </a:p>
          </p:txBody>
        </p:sp>
      </p:grpSp>
      <p:grpSp>
        <p:nvGrpSpPr>
          <p:cNvPr id="51209" name="Group 9"/>
          <p:cNvGrpSpPr>
            <a:grpSpLocks/>
          </p:cNvGrpSpPr>
          <p:nvPr/>
        </p:nvGrpSpPr>
        <p:grpSpPr bwMode="auto">
          <a:xfrm>
            <a:off x="3870326" y="2526324"/>
            <a:ext cx="7758113" cy="994997"/>
            <a:chOff x="0" y="0"/>
            <a:chExt cx="4886" cy="679"/>
          </a:xfrm>
        </p:grpSpPr>
        <p:sp>
          <p:nvSpPr>
            <p:cNvPr id="51210" name="Oval 10"/>
            <p:cNvSpPr>
              <a:spLocks/>
            </p:cNvSpPr>
            <p:nvPr/>
          </p:nvSpPr>
          <p:spPr bwMode="auto">
            <a:xfrm>
              <a:off x="0" y="0"/>
              <a:ext cx="4886" cy="679"/>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1211" name="Rectangle 11"/>
            <p:cNvSpPr>
              <a:spLocks/>
            </p:cNvSpPr>
            <p:nvPr/>
          </p:nvSpPr>
          <p:spPr bwMode="auto">
            <a:xfrm>
              <a:off x="714" y="194"/>
              <a:ext cx="34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714102" algn="l"/>
                  <a:tab pos="3610616" algn="l"/>
                  <a:tab pos="4519411" algn="l"/>
                  <a:tab pos="5415925" algn="l"/>
                  <a:tab pos="6324719" algn="l"/>
                  <a:tab pos="7221232" algn="l"/>
                  <a:tab pos="8080904" algn="l"/>
                </a:tabLst>
              </a:pPr>
              <a:r>
                <a:rPr lang="en-US" sz="2888">
                  <a:solidFill>
                    <a:srgbClr val="008000"/>
                  </a:solidFill>
                  <a:latin typeface="Helvetica" charset="0"/>
                  <a:ea typeface="ＭＳ Ｐゴシック" charset="0"/>
                  <a:cs typeface="Helvetica" charset="0"/>
                  <a:sym typeface="Helvetica" charset="0"/>
                </a:rPr>
                <a:t>AS2</a:t>
              </a:r>
            </a:p>
          </p:txBody>
        </p:sp>
      </p:grpSp>
      <p:grpSp>
        <p:nvGrpSpPr>
          <p:cNvPr id="51212" name="Group 12"/>
          <p:cNvGrpSpPr>
            <a:grpSpLocks/>
          </p:cNvGrpSpPr>
          <p:nvPr/>
        </p:nvGrpSpPr>
        <p:grpSpPr bwMode="auto">
          <a:xfrm>
            <a:off x="5867401" y="3990244"/>
            <a:ext cx="3609975" cy="996461"/>
            <a:chOff x="0" y="0"/>
            <a:chExt cx="2274" cy="679"/>
          </a:xfrm>
        </p:grpSpPr>
        <p:sp>
          <p:nvSpPr>
            <p:cNvPr id="51213" name="Oval 13"/>
            <p:cNvSpPr>
              <a:spLocks/>
            </p:cNvSpPr>
            <p:nvPr/>
          </p:nvSpPr>
          <p:spPr bwMode="auto">
            <a:xfrm>
              <a:off x="0" y="0"/>
              <a:ext cx="2274" cy="679"/>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1214" name="Rectangle 14"/>
            <p:cNvSpPr>
              <a:spLocks/>
            </p:cNvSpPr>
            <p:nvPr/>
          </p:nvSpPr>
          <p:spPr bwMode="auto">
            <a:xfrm>
              <a:off x="332" y="194"/>
              <a:ext cx="1608"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714102" algn="l"/>
                  <a:tab pos="3598335" algn="l"/>
                </a:tabLst>
              </a:pPr>
              <a:r>
                <a:rPr lang="en-US" sz="2888">
                  <a:solidFill>
                    <a:srgbClr val="008000"/>
                  </a:solidFill>
                  <a:latin typeface="Helvetica" charset="0"/>
                  <a:ea typeface="ＭＳ Ｐゴシック" charset="0"/>
                  <a:cs typeface="Helvetica" charset="0"/>
                  <a:sym typeface="Helvetica" charset="0"/>
                </a:rPr>
                <a:t>AS3</a:t>
              </a:r>
            </a:p>
          </p:txBody>
        </p:sp>
      </p:grpSp>
      <p:grpSp>
        <p:nvGrpSpPr>
          <p:cNvPr id="51215" name="Group 15"/>
          <p:cNvGrpSpPr>
            <a:grpSpLocks/>
          </p:cNvGrpSpPr>
          <p:nvPr/>
        </p:nvGrpSpPr>
        <p:grpSpPr bwMode="auto">
          <a:xfrm>
            <a:off x="6926264" y="6622075"/>
            <a:ext cx="3609975" cy="996461"/>
            <a:chOff x="0" y="0"/>
            <a:chExt cx="2274" cy="679"/>
          </a:xfrm>
        </p:grpSpPr>
        <p:sp>
          <p:nvSpPr>
            <p:cNvPr id="51216" name="Oval 16"/>
            <p:cNvSpPr>
              <a:spLocks/>
            </p:cNvSpPr>
            <p:nvPr/>
          </p:nvSpPr>
          <p:spPr bwMode="auto">
            <a:xfrm>
              <a:off x="0" y="0"/>
              <a:ext cx="2274" cy="679"/>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1217" name="Rectangle 17"/>
            <p:cNvSpPr>
              <a:spLocks/>
            </p:cNvSpPr>
            <p:nvPr/>
          </p:nvSpPr>
          <p:spPr bwMode="auto">
            <a:xfrm>
              <a:off x="332" y="194"/>
              <a:ext cx="1608"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714102" algn="l"/>
                  <a:tab pos="3598335" algn="l"/>
                </a:tabLst>
              </a:pPr>
              <a:r>
                <a:rPr lang="en-US" sz="2888">
                  <a:solidFill>
                    <a:srgbClr val="008000"/>
                  </a:solidFill>
                  <a:latin typeface="Helvetica" charset="0"/>
                  <a:ea typeface="ＭＳ Ｐゴシック" charset="0"/>
                  <a:cs typeface="Helvetica" charset="0"/>
                  <a:sym typeface="Helvetica" charset="0"/>
                </a:rPr>
                <a:t>AS5</a:t>
              </a:r>
            </a:p>
          </p:txBody>
        </p:sp>
      </p:grpSp>
      <p:grpSp>
        <p:nvGrpSpPr>
          <p:cNvPr id="51218" name="Group 18"/>
          <p:cNvGrpSpPr>
            <a:grpSpLocks/>
          </p:cNvGrpSpPr>
          <p:nvPr/>
        </p:nvGrpSpPr>
        <p:grpSpPr bwMode="auto">
          <a:xfrm>
            <a:off x="453728" y="2749796"/>
            <a:ext cx="215900" cy="363416"/>
            <a:chOff x="0" y="0"/>
            <a:chExt cx="136" cy="248"/>
          </a:xfrm>
        </p:grpSpPr>
        <p:sp>
          <p:nvSpPr>
            <p:cNvPr id="51219" name="Rectangle 19"/>
            <p:cNvSpPr>
              <a:spLocks/>
            </p:cNvSpPr>
            <p:nvPr/>
          </p:nvSpPr>
          <p:spPr bwMode="auto">
            <a:xfrm>
              <a:off x="0" y="0"/>
              <a:ext cx="136" cy="248"/>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sz="5514"/>
            </a:p>
          </p:txBody>
        </p:sp>
        <p:sp>
          <p:nvSpPr>
            <p:cNvPr id="51220" name="Rectangle 20"/>
            <p:cNvSpPr>
              <a:spLocks/>
            </p:cNvSpPr>
            <p:nvPr/>
          </p:nvSpPr>
          <p:spPr bwMode="auto">
            <a:xfrm>
              <a:off x="3" y="8"/>
              <a:ext cx="106"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363" b="1">
                  <a:solidFill>
                    <a:srgbClr val="FF0000"/>
                  </a:solidFill>
                  <a:latin typeface="Helvetica" charset="0"/>
                  <a:ea typeface="ＭＳ Ｐゴシック" charset="0"/>
                  <a:cs typeface="Helvetica" charset="0"/>
                  <a:sym typeface="Helvetica" charset="0"/>
                </a:rPr>
                <a:t>$</a:t>
              </a:r>
            </a:p>
          </p:txBody>
        </p:sp>
      </p:grpSp>
      <p:grpSp>
        <p:nvGrpSpPr>
          <p:cNvPr id="51221" name="Group 21"/>
          <p:cNvGrpSpPr>
            <a:grpSpLocks/>
          </p:cNvGrpSpPr>
          <p:nvPr/>
        </p:nvGrpSpPr>
        <p:grpSpPr bwMode="auto">
          <a:xfrm>
            <a:off x="922041" y="2777636"/>
            <a:ext cx="2820987" cy="351692"/>
            <a:chOff x="0" y="0"/>
            <a:chExt cx="1776" cy="239"/>
          </a:xfrm>
        </p:grpSpPr>
        <p:sp>
          <p:nvSpPr>
            <p:cNvPr id="51222" name="Rectangle 22"/>
            <p:cNvSpPr>
              <a:spLocks/>
            </p:cNvSpPr>
            <p:nvPr/>
          </p:nvSpPr>
          <p:spPr bwMode="auto">
            <a:xfrm>
              <a:off x="0" y="0"/>
              <a:ext cx="1776" cy="239"/>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sz="5514"/>
            </a:p>
          </p:txBody>
        </p:sp>
        <p:sp>
          <p:nvSpPr>
            <p:cNvPr id="51223" name="Rectangle 23"/>
            <p:cNvSpPr>
              <a:spLocks/>
            </p:cNvSpPr>
            <p:nvPr/>
          </p:nvSpPr>
          <p:spPr bwMode="auto">
            <a:xfrm>
              <a:off x="9" y="10"/>
              <a:ext cx="1580"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08795" algn="l"/>
                  <a:tab pos="1805309" algn="l"/>
                  <a:tab pos="2714102" algn="l"/>
                  <a:tab pos="3598335" algn="l"/>
                </a:tabLst>
              </a:pPr>
              <a:r>
                <a:rPr lang="en-US" sz="2363">
                  <a:solidFill>
                    <a:srgbClr val="FF0000"/>
                  </a:solidFill>
                  <a:latin typeface="Helvetica" charset="0"/>
                  <a:ea typeface="ＭＳ Ｐゴシック" charset="0"/>
                  <a:cs typeface="Helvetica" charset="0"/>
                  <a:sym typeface="Helvetica" charset="0"/>
                </a:rPr>
                <a:t>Customer-provider</a:t>
              </a:r>
            </a:p>
          </p:txBody>
        </p:sp>
      </p:grpSp>
      <p:sp>
        <p:nvSpPr>
          <p:cNvPr id="51224" name="Line 24"/>
          <p:cNvSpPr>
            <a:spLocks noChangeShapeType="1"/>
          </p:cNvSpPr>
          <p:nvPr/>
        </p:nvSpPr>
        <p:spPr bwMode="auto">
          <a:xfrm>
            <a:off x="325140" y="2944691"/>
            <a:ext cx="501650" cy="2930"/>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1225" name="Line 25"/>
          <p:cNvSpPr>
            <a:spLocks noChangeShapeType="1"/>
          </p:cNvSpPr>
          <p:nvPr/>
        </p:nvSpPr>
        <p:spPr bwMode="auto">
          <a:xfrm>
            <a:off x="314029" y="2613515"/>
            <a:ext cx="520700" cy="2930"/>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grpSp>
        <p:nvGrpSpPr>
          <p:cNvPr id="51226" name="Group 26"/>
          <p:cNvGrpSpPr>
            <a:grpSpLocks/>
          </p:cNvGrpSpPr>
          <p:nvPr/>
        </p:nvGrpSpPr>
        <p:grpSpPr bwMode="auto">
          <a:xfrm>
            <a:off x="972842" y="2357071"/>
            <a:ext cx="2705099" cy="351692"/>
            <a:chOff x="0" y="0"/>
            <a:chExt cx="1704" cy="239"/>
          </a:xfrm>
        </p:grpSpPr>
        <p:sp>
          <p:nvSpPr>
            <p:cNvPr id="51227" name="Rectangle 27"/>
            <p:cNvSpPr>
              <a:spLocks/>
            </p:cNvSpPr>
            <p:nvPr/>
          </p:nvSpPr>
          <p:spPr bwMode="auto">
            <a:xfrm>
              <a:off x="0" y="0"/>
              <a:ext cx="1704" cy="239"/>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sz="5514"/>
            </a:p>
          </p:txBody>
        </p:sp>
        <p:sp>
          <p:nvSpPr>
            <p:cNvPr id="51228" name="Rectangle 28"/>
            <p:cNvSpPr>
              <a:spLocks/>
            </p:cNvSpPr>
            <p:nvPr/>
          </p:nvSpPr>
          <p:spPr bwMode="auto">
            <a:xfrm>
              <a:off x="6" y="10"/>
              <a:ext cx="1030"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08795" algn="l"/>
                  <a:tab pos="1805309" algn="l"/>
                  <a:tab pos="2689541" algn="l"/>
                </a:tabLst>
              </a:pPr>
              <a:r>
                <a:rPr lang="en-US" sz="2363">
                  <a:solidFill>
                    <a:srgbClr val="0000FF"/>
                  </a:solidFill>
                  <a:latin typeface="Helvetica" charset="0"/>
                  <a:ea typeface="ＭＳ Ｐゴシック" charset="0"/>
                  <a:cs typeface="Helvetica" charset="0"/>
                  <a:sym typeface="Helvetica" charset="0"/>
                </a:rPr>
                <a:t>Shared-cost</a:t>
              </a:r>
            </a:p>
          </p:txBody>
        </p:sp>
      </p:grpSp>
      <p:sp>
        <p:nvSpPr>
          <p:cNvPr id="51229" name="Line 29"/>
          <p:cNvSpPr>
            <a:spLocks noChangeShapeType="1"/>
          </p:cNvSpPr>
          <p:nvPr/>
        </p:nvSpPr>
        <p:spPr bwMode="auto">
          <a:xfrm>
            <a:off x="329903" y="2566622"/>
            <a:ext cx="520700" cy="2930"/>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1230" name="Line 30"/>
          <p:cNvSpPr>
            <a:spLocks noChangeShapeType="1"/>
          </p:cNvSpPr>
          <p:nvPr/>
        </p:nvSpPr>
        <p:spPr bwMode="auto">
          <a:xfrm rot="10800000" flipH="1">
            <a:off x="3913189" y="3344008"/>
            <a:ext cx="750887" cy="697523"/>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grpSp>
        <p:nvGrpSpPr>
          <p:cNvPr id="51231" name="Group 31"/>
          <p:cNvGrpSpPr>
            <a:grpSpLocks/>
          </p:cNvGrpSpPr>
          <p:nvPr/>
        </p:nvGrpSpPr>
        <p:grpSpPr bwMode="auto">
          <a:xfrm>
            <a:off x="4148139" y="3538906"/>
            <a:ext cx="215900" cy="363416"/>
            <a:chOff x="0" y="0"/>
            <a:chExt cx="136" cy="248"/>
          </a:xfrm>
        </p:grpSpPr>
        <p:sp>
          <p:nvSpPr>
            <p:cNvPr id="51232" name="Rectangle 32"/>
            <p:cNvSpPr>
              <a:spLocks/>
            </p:cNvSpPr>
            <p:nvPr/>
          </p:nvSpPr>
          <p:spPr bwMode="auto">
            <a:xfrm>
              <a:off x="0" y="0"/>
              <a:ext cx="136" cy="248"/>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sz="5514"/>
            </a:p>
          </p:txBody>
        </p:sp>
        <p:sp>
          <p:nvSpPr>
            <p:cNvPr id="51233" name="Rectangle 33"/>
            <p:cNvSpPr>
              <a:spLocks/>
            </p:cNvSpPr>
            <p:nvPr/>
          </p:nvSpPr>
          <p:spPr bwMode="auto">
            <a:xfrm>
              <a:off x="3" y="8"/>
              <a:ext cx="106"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363" b="1">
                  <a:solidFill>
                    <a:srgbClr val="FF0000"/>
                  </a:solidFill>
                  <a:latin typeface="Helvetica" charset="0"/>
                  <a:ea typeface="ＭＳ Ｐゴシック" charset="0"/>
                  <a:cs typeface="Helvetica" charset="0"/>
                  <a:sym typeface="Helvetica" charset="0"/>
                </a:rPr>
                <a:t>$</a:t>
              </a:r>
            </a:p>
          </p:txBody>
        </p:sp>
      </p:grpSp>
      <p:sp>
        <p:nvSpPr>
          <p:cNvPr id="51234" name="Line 34"/>
          <p:cNvSpPr>
            <a:spLocks noChangeShapeType="1"/>
          </p:cNvSpPr>
          <p:nvPr/>
        </p:nvSpPr>
        <p:spPr bwMode="auto">
          <a:xfrm rot="10800000" flipH="1" flipV="1">
            <a:off x="4198144" y="4882661"/>
            <a:ext cx="2952329" cy="924704"/>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1235" name="Line 35"/>
          <p:cNvSpPr>
            <a:spLocks noChangeShapeType="1"/>
          </p:cNvSpPr>
          <p:nvPr/>
        </p:nvSpPr>
        <p:spPr bwMode="auto">
          <a:xfrm rot="10800000" flipH="1" flipV="1">
            <a:off x="4342161" y="4817659"/>
            <a:ext cx="2880320" cy="923237"/>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1242" name="Rectangle 42"/>
          <p:cNvSpPr>
            <a:spLocks/>
          </p:cNvSpPr>
          <p:nvPr/>
        </p:nvSpPr>
        <p:spPr bwMode="auto">
          <a:xfrm rot="10800000">
            <a:off x="7312026" y="7460275"/>
            <a:ext cx="293679" cy="429357"/>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sz="5514"/>
          </a:p>
        </p:txBody>
      </p:sp>
      <p:sp>
        <p:nvSpPr>
          <p:cNvPr id="51248" name="Line 48"/>
          <p:cNvSpPr>
            <a:spLocks noChangeShapeType="1"/>
          </p:cNvSpPr>
          <p:nvPr/>
        </p:nvSpPr>
        <p:spPr bwMode="auto">
          <a:xfrm rot="10800000" flipV="1">
            <a:off x="7870553" y="3480951"/>
            <a:ext cx="72008" cy="465282"/>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grpSp>
        <p:nvGrpSpPr>
          <p:cNvPr id="51249" name="Group 49"/>
          <p:cNvGrpSpPr>
            <a:grpSpLocks/>
          </p:cNvGrpSpPr>
          <p:nvPr/>
        </p:nvGrpSpPr>
        <p:grpSpPr bwMode="auto">
          <a:xfrm rot="10800000">
            <a:off x="8094961" y="3563820"/>
            <a:ext cx="2304743" cy="1784834"/>
            <a:chOff x="1" y="0"/>
            <a:chExt cx="1444" cy="1218"/>
          </a:xfrm>
        </p:grpSpPr>
        <p:sp>
          <p:nvSpPr>
            <p:cNvPr id="51250" name="Rectangle 50"/>
            <p:cNvSpPr>
              <a:spLocks/>
            </p:cNvSpPr>
            <p:nvPr/>
          </p:nvSpPr>
          <p:spPr bwMode="auto">
            <a:xfrm>
              <a:off x="1" y="0"/>
              <a:ext cx="184" cy="293"/>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sz="5514"/>
            </a:p>
          </p:txBody>
        </p:sp>
        <p:sp>
          <p:nvSpPr>
            <p:cNvPr id="51251" name="Rectangle 51"/>
            <p:cNvSpPr>
              <a:spLocks/>
            </p:cNvSpPr>
            <p:nvPr/>
          </p:nvSpPr>
          <p:spPr bwMode="auto">
            <a:xfrm>
              <a:off x="1340" y="1005"/>
              <a:ext cx="105"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363" b="1">
                  <a:solidFill>
                    <a:srgbClr val="FF0000"/>
                  </a:solidFill>
                  <a:latin typeface="Helvetica" charset="0"/>
                  <a:ea typeface="ＭＳ Ｐゴシック" charset="0"/>
                  <a:cs typeface="Helvetica" charset="0"/>
                  <a:sym typeface="Helvetica" charset="0"/>
                </a:rPr>
                <a:t>$</a:t>
              </a:r>
            </a:p>
          </p:txBody>
        </p:sp>
      </p:grpSp>
      <p:grpSp>
        <p:nvGrpSpPr>
          <p:cNvPr id="51252" name="Group 52"/>
          <p:cNvGrpSpPr>
            <a:grpSpLocks/>
          </p:cNvGrpSpPr>
          <p:nvPr/>
        </p:nvGrpSpPr>
        <p:grpSpPr bwMode="auto">
          <a:xfrm>
            <a:off x="7218363" y="5443905"/>
            <a:ext cx="2095500" cy="701919"/>
            <a:chOff x="0" y="0"/>
            <a:chExt cx="1319" cy="478"/>
          </a:xfrm>
        </p:grpSpPr>
        <p:sp>
          <p:nvSpPr>
            <p:cNvPr id="51253" name="Oval 53"/>
            <p:cNvSpPr>
              <a:spLocks/>
            </p:cNvSpPr>
            <p:nvPr/>
          </p:nvSpPr>
          <p:spPr bwMode="auto">
            <a:xfrm>
              <a:off x="0" y="0"/>
              <a:ext cx="1319" cy="478"/>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1254" name="Rectangle 54"/>
            <p:cNvSpPr>
              <a:spLocks/>
            </p:cNvSpPr>
            <p:nvPr/>
          </p:nvSpPr>
          <p:spPr bwMode="auto">
            <a:xfrm>
              <a:off x="195" y="93"/>
              <a:ext cx="928"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689541" algn="l"/>
                </a:tabLst>
              </a:pPr>
              <a:r>
                <a:rPr lang="en-US" sz="2888">
                  <a:solidFill>
                    <a:srgbClr val="008000"/>
                  </a:solidFill>
                  <a:latin typeface="Helvetica" charset="0"/>
                  <a:ea typeface="ＭＳ Ｐゴシック" charset="0"/>
                  <a:cs typeface="Helvetica" charset="0"/>
                  <a:sym typeface="Helvetica" charset="0"/>
                </a:rPr>
                <a:t>AS4</a:t>
              </a:r>
            </a:p>
          </p:txBody>
        </p:sp>
      </p:grpSp>
      <p:sp>
        <p:nvSpPr>
          <p:cNvPr id="51255" name="Line 55"/>
          <p:cNvSpPr>
            <a:spLocks noChangeShapeType="1"/>
          </p:cNvSpPr>
          <p:nvPr/>
        </p:nvSpPr>
        <p:spPr bwMode="auto">
          <a:xfrm rot="10800000" flipH="1" flipV="1">
            <a:off x="7870553" y="4943270"/>
            <a:ext cx="11683" cy="381985"/>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grpSp>
        <p:nvGrpSpPr>
          <p:cNvPr id="51256" name="Group 56"/>
          <p:cNvGrpSpPr>
            <a:grpSpLocks/>
          </p:cNvGrpSpPr>
          <p:nvPr/>
        </p:nvGrpSpPr>
        <p:grpSpPr bwMode="auto">
          <a:xfrm rot="10800000">
            <a:off x="8085138" y="4985240"/>
            <a:ext cx="293679" cy="429357"/>
            <a:chOff x="1" y="0"/>
            <a:chExt cx="184" cy="293"/>
          </a:xfrm>
        </p:grpSpPr>
        <p:sp>
          <p:nvSpPr>
            <p:cNvPr id="51257" name="Rectangle 57"/>
            <p:cNvSpPr>
              <a:spLocks/>
            </p:cNvSpPr>
            <p:nvPr/>
          </p:nvSpPr>
          <p:spPr bwMode="auto">
            <a:xfrm>
              <a:off x="1" y="0"/>
              <a:ext cx="184" cy="293"/>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sz="5514"/>
            </a:p>
          </p:txBody>
        </p:sp>
        <p:sp>
          <p:nvSpPr>
            <p:cNvPr id="51258" name="Rectangle 58"/>
            <p:cNvSpPr>
              <a:spLocks/>
            </p:cNvSpPr>
            <p:nvPr/>
          </p:nvSpPr>
          <p:spPr bwMode="auto">
            <a:xfrm>
              <a:off x="4" y="8"/>
              <a:ext cx="105"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363" b="1">
                  <a:solidFill>
                    <a:srgbClr val="FF0000"/>
                  </a:solidFill>
                  <a:latin typeface="Helvetica" charset="0"/>
                  <a:ea typeface="ＭＳ Ｐゴシック" charset="0"/>
                  <a:cs typeface="Helvetica" charset="0"/>
                  <a:sym typeface="Helvetica" charset="0"/>
                </a:rPr>
                <a:t>$</a:t>
              </a:r>
            </a:p>
          </p:txBody>
        </p:sp>
      </p:grpSp>
      <p:sp>
        <p:nvSpPr>
          <p:cNvPr id="82" name="Line 35"/>
          <p:cNvSpPr>
            <a:spLocks noChangeShapeType="1"/>
          </p:cNvSpPr>
          <p:nvPr/>
        </p:nvSpPr>
        <p:spPr bwMode="auto">
          <a:xfrm rot="10800000" flipH="1" flipV="1">
            <a:off x="8158583" y="6139711"/>
            <a:ext cx="0" cy="531751"/>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83" name="Line 35"/>
          <p:cNvSpPr>
            <a:spLocks noChangeShapeType="1"/>
          </p:cNvSpPr>
          <p:nvPr/>
        </p:nvSpPr>
        <p:spPr bwMode="auto">
          <a:xfrm rot="10800000" flipH="1" flipV="1">
            <a:off x="8230592" y="6139711"/>
            <a:ext cx="0" cy="531751"/>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Tree>
    <p:extLst>
      <p:ext uri="{BB962C8B-B14F-4D97-AF65-F5344CB8AC3E}">
        <p14:creationId xmlns:p14="http://schemas.microsoft.com/office/powerpoint/2010/main" val="1480523656"/>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Grp="1" noChangeArrowheads="1"/>
          </p:cNvSpPr>
          <p:nvPr>
            <p:ph type="title"/>
          </p:nvPr>
        </p:nvSpPr>
        <p:spPr>
          <a:xfrm>
            <a:off x="2255838" y="316523"/>
            <a:ext cx="8775700" cy="1664677"/>
          </a:xfrm>
          <a:ln/>
        </p:spPr>
        <p:txBody>
          <a:bodyPr/>
          <a:lstStyle/>
          <a:p>
            <a:pPr>
              <a:lnSpc>
                <a:spcPct val="84000"/>
              </a:lnSpc>
              <a:tabLst>
                <a:tab pos="908795" algn="l"/>
                <a:tab pos="1805309" algn="l"/>
                <a:tab pos="2714102" algn="l"/>
                <a:tab pos="3610616" algn="l"/>
                <a:tab pos="4519411" algn="l"/>
                <a:tab pos="5415925" algn="l"/>
                <a:tab pos="6324719" algn="l"/>
                <a:tab pos="7221232" algn="l"/>
                <a:tab pos="8130027" algn="l"/>
                <a:tab pos="8965136" algn="l"/>
              </a:tabLst>
            </a:pPr>
            <a:r>
              <a:rPr lang="en-US"/>
              <a:t>Simple example</a:t>
            </a:r>
          </a:p>
        </p:txBody>
      </p:sp>
      <p:sp>
        <p:nvSpPr>
          <p:cNvPr id="51202" name="Rectangle 2"/>
          <p:cNvSpPr>
            <a:spLocks noGrp="1" noChangeArrowheads="1"/>
          </p:cNvSpPr>
          <p:nvPr>
            <p:ph type="body" idx="1"/>
          </p:nvPr>
        </p:nvSpPr>
        <p:spPr>
          <a:xfrm>
            <a:off x="309713" y="6206180"/>
            <a:ext cx="12220575" cy="4929645"/>
          </a:xfrm>
          <a:ln/>
        </p:spPr>
        <p:txBody>
          <a:bodyPr/>
          <a:lstStyle/>
          <a:p>
            <a:pPr marL="621726">
              <a:lnSpc>
                <a:spcPct val="84000"/>
              </a:lnSpc>
              <a:buClr>
                <a:srgbClr val="000000"/>
              </a:buClr>
              <a:buSzPct val="75000"/>
              <a:tabLst>
                <a:tab pos="908795" algn="l"/>
                <a:tab pos="1805309" algn="l"/>
                <a:tab pos="2714102" algn="l"/>
                <a:tab pos="3610616" algn="l"/>
                <a:tab pos="4519411" algn="l"/>
                <a:tab pos="5415925" algn="l"/>
                <a:tab pos="6324719" algn="l"/>
                <a:tab pos="7221232" algn="l"/>
                <a:tab pos="8130027" algn="l"/>
                <a:tab pos="9026541" algn="l"/>
                <a:tab pos="9935335" algn="l"/>
                <a:tab pos="10844130" algn="l"/>
                <a:tab pos="11740643" algn="l"/>
                <a:tab pos="12563471" algn="l"/>
                <a:tab pos="908795" algn="l"/>
                <a:tab pos="1805309" algn="l"/>
                <a:tab pos="2714102" algn="l"/>
                <a:tab pos="3610616" algn="l"/>
                <a:tab pos="4519411" algn="l"/>
                <a:tab pos="5415925" algn="l"/>
                <a:tab pos="6324719" algn="l"/>
                <a:tab pos="7221232" algn="l"/>
                <a:tab pos="8130027" algn="l"/>
                <a:tab pos="9026541" algn="l"/>
                <a:tab pos="9935335" algn="l"/>
                <a:tab pos="10844130" algn="l"/>
                <a:tab pos="11740643" algn="l"/>
                <a:tab pos="12563471" algn="l"/>
              </a:tabLst>
            </a:pPr>
            <a:r>
              <a:rPr lang="en-US" sz="3807">
                <a:latin typeface="Helvetica" charset="0"/>
                <a:cs typeface="Helvetica" charset="0"/>
                <a:sym typeface="Helvetica" charset="0"/>
              </a:rPr>
              <a:t>AS1 announces one prefix, p</a:t>
            </a:r>
          </a:p>
          <a:p>
            <a:pPr marL="1051562" lvl="1">
              <a:lnSpc>
                <a:spcPct val="84000"/>
              </a:lnSpc>
              <a:buClr>
                <a:srgbClr val="000000"/>
              </a:buClr>
              <a:buSzPct val="75000"/>
              <a:tabLst>
                <a:tab pos="908795" algn="l"/>
                <a:tab pos="1805309" algn="l"/>
                <a:tab pos="2714102" algn="l"/>
                <a:tab pos="3610616" algn="l"/>
                <a:tab pos="4519411" algn="l"/>
                <a:tab pos="5415925" algn="l"/>
                <a:tab pos="6324719" algn="l"/>
                <a:tab pos="7221232" algn="l"/>
                <a:tab pos="8130027" algn="l"/>
                <a:tab pos="9026541" algn="l"/>
                <a:tab pos="9935335" algn="l"/>
                <a:tab pos="10844130" algn="l"/>
                <a:tab pos="11740643" algn="l"/>
                <a:tab pos="12563471" algn="l"/>
                <a:tab pos="908795" algn="l"/>
                <a:tab pos="1805309" algn="l"/>
                <a:tab pos="2714102" algn="l"/>
                <a:tab pos="3610616" algn="l"/>
                <a:tab pos="4519411" algn="l"/>
                <a:tab pos="5415925" algn="l"/>
                <a:tab pos="6324719" algn="l"/>
                <a:tab pos="7221232" algn="l"/>
                <a:tab pos="8130027" algn="l"/>
                <a:tab pos="9026541" algn="l"/>
                <a:tab pos="9935335" algn="l"/>
                <a:tab pos="10844130" algn="l"/>
                <a:tab pos="11740643" algn="l"/>
                <a:tab pos="12563471" algn="l"/>
              </a:tabLst>
            </a:pPr>
            <a:r>
              <a:rPr lang="en-US" sz="3807">
                <a:latin typeface="Helvetica" charset="0"/>
                <a:cs typeface="Helvetica" charset="0"/>
                <a:sym typeface="Helvetica" charset="0"/>
              </a:rPr>
              <a:t>AS1-AS2 or AS2-AS4 fails</a:t>
            </a:r>
          </a:p>
          <a:p>
            <a:pPr marL="621726">
              <a:lnSpc>
                <a:spcPct val="84000"/>
              </a:lnSpc>
              <a:buClr>
                <a:srgbClr val="000000"/>
              </a:buClr>
              <a:buSzPct val="75000"/>
              <a:tabLst>
                <a:tab pos="908795" algn="l"/>
                <a:tab pos="1805309" algn="l"/>
                <a:tab pos="2714102" algn="l"/>
                <a:tab pos="3610616" algn="l"/>
                <a:tab pos="4519411" algn="l"/>
                <a:tab pos="5415925" algn="l"/>
                <a:tab pos="6324719" algn="l"/>
                <a:tab pos="7221232" algn="l"/>
                <a:tab pos="8130027" algn="l"/>
                <a:tab pos="9026541" algn="l"/>
                <a:tab pos="9935335" algn="l"/>
                <a:tab pos="10844130" algn="l"/>
                <a:tab pos="11740643" algn="l"/>
                <a:tab pos="12563471" algn="l"/>
                <a:tab pos="908795" algn="l"/>
                <a:tab pos="1805309" algn="l"/>
                <a:tab pos="2714102" algn="l"/>
                <a:tab pos="3610616" algn="l"/>
                <a:tab pos="4519411" algn="l"/>
                <a:tab pos="5415925" algn="l"/>
                <a:tab pos="6324719" algn="l"/>
                <a:tab pos="7221232" algn="l"/>
                <a:tab pos="8130027" algn="l"/>
                <a:tab pos="9026541" algn="l"/>
                <a:tab pos="9935335" algn="l"/>
                <a:tab pos="10844130" algn="l"/>
                <a:tab pos="11740643" algn="l"/>
                <a:tab pos="12563471" algn="l"/>
              </a:tabLst>
            </a:pPr>
            <a:endParaRPr lang="en-US" sz="3807">
              <a:latin typeface="Helvetica" charset="0"/>
              <a:sym typeface="Helvetica" charset="0"/>
            </a:endParaRPr>
          </a:p>
        </p:txBody>
      </p:sp>
      <p:grpSp>
        <p:nvGrpSpPr>
          <p:cNvPr id="51203" name="Group 3"/>
          <p:cNvGrpSpPr>
            <a:grpSpLocks/>
          </p:cNvGrpSpPr>
          <p:nvPr/>
        </p:nvGrpSpPr>
        <p:grpSpPr bwMode="auto">
          <a:xfrm>
            <a:off x="1584326" y="3990244"/>
            <a:ext cx="3233738" cy="996461"/>
            <a:chOff x="0" y="0"/>
            <a:chExt cx="2037" cy="679"/>
          </a:xfrm>
        </p:grpSpPr>
        <p:sp>
          <p:nvSpPr>
            <p:cNvPr id="51204" name="Oval 4"/>
            <p:cNvSpPr>
              <a:spLocks/>
            </p:cNvSpPr>
            <p:nvPr/>
          </p:nvSpPr>
          <p:spPr bwMode="auto">
            <a:xfrm>
              <a:off x="0" y="0"/>
              <a:ext cx="2037" cy="679"/>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1205" name="Rectangle 5"/>
            <p:cNvSpPr>
              <a:spLocks/>
            </p:cNvSpPr>
            <p:nvPr/>
          </p:nvSpPr>
          <p:spPr bwMode="auto">
            <a:xfrm>
              <a:off x="296" y="194"/>
              <a:ext cx="1448"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714102" algn="l"/>
                  <a:tab pos="3598335" algn="l"/>
                </a:tabLst>
              </a:pPr>
              <a:r>
                <a:rPr lang="en-US" sz="2888">
                  <a:solidFill>
                    <a:srgbClr val="008000"/>
                  </a:solidFill>
                  <a:latin typeface="Helvetica" charset="0"/>
                  <a:ea typeface="ＭＳ Ｐゴシック" charset="0"/>
                  <a:cs typeface="Helvetica" charset="0"/>
                  <a:sym typeface="Helvetica" charset="0"/>
                </a:rPr>
                <a:t>AS1</a:t>
              </a:r>
            </a:p>
          </p:txBody>
        </p:sp>
      </p:grpSp>
      <p:grpSp>
        <p:nvGrpSpPr>
          <p:cNvPr id="51209" name="Group 9"/>
          <p:cNvGrpSpPr>
            <a:grpSpLocks/>
          </p:cNvGrpSpPr>
          <p:nvPr/>
        </p:nvGrpSpPr>
        <p:grpSpPr bwMode="auto">
          <a:xfrm>
            <a:off x="3870326" y="2526324"/>
            <a:ext cx="7758113" cy="994997"/>
            <a:chOff x="0" y="0"/>
            <a:chExt cx="4886" cy="679"/>
          </a:xfrm>
        </p:grpSpPr>
        <p:sp>
          <p:nvSpPr>
            <p:cNvPr id="51210" name="Oval 10"/>
            <p:cNvSpPr>
              <a:spLocks/>
            </p:cNvSpPr>
            <p:nvPr/>
          </p:nvSpPr>
          <p:spPr bwMode="auto">
            <a:xfrm>
              <a:off x="0" y="0"/>
              <a:ext cx="4886" cy="679"/>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1211" name="Rectangle 11"/>
            <p:cNvSpPr>
              <a:spLocks/>
            </p:cNvSpPr>
            <p:nvPr/>
          </p:nvSpPr>
          <p:spPr bwMode="auto">
            <a:xfrm>
              <a:off x="714" y="194"/>
              <a:ext cx="34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714102" algn="l"/>
                  <a:tab pos="3610616" algn="l"/>
                  <a:tab pos="4519411" algn="l"/>
                  <a:tab pos="5415925" algn="l"/>
                  <a:tab pos="6324719" algn="l"/>
                  <a:tab pos="7221232" algn="l"/>
                  <a:tab pos="8080904" algn="l"/>
                </a:tabLst>
              </a:pPr>
              <a:r>
                <a:rPr lang="en-US" sz="2888">
                  <a:solidFill>
                    <a:srgbClr val="008000"/>
                  </a:solidFill>
                  <a:latin typeface="Helvetica" charset="0"/>
                  <a:ea typeface="ＭＳ Ｐゴシック" charset="0"/>
                  <a:cs typeface="Helvetica" charset="0"/>
                  <a:sym typeface="Helvetica" charset="0"/>
                </a:rPr>
                <a:t>AS2</a:t>
              </a:r>
            </a:p>
          </p:txBody>
        </p:sp>
      </p:grpSp>
      <p:grpSp>
        <p:nvGrpSpPr>
          <p:cNvPr id="51212" name="Group 12"/>
          <p:cNvGrpSpPr>
            <a:grpSpLocks/>
          </p:cNvGrpSpPr>
          <p:nvPr/>
        </p:nvGrpSpPr>
        <p:grpSpPr bwMode="auto">
          <a:xfrm>
            <a:off x="5867401" y="3990244"/>
            <a:ext cx="3609975" cy="996461"/>
            <a:chOff x="0" y="0"/>
            <a:chExt cx="2274" cy="679"/>
          </a:xfrm>
        </p:grpSpPr>
        <p:sp>
          <p:nvSpPr>
            <p:cNvPr id="51213" name="Oval 13"/>
            <p:cNvSpPr>
              <a:spLocks/>
            </p:cNvSpPr>
            <p:nvPr/>
          </p:nvSpPr>
          <p:spPr bwMode="auto">
            <a:xfrm>
              <a:off x="0" y="0"/>
              <a:ext cx="2274" cy="679"/>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1214" name="Rectangle 14"/>
            <p:cNvSpPr>
              <a:spLocks/>
            </p:cNvSpPr>
            <p:nvPr/>
          </p:nvSpPr>
          <p:spPr bwMode="auto">
            <a:xfrm>
              <a:off x="332" y="194"/>
              <a:ext cx="1608"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714102" algn="l"/>
                  <a:tab pos="3598335" algn="l"/>
                </a:tabLst>
              </a:pPr>
              <a:r>
                <a:rPr lang="en-US" sz="2888">
                  <a:solidFill>
                    <a:srgbClr val="008000"/>
                  </a:solidFill>
                  <a:latin typeface="Helvetica" charset="0"/>
                  <a:ea typeface="ＭＳ Ｐゴシック" charset="0"/>
                  <a:cs typeface="Helvetica" charset="0"/>
                  <a:sym typeface="Helvetica" charset="0"/>
                </a:rPr>
                <a:t>AS3</a:t>
              </a:r>
            </a:p>
          </p:txBody>
        </p:sp>
      </p:grpSp>
      <p:grpSp>
        <p:nvGrpSpPr>
          <p:cNvPr id="51215" name="Group 15"/>
          <p:cNvGrpSpPr>
            <a:grpSpLocks/>
          </p:cNvGrpSpPr>
          <p:nvPr/>
        </p:nvGrpSpPr>
        <p:grpSpPr bwMode="auto">
          <a:xfrm>
            <a:off x="6926264" y="6622075"/>
            <a:ext cx="3609975" cy="996461"/>
            <a:chOff x="0" y="0"/>
            <a:chExt cx="2274" cy="679"/>
          </a:xfrm>
        </p:grpSpPr>
        <p:sp>
          <p:nvSpPr>
            <p:cNvPr id="51216" name="Oval 16"/>
            <p:cNvSpPr>
              <a:spLocks/>
            </p:cNvSpPr>
            <p:nvPr/>
          </p:nvSpPr>
          <p:spPr bwMode="auto">
            <a:xfrm>
              <a:off x="0" y="0"/>
              <a:ext cx="2274" cy="679"/>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1217" name="Rectangle 17"/>
            <p:cNvSpPr>
              <a:spLocks/>
            </p:cNvSpPr>
            <p:nvPr/>
          </p:nvSpPr>
          <p:spPr bwMode="auto">
            <a:xfrm>
              <a:off x="332" y="194"/>
              <a:ext cx="1608"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714102" algn="l"/>
                  <a:tab pos="3598335" algn="l"/>
                </a:tabLst>
              </a:pPr>
              <a:r>
                <a:rPr lang="en-US" sz="2888">
                  <a:solidFill>
                    <a:srgbClr val="008000"/>
                  </a:solidFill>
                  <a:latin typeface="Helvetica" charset="0"/>
                  <a:ea typeface="ＭＳ Ｐゴシック" charset="0"/>
                  <a:cs typeface="Helvetica" charset="0"/>
                  <a:sym typeface="Helvetica" charset="0"/>
                </a:rPr>
                <a:t>AS5</a:t>
              </a:r>
            </a:p>
          </p:txBody>
        </p:sp>
      </p:grpSp>
      <p:grpSp>
        <p:nvGrpSpPr>
          <p:cNvPr id="51218" name="Group 18"/>
          <p:cNvGrpSpPr>
            <a:grpSpLocks/>
          </p:cNvGrpSpPr>
          <p:nvPr/>
        </p:nvGrpSpPr>
        <p:grpSpPr bwMode="auto">
          <a:xfrm>
            <a:off x="453728" y="2749796"/>
            <a:ext cx="215900" cy="363416"/>
            <a:chOff x="0" y="0"/>
            <a:chExt cx="136" cy="248"/>
          </a:xfrm>
        </p:grpSpPr>
        <p:sp>
          <p:nvSpPr>
            <p:cNvPr id="51219" name="Rectangle 19"/>
            <p:cNvSpPr>
              <a:spLocks/>
            </p:cNvSpPr>
            <p:nvPr/>
          </p:nvSpPr>
          <p:spPr bwMode="auto">
            <a:xfrm>
              <a:off x="0" y="0"/>
              <a:ext cx="136" cy="248"/>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sz="5514"/>
            </a:p>
          </p:txBody>
        </p:sp>
        <p:sp>
          <p:nvSpPr>
            <p:cNvPr id="51220" name="Rectangle 20"/>
            <p:cNvSpPr>
              <a:spLocks/>
            </p:cNvSpPr>
            <p:nvPr/>
          </p:nvSpPr>
          <p:spPr bwMode="auto">
            <a:xfrm>
              <a:off x="3" y="8"/>
              <a:ext cx="106"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363" b="1">
                  <a:solidFill>
                    <a:srgbClr val="FF0000"/>
                  </a:solidFill>
                  <a:latin typeface="Helvetica" charset="0"/>
                  <a:ea typeface="ＭＳ Ｐゴシック" charset="0"/>
                  <a:cs typeface="Helvetica" charset="0"/>
                  <a:sym typeface="Helvetica" charset="0"/>
                </a:rPr>
                <a:t>$</a:t>
              </a:r>
            </a:p>
          </p:txBody>
        </p:sp>
      </p:grpSp>
      <p:grpSp>
        <p:nvGrpSpPr>
          <p:cNvPr id="51221" name="Group 21"/>
          <p:cNvGrpSpPr>
            <a:grpSpLocks/>
          </p:cNvGrpSpPr>
          <p:nvPr/>
        </p:nvGrpSpPr>
        <p:grpSpPr bwMode="auto">
          <a:xfrm>
            <a:off x="922041" y="2777636"/>
            <a:ext cx="2820987" cy="351692"/>
            <a:chOff x="0" y="0"/>
            <a:chExt cx="1776" cy="239"/>
          </a:xfrm>
        </p:grpSpPr>
        <p:sp>
          <p:nvSpPr>
            <p:cNvPr id="51222" name="Rectangle 22"/>
            <p:cNvSpPr>
              <a:spLocks/>
            </p:cNvSpPr>
            <p:nvPr/>
          </p:nvSpPr>
          <p:spPr bwMode="auto">
            <a:xfrm>
              <a:off x="0" y="0"/>
              <a:ext cx="1776" cy="239"/>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sz="5514"/>
            </a:p>
          </p:txBody>
        </p:sp>
        <p:sp>
          <p:nvSpPr>
            <p:cNvPr id="51223" name="Rectangle 23"/>
            <p:cNvSpPr>
              <a:spLocks/>
            </p:cNvSpPr>
            <p:nvPr/>
          </p:nvSpPr>
          <p:spPr bwMode="auto">
            <a:xfrm>
              <a:off x="9" y="10"/>
              <a:ext cx="1580"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08795" algn="l"/>
                  <a:tab pos="1805309" algn="l"/>
                  <a:tab pos="2714102" algn="l"/>
                  <a:tab pos="3598335" algn="l"/>
                </a:tabLst>
              </a:pPr>
              <a:r>
                <a:rPr lang="en-US" sz="2363">
                  <a:solidFill>
                    <a:srgbClr val="FF0000"/>
                  </a:solidFill>
                  <a:latin typeface="Helvetica" charset="0"/>
                  <a:ea typeface="ＭＳ Ｐゴシック" charset="0"/>
                  <a:cs typeface="Helvetica" charset="0"/>
                  <a:sym typeface="Helvetica" charset="0"/>
                </a:rPr>
                <a:t>Customer-provider</a:t>
              </a:r>
            </a:p>
          </p:txBody>
        </p:sp>
      </p:grpSp>
      <p:sp>
        <p:nvSpPr>
          <p:cNvPr id="51224" name="Line 24"/>
          <p:cNvSpPr>
            <a:spLocks noChangeShapeType="1"/>
          </p:cNvSpPr>
          <p:nvPr/>
        </p:nvSpPr>
        <p:spPr bwMode="auto">
          <a:xfrm>
            <a:off x="325140" y="2944691"/>
            <a:ext cx="501650" cy="2930"/>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1225" name="Line 25"/>
          <p:cNvSpPr>
            <a:spLocks noChangeShapeType="1"/>
          </p:cNvSpPr>
          <p:nvPr/>
        </p:nvSpPr>
        <p:spPr bwMode="auto">
          <a:xfrm>
            <a:off x="314029" y="2613515"/>
            <a:ext cx="520700" cy="2930"/>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grpSp>
        <p:nvGrpSpPr>
          <p:cNvPr id="51226" name="Group 26"/>
          <p:cNvGrpSpPr>
            <a:grpSpLocks/>
          </p:cNvGrpSpPr>
          <p:nvPr/>
        </p:nvGrpSpPr>
        <p:grpSpPr bwMode="auto">
          <a:xfrm>
            <a:off x="972842" y="2357071"/>
            <a:ext cx="2705099" cy="351692"/>
            <a:chOff x="0" y="0"/>
            <a:chExt cx="1704" cy="239"/>
          </a:xfrm>
        </p:grpSpPr>
        <p:sp>
          <p:nvSpPr>
            <p:cNvPr id="51227" name="Rectangle 27"/>
            <p:cNvSpPr>
              <a:spLocks/>
            </p:cNvSpPr>
            <p:nvPr/>
          </p:nvSpPr>
          <p:spPr bwMode="auto">
            <a:xfrm>
              <a:off x="0" y="0"/>
              <a:ext cx="1704" cy="239"/>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sz="5514"/>
            </a:p>
          </p:txBody>
        </p:sp>
        <p:sp>
          <p:nvSpPr>
            <p:cNvPr id="51228" name="Rectangle 28"/>
            <p:cNvSpPr>
              <a:spLocks/>
            </p:cNvSpPr>
            <p:nvPr/>
          </p:nvSpPr>
          <p:spPr bwMode="auto">
            <a:xfrm>
              <a:off x="6" y="10"/>
              <a:ext cx="1030"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08795" algn="l"/>
                  <a:tab pos="1805309" algn="l"/>
                  <a:tab pos="2689541" algn="l"/>
                </a:tabLst>
              </a:pPr>
              <a:r>
                <a:rPr lang="en-US" sz="2363">
                  <a:solidFill>
                    <a:srgbClr val="0000FF"/>
                  </a:solidFill>
                  <a:latin typeface="Helvetica" charset="0"/>
                  <a:ea typeface="ＭＳ Ｐゴシック" charset="0"/>
                  <a:cs typeface="Helvetica" charset="0"/>
                  <a:sym typeface="Helvetica" charset="0"/>
                </a:rPr>
                <a:t>Shared-cost</a:t>
              </a:r>
            </a:p>
          </p:txBody>
        </p:sp>
      </p:grpSp>
      <p:sp>
        <p:nvSpPr>
          <p:cNvPr id="51229" name="Line 29"/>
          <p:cNvSpPr>
            <a:spLocks noChangeShapeType="1"/>
          </p:cNvSpPr>
          <p:nvPr/>
        </p:nvSpPr>
        <p:spPr bwMode="auto">
          <a:xfrm>
            <a:off x="329903" y="2566622"/>
            <a:ext cx="520700" cy="2930"/>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1230" name="Line 30"/>
          <p:cNvSpPr>
            <a:spLocks noChangeShapeType="1"/>
          </p:cNvSpPr>
          <p:nvPr/>
        </p:nvSpPr>
        <p:spPr bwMode="auto">
          <a:xfrm rot="10800000" flipH="1">
            <a:off x="3913189" y="3344008"/>
            <a:ext cx="750887" cy="697523"/>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grpSp>
        <p:nvGrpSpPr>
          <p:cNvPr id="51231" name="Group 31"/>
          <p:cNvGrpSpPr>
            <a:grpSpLocks/>
          </p:cNvGrpSpPr>
          <p:nvPr/>
        </p:nvGrpSpPr>
        <p:grpSpPr bwMode="auto">
          <a:xfrm>
            <a:off x="4148139" y="3538906"/>
            <a:ext cx="215900" cy="363416"/>
            <a:chOff x="0" y="0"/>
            <a:chExt cx="136" cy="248"/>
          </a:xfrm>
        </p:grpSpPr>
        <p:sp>
          <p:nvSpPr>
            <p:cNvPr id="51232" name="Rectangle 32"/>
            <p:cNvSpPr>
              <a:spLocks/>
            </p:cNvSpPr>
            <p:nvPr/>
          </p:nvSpPr>
          <p:spPr bwMode="auto">
            <a:xfrm>
              <a:off x="0" y="0"/>
              <a:ext cx="136" cy="248"/>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sz="5514"/>
            </a:p>
          </p:txBody>
        </p:sp>
        <p:sp>
          <p:nvSpPr>
            <p:cNvPr id="51233" name="Rectangle 33"/>
            <p:cNvSpPr>
              <a:spLocks/>
            </p:cNvSpPr>
            <p:nvPr/>
          </p:nvSpPr>
          <p:spPr bwMode="auto">
            <a:xfrm>
              <a:off x="3" y="8"/>
              <a:ext cx="106"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363" b="1">
                  <a:solidFill>
                    <a:srgbClr val="FF0000"/>
                  </a:solidFill>
                  <a:latin typeface="Helvetica" charset="0"/>
                  <a:ea typeface="ＭＳ Ｐゴシック" charset="0"/>
                  <a:cs typeface="Helvetica" charset="0"/>
                  <a:sym typeface="Helvetica" charset="0"/>
                </a:rPr>
                <a:t>$</a:t>
              </a:r>
            </a:p>
          </p:txBody>
        </p:sp>
      </p:grpSp>
      <p:sp>
        <p:nvSpPr>
          <p:cNvPr id="51234" name="Line 34"/>
          <p:cNvSpPr>
            <a:spLocks noChangeShapeType="1"/>
          </p:cNvSpPr>
          <p:nvPr/>
        </p:nvSpPr>
        <p:spPr bwMode="auto">
          <a:xfrm rot="10800000" flipH="1" flipV="1">
            <a:off x="4198144" y="4882661"/>
            <a:ext cx="2952329" cy="924704"/>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1235" name="Line 35"/>
          <p:cNvSpPr>
            <a:spLocks noChangeShapeType="1"/>
          </p:cNvSpPr>
          <p:nvPr/>
        </p:nvSpPr>
        <p:spPr bwMode="auto">
          <a:xfrm rot="10800000" flipH="1" flipV="1">
            <a:off x="4342161" y="4817659"/>
            <a:ext cx="2880320" cy="923237"/>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1248" name="Line 48"/>
          <p:cNvSpPr>
            <a:spLocks noChangeShapeType="1"/>
          </p:cNvSpPr>
          <p:nvPr/>
        </p:nvSpPr>
        <p:spPr bwMode="auto">
          <a:xfrm rot="10800000" flipV="1">
            <a:off x="7870553" y="3480951"/>
            <a:ext cx="72008" cy="465282"/>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grpSp>
        <p:nvGrpSpPr>
          <p:cNvPr id="51249" name="Group 49"/>
          <p:cNvGrpSpPr>
            <a:grpSpLocks/>
          </p:cNvGrpSpPr>
          <p:nvPr/>
        </p:nvGrpSpPr>
        <p:grpSpPr bwMode="auto">
          <a:xfrm rot="10800000">
            <a:off x="8094961" y="3563820"/>
            <a:ext cx="2304743" cy="1784834"/>
            <a:chOff x="1" y="0"/>
            <a:chExt cx="1444" cy="1218"/>
          </a:xfrm>
        </p:grpSpPr>
        <p:sp>
          <p:nvSpPr>
            <p:cNvPr id="51250" name="Rectangle 50"/>
            <p:cNvSpPr>
              <a:spLocks/>
            </p:cNvSpPr>
            <p:nvPr/>
          </p:nvSpPr>
          <p:spPr bwMode="auto">
            <a:xfrm>
              <a:off x="1" y="0"/>
              <a:ext cx="184" cy="293"/>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sz="5514"/>
            </a:p>
          </p:txBody>
        </p:sp>
        <p:sp>
          <p:nvSpPr>
            <p:cNvPr id="51251" name="Rectangle 51"/>
            <p:cNvSpPr>
              <a:spLocks/>
            </p:cNvSpPr>
            <p:nvPr/>
          </p:nvSpPr>
          <p:spPr bwMode="auto">
            <a:xfrm>
              <a:off x="1340" y="1005"/>
              <a:ext cx="105"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363" b="1">
                  <a:solidFill>
                    <a:srgbClr val="FF0000"/>
                  </a:solidFill>
                  <a:latin typeface="Helvetica" charset="0"/>
                  <a:ea typeface="ＭＳ Ｐゴシック" charset="0"/>
                  <a:cs typeface="Helvetica" charset="0"/>
                  <a:sym typeface="Helvetica" charset="0"/>
                </a:rPr>
                <a:t>$</a:t>
              </a:r>
            </a:p>
          </p:txBody>
        </p:sp>
      </p:grpSp>
      <p:grpSp>
        <p:nvGrpSpPr>
          <p:cNvPr id="51252" name="Group 52"/>
          <p:cNvGrpSpPr>
            <a:grpSpLocks/>
          </p:cNvGrpSpPr>
          <p:nvPr/>
        </p:nvGrpSpPr>
        <p:grpSpPr bwMode="auto">
          <a:xfrm>
            <a:off x="7218363" y="5443905"/>
            <a:ext cx="2095500" cy="701919"/>
            <a:chOff x="0" y="0"/>
            <a:chExt cx="1319" cy="478"/>
          </a:xfrm>
        </p:grpSpPr>
        <p:sp>
          <p:nvSpPr>
            <p:cNvPr id="51253" name="Oval 53"/>
            <p:cNvSpPr>
              <a:spLocks/>
            </p:cNvSpPr>
            <p:nvPr/>
          </p:nvSpPr>
          <p:spPr bwMode="auto">
            <a:xfrm>
              <a:off x="0" y="0"/>
              <a:ext cx="1319" cy="478"/>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1254" name="Rectangle 54"/>
            <p:cNvSpPr>
              <a:spLocks/>
            </p:cNvSpPr>
            <p:nvPr/>
          </p:nvSpPr>
          <p:spPr bwMode="auto">
            <a:xfrm>
              <a:off x="195" y="93"/>
              <a:ext cx="928"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689541" algn="l"/>
                </a:tabLst>
              </a:pPr>
              <a:r>
                <a:rPr lang="en-US" sz="2888">
                  <a:solidFill>
                    <a:srgbClr val="008000"/>
                  </a:solidFill>
                  <a:latin typeface="Helvetica" charset="0"/>
                  <a:ea typeface="ＭＳ Ｐゴシック" charset="0"/>
                  <a:cs typeface="Helvetica" charset="0"/>
                  <a:sym typeface="Helvetica" charset="0"/>
                </a:rPr>
                <a:t>AS4</a:t>
              </a:r>
            </a:p>
          </p:txBody>
        </p:sp>
      </p:grpSp>
      <p:sp>
        <p:nvSpPr>
          <p:cNvPr id="51255" name="Line 55"/>
          <p:cNvSpPr>
            <a:spLocks noChangeShapeType="1"/>
          </p:cNvSpPr>
          <p:nvPr/>
        </p:nvSpPr>
        <p:spPr bwMode="auto">
          <a:xfrm rot="10800000" flipH="1" flipV="1">
            <a:off x="7942561" y="5009739"/>
            <a:ext cx="11683" cy="381985"/>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grpSp>
        <p:nvGrpSpPr>
          <p:cNvPr id="51256" name="Group 56"/>
          <p:cNvGrpSpPr>
            <a:grpSpLocks/>
          </p:cNvGrpSpPr>
          <p:nvPr/>
        </p:nvGrpSpPr>
        <p:grpSpPr bwMode="auto">
          <a:xfrm rot="10800000">
            <a:off x="8085139" y="4985238"/>
            <a:ext cx="293679" cy="429360"/>
            <a:chOff x="1" y="0"/>
            <a:chExt cx="184" cy="293"/>
          </a:xfrm>
        </p:grpSpPr>
        <p:sp>
          <p:nvSpPr>
            <p:cNvPr id="51257" name="Rectangle 57"/>
            <p:cNvSpPr>
              <a:spLocks/>
            </p:cNvSpPr>
            <p:nvPr/>
          </p:nvSpPr>
          <p:spPr bwMode="auto">
            <a:xfrm>
              <a:off x="1" y="0"/>
              <a:ext cx="184" cy="293"/>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sz="5514"/>
            </a:p>
          </p:txBody>
        </p:sp>
        <p:sp>
          <p:nvSpPr>
            <p:cNvPr id="51258" name="Rectangle 58"/>
            <p:cNvSpPr>
              <a:spLocks/>
            </p:cNvSpPr>
            <p:nvPr/>
          </p:nvSpPr>
          <p:spPr bwMode="auto">
            <a:xfrm>
              <a:off x="29" y="7"/>
              <a:ext cx="105"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363" b="1">
                  <a:solidFill>
                    <a:srgbClr val="FF0000"/>
                  </a:solidFill>
                  <a:latin typeface="Helvetica" charset="0"/>
                  <a:ea typeface="ＭＳ Ｐゴシック" charset="0"/>
                  <a:cs typeface="Helvetica" charset="0"/>
                  <a:sym typeface="Helvetica" charset="0"/>
                </a:rPr>
                <a:t>$</a:t>
              </a:r>
            </a:p>
          </p:txBody>
        </p:sp>
      </p:grpSp>
      <p:sp>
        <p:nvSpPr>
          <p:cNvPr id="48" name="Line 34"/>
          <p:cNvSpPr>
            <a:spLocks noChangeShapeType="1"/>
          </p:cNvSpPr>
          <p:nvPr/>
        </p:nvSpPr>
        <p:spPr bwMode="auto">
          <a:xfrm rot="10800000" flipV="1">
            <a:off x="9094687" y="3414483"/>
            <a:ext cx="1152129" cy="2127006"/>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49" name="Line 35"/>
          <p:cNvSpPr>
            <a:spLocks noChangeShapeType="1"/>
          </p:cNvSpPr>
          <p:nvPr/>
        </p:nvSpPr>
        <p:spPr bwMode="auto">
          <a:xfrm rot="10800000" flipV="1">
            <a:off x="9166696" y="3349481"/>
            <a:ext cx="1224136" cy="2258478"/>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2" name="Line 55"/>
          <p:cNvSpPr>
            <a:spLocks noChangeShapeType="1"/>
          </p:cNvSpPr>
          <p:nvPr/>
        </p:nvSpPr>
        <p:spPr bwMode="auto">
          <a:xfrm rot="10800000" flipH="1" flipV="1">
            <a:off x="8374609" y="6139710"/>
            <a:ext cx="11683" cy="381985"/>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 name="Rectangle 58"/>
          <p:cNvSpPr>
            <a:spLocks/>
          </p:cNvSpPr>
          <p:nvPr/>
        </p:nvSpPr>
        <p:spPr bwMode="auto">
          <a:xfrm rot="10800000">
            <a:off x="8453435" y="6153338"/>
            <a:ext cx="168315" cy="3127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363" b="1">
                <a:solidFill>
                  <a:srgbClr val="FF0000"/>
                </a:solidFill>
                <a:latin typeface="Helvetica" charset="0"/>
                <a:ea typeface="ＭＳ Ｐゴシック" charset="0"/>
                <a:cs typeface="Helvetica" charset="0"/>
                <a:sym typeface="Helvetica" charset="0"/>
              </a:rPr>
              <a:t>$</a:t>
            </a:r>
          </a:p>
        </p:txBody>
      </p:sp>
    </p:spTree>
    <p:extLst>
      <p:ext uri="{BB962C8B-B14F-4D97-AF65-F5344CB8AC3E}">
        <p14:creationId xmlns:p14="http://schemas.microsoft.com/office/powerpoint/2010/main" val="3232906209"/>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Grp="1" noChangeArrowheads="1"/>
          </p:cNvSpPr>
          <p:nvPr>
            <p:ph type="title"/>
          </p:nvPr>
        </p:nvSpPr>
        <p:spPr>
          <a:xfrm>
            <a:off x="2255838" y="316523"/>
            <a:ext cx="8775700" cy="1664677"/>
          </a:xfrm>
          <a:ln/>
        </p:spPr>
        <p:txBody>
          <a:bodyPr/>
          <a:lstStyle/>
          <a:p>
            <a:pPr>
              <a:lnSpc>
                <a:spcPct val="84000"/>
              </a:lnSpc>
              <a:tabLst>
                <a:tab pos="908795" algn="l"/>
                <a:tab pos="1805309" algn="l"/>
                <a:tab pos="2714102" algn="l"/>
                <a:tab pos="3610616" algn="l"/>
                <a:tab pos="4519411" algn="l"/>
                <a:tab pos="5415925" algn="l"/>
                <a:tab pos="6324719" algn="l"/>
                <a:tab pos="7221232" algn="l"/>
                <a:tab pos="8130027" algn="l"/>
                <a:tab pos="8965136" algn="l"/>
              </a:tabLst>
            </a:pPr>
            <a:r>
              <a:rPr lang="en-US"/>
              <a:t>Simple example</a:t>
            </a:r>
          </a:p>
        </p:txBody>
      </p:sp>
      <p:sp>
        <p:nvSpPr>
          <p:cNvPr id="51202" name="Rectangle 2"/>
          <p:cNvSpPr>
            <a:spLocks noGrp="1" noChangeArrowheads="1"/>
          </p:cNvSpPr>
          <p:nvPr>
            <p:ph type="body" idx="1"/>
          </p:nvPr>
        </p:nvSpPr>
        <p:spPr>
          <a:xfrm>
            <a:off x="309713" y="5873835"/>
            <a:ext cx="12220575" cy="4929645"/>
          </a:xfrm>
          <a:ln/>
        </p:spPr>
        <p:txBody>
          <a:bodyPr/>
          <a:lstStyle/>
          <a:p>
            <a:pPr marL="621726">
              <a:lnSpc>
                <a:spcPct val="84000"/>
              </a:lnSpc>
              <a:buClr>
                <a:srgbClr val="000000"/>
              </a:buClr>
              <a:buSzPct val="75000"/>
              <a:tabLst>
                <a:tab pos="908795" algn="l"/>
                <a:tab pos="1805309" algn="l"/>
                <a:tab pos="2714102" algn="l"/>
                <a:tab pos="3610616" algn="l"/>
                <a:tab pos="4519411" algn="l"/>
                <a:tab pos="5415925" algn="l"/>
                <a:tab pos="6324719" algn="l"/>
                <a:tab pos="7221232" algn="l"/>
                <a:tab pos="8130027" algn="l"/>
                <a:tab pos="9026541" algn="l"/>
                <a:tab pos="9935335" algn="l"/>
                <a:tab pos="10844130" algn="l"/>
                <a:tab pos="11740643" algn="l"/>
                <a:tab pos="12563471" algn="l"/>
                <a:tab pos="908795" algn="l"/>
                <a:tab pos="1805309" algn="l"/>
                <a:tab pos="2714102" algn="l"/>
                <a:tab pos="3610616" algn="l"/>
                <a:tab pos="4519411" algn="l"/>
                <a:tab pos="5415925" algn="l"/>
                <a:tab pos="6324719" algn="l"/>
                <a:tab pos="7221232" algn="l"/>
                <a:tab pos="8130027" algn="l"/>
                <a:tab pos="9026541" algn="l"/>
                <a:tab pos="9935335" algn="l"/>
                <a:tab pos="10844130" algn="l"/>
                <a:tab pos="11740643" algn="l"/>
                <a:tab pos="12563471" algn="l"/>
              </a:tabLst>
            </a:pPr>
            <a:r>
              <a:rPr lang="en-US" sz="3807">
                <a:latin typeface="Helvetica" charset="0"/>
                <a:cs typeface="Helvetica" charset="0"/>
                <a:sym typeface="Helvetica" charset="0"/>
              </a:rPr>
              <a:t>AS1 announces one prefix, p</a:t>
            </a:r>
          </a:p>
          <a:p>
            <a:pPr marL="1051562" lvl="1">
              <a:lnSpc>
                <a:spcPct val="84000"/>
              </a:lnSpc>
              <a:buClr>
                <a:srgbClr val="000000"/>
              </a:buClr>
              <a:buSzPct val="75000"/>
              <a:tabLst>
                <a:tab pos="908795" algn="l"/>
                <a:tab pos="1805309" algn="l"/>
                <a:tab pos="2714102" algn="l"/>
                <a:tab pos="3610616" algn="l"/>
                <a:tab pos="4519411" algn="l"/>
                <a:tab pos="5415925" algn="l"/>
                <a:tab pos="6324719" algn="l"/>
                <a:tab pos="7221232" algn="l"/>
                <a:tab pos="8130027" algn="l"/>
                <a:tab pos="9026541" algn="l"/>
                <a:tab pos="9935335" algn="l"/>
                <a:tab pos="10844130" algn="l"/>
                <a:tab pos="11740643" algn="l"/>
                <a:tab pos="12563471" algn="l"/>
                <a:tab pos="908795" algn="l"/>
                <a:tab pos="1805309" algn="l"/>
                <a:tab pos="2714102" algn="l"/>
                <a:tab pos="3610616" algn="l"/>
                <a:tab pos="4519411" algn="l"/>
                <a:tab pos="5415925" algn="l"/>
                <a:tab pos="6324719" algn="l"/>
                <a:tab pos="7221232" algn="l"/>
                <a:tab pos="8130027" algn="l"/>
                <a:tab pos="9026541" algn="l"/>
                <a:tab pos="9935335" algn="l"/>
                <a:tab pos="10844130" algn="l"/>
                <a:tab pos="11740643" algn="l"/>
                <a:tab pos="12563471" algn="l"/>
              </a:tabLst>
            </a:pPr>
            <a:r>
              <a:rPr lang="en-US" sz="3807">
                <a:latin typeface="Helvetica" charset="0"/>
                <a:cs typeface="Helvetica" charset="0"/>
                <a:sym typeface="Helvetica" charset="0"/>
              </a:rPr>
              <a:t>AS3-AS4 is initially down and then comes up</a:t>
            </a:r>
          </a:p>
          <a:p>
            <a:pPr marL="621726">
              <a:lnSpc>
                <a:spcPct val="84000"/>
              </a:lnSpc>
              <a:buClr>
                <a:srgbClr val="000000"/>
              </a:buClr>
              <a:buSzPct val="75000"/>
              <a:tabLst>
                <a:tab pos="908795" algn="l"/>
                <a:tab pos="1805309" algn="l"/>
                <a:tab pos="2714102" algn="l"/>
                <a:tab pos="3610616" algn="l"/>
                <a:tab pos="4519411" algn="l"/>
                <a:tab pos="5415925" algn="l"/>
                <a:tab pos="6324719" algn="l"/>
                <a:tab pos="7221232" algn="l"/>
                <a:tab pos="8130027" algn="l"/>
                <a:tab pos="9026541" algn="l"/>
                <a:tab pos="9935335" algn="l"/>
                <a:tab pos="10844130" algn="l"/>
                <a:tab pos="11740643" algn="l"/>
                <a:tab pos="12563471" algn="l"/>
                <a:tab pos="908795" algn="l"/>
                <a:tab pos="1805309" algn="l"/>
                <a:tab pos="2714102" algn="l"/>
                <a:tab pos="3610616" algn="l"/>
                <a:tab pos="4519411" algn="l"/>
                <a:tab pos="5415925" algn="l"/>
                <a:tab pos="6324719" algn="l"/>
                <a:tab pos="7221232" algn="l"/>
                <a:tab pos="8130027" algn="l"/>
                <a:tab pos="9026541" algn="l"/>
                <a:tab pos="9935335" algn="l"/>
                <a:tab pos="10844130" algn="l"/>
                <a:tab pos="11740643" algn="l"/>
                <a:tab pos="12563471" algn="l"/>
              </a:tabLst>
            </a:pPr>
            <a:endParaRPr lang="en-US" sz="3807">
              <a:latin typeface="Helvetica" charset="0"/>
              <a:sym typeface="Helvetica" charset="0"/>
            </a:endParaRPr>
          </a:p>
        </p:txBody>
      </p:sp>
      <p:grpSp>
        <p:nvGrpSpPr>
          <p:cNvPr id="51203" name="Group 3"/>
          <p:cNvGrpSpPr>
            <a:grpSpLocks/>
          </p:cNvGrpSpPr>
          <p:nvPr/>
        </p:nvGrpSpPr>
        <p:grpSpPr bwMode="auto">
          <a:xfrm>
            <a:off x="1584326" y="3990244"/>
            <a:ext cx="3233738" cy="996461"/>
            <a:chOff x="0" y="0"/>
            <a:chExt cx="2037" cy="679"/>
          </a:xfrm>
        </p:grpSpPr>
        <p:sp>
          <p:nvSpPr>
            <p:cNvPr id="51204" name="Oval 4"/>
            <p:cNvSpPr>
              <a:spLocks/>
            </p:cNvSpPr>
            <p:nvPr/>
          </p:nvSpPr>
          <p:spPr bwMode="auto">
            <a:xfrm>
              <a:off x="0" y="0"/>
              <a:ext cx="2037" cy="679"/>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1205" name="Rectangle 5"/>
            <p:cNvSpPr>
              <a:spLocks/>
            </p:cNvSpPr>
            <p:nvPr/>
          </p:nvSpPr>
          <p:spPr bwMode="auto">
            <a:xfrm>
              <a:off x="296" y="194"/>
              <a:ext cx="1448"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714102" algn="l"/>
                  <a:tab pos="3598335" algn="l"/>
                </a:tabLst>
              </a:pPr>
              <a:r>
                <a:rPr lang="en-US" sz="2888">
                  <a:solidFill>
                    <a:srgbClr val="008000"/>
                  </a:solidFill>
                  <a:latin typeface="Helvetica" charset="0"/>
                  <a:ea typeface="ＭＳ Ｐゴシック" charset="0"/>
                  <a:cs typeface="Helvetica" charset="0"/>
                  <a:sym typeface="Helvetica" charset="0"/>
                </a:rPr>
                <a:t>AS1</a:t>
              </a:r>
            </a:p>
          </p:txBody>
        </p:sp>
      </p:grpSp>
      <p:grpSp>
        <p:nvGrpSpPr>
          <p:cNvPr id="51209" name="Group 9"/>
          <p:cNvGrpSpPr>
            <a:grpSpLocks/>
          </p:cNvGrpSpPr>
          <p:nvPr/>
        </p:nvGrpSpPr>
        <p:grpSpPr bwMode="auto">
          <a:xfrm>
            <a:off x="3870326" y="2526324"/>
            <a:ext cx="7758113" cy="994997"/>
            <a:chOff x="0" y="0"/>
            <a:chExt cx="4886" cy="679"/>
          </a:xfrm>
        </p:grpSpPr>
        <p:sp>
          <p:nvSpPr>
            <p:cNvPr id="51210" name="Oval 10"/>
            <p:cNvSpPr>
              <a:spLocks/>
            </p:cNvSpPr>
            <p:nvPr/>
          </p:nvSpPr>
          <p:spPr bwMode="auto">
            <a:xfrm>
              <a:off x="0" y="0"/>
              <a:ext cx="4886" cy="679"/>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1211" name="Rectangle 11"/>
            <p:cNvSpPr>
              <a:spLocks/>
            </p:cNvSpPr>
            <p:nvPr/>
          </p:nvSpPr>
          <p:spPr bwMode="auto">
            <a:xfrm>
              <a:off x="714" y="194"/>
              <a:ext cx="34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714102" algn="l"/>
                  <a:tab pos="3610616" algn="l"/>
                  <a:tab pos="4519411" algn="l"/>
                  <a:tab pos="5415925" algn="l"/>
                  <a:tab pos="6324719" algn="l"/>
                  <a:tab pos="7221232" algn="l"/>
                  <a:tab pos="8080904" algn="l"/>
                </a:tabLst>
              </a:pPr>
              <a:r>
                <a:rPr lang="en-US" sz="2888">
                  <a:solidFill>
                    <a:srgbClr val="008000"/>
                  </a:solidFill>
                  <a:latin typeface="Helvetica" charset="0"/>
                  <a:ea typeface="ＭＳ Ｐゴシック" charset="0"/>
                  <a:cs typeface="Helvetica" charset="0"/>
                  <a:sym typeface="Helvetica" charset="0"/>
                </a:rPr>
                <a:t>AS2</a:t>
              </a:r>
            </a:p>
          </p:txBody>
        </p:sp>
      </p:grpSp>
      <p:grpSp>
        <p:nvGrpSpPr>
          <p:cNvPr id="51212" name="Group 12"/>
          <p:cNvGrpSpPr>
            <a:grpSpLocks/>
          </p:cNvGrpSpPr>
          <p:nvPr/>
        </p:nvGrpSpPr>
        <p:grpSpPr bwMode="auto">
          <a:xfrm>
            <a:off x="5867401" y="3990244"/>
            <a:ext cx="3609975" cy="996461"/>
            <a:chOff x="0" y="0"/>
            <a:chExt cx="2274" cy="679"/>
          </a:xfrm>
        </p:grpSpPr>
        <p:sp>
          <p:nvSpPr>
            <p:cNvPr id="51213" name="Oval 13"/>
            <p:cNvSpPr>
              <a:spLocks/>
            </p:cNvSpPr>
            <p:nvPr/>
          </p:nvSpPr>
          <p:spPr bwMode="auto">
            <a:xfrm>
              <a:off x="0" y="0"/>
              <a:ext cx="2274" cy="679"/>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1214" name="Rectangle 14"/>
            <p:cNvSpPr>
              <a:spLocks/>
            </p:cNvSpPr>
            <p:nvPr/>
          </p:nvSpPr>
          <p:spPr bwMode="auto">
            <a:xfrm>
              <a:off x="332" y="194"/>
              <a:ext cx="1608"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714102" algn="l"/>
                  <a:tab pos="3598335" algn="l"/>
                </a:tabLst>
              </a:pPr>
              <a:r>
                <a:rPr lang="en-US" sz="2888">
                  <a:solidFill>
                    <a:srgbClr val="008000"/>
                  </a:solidFill>
                  <a:latin typeface="Helvetica" charset="0"/>
                  <a:ea typeface="ＭＳ Ｐゴシック" charset="0"/>
                  <a:cs typeface="Helvetica" charset="0"/>
                  <a:sym typeface="Helvetica" charset="0"/>
                </a:rPr>
                <a:t>AS3</a:t>
              </a:r>
            </a:p>
          </p:txBody>
        </p:sp>
      </p:grpSp>
      <p:grpSp>
        <p:nvGrpSpPr>
          <p:cNvPr id="51218" name="Group 18"/>
          <p:cNvGrpSpPr>
            <a:grpSpLocks/>
          </p:cNvGrpSpPr>
          <p:nvPr/>
        </p:nvGrpSpPr>
        <p:grpSpPr bwMode="auto">
          <a:xfrm>
            <a:off x="453728" y="2749796"/>
            <a:ext cx="215900" cy="363416"/>
            <a:chOff x="0" y="0"/>
            <a:chExt cx="136" cy="248"/>
          </a:xfrm>
        </p:grpSpPr>
        <p:sp>
          <p:nvSpPr>
            <p:cNvPr id="51219" name="Rectangle 19"/>
            <p:cNvSpPr>
              <a:spLocks/>
            </p:cNvSpPr>
            <p:nvPr/>
          </p:nvSpPr>
          <p:spPr bwMode="auto">
            <a:xfrm>
              <a:off x="0" y="0"/>
              <a:ext cx="136" cy="248"/>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sz="5514"/>
            </a:p>
          </p:txBody>
        </p:sp>
        <p:sp>
          <p:nvSpPr>
            <p:cNvPr id="51220" name="Rectangle 20"/>
            <p:cNvSpPr>
              <a:spLocks/>
            </p:cNvSpPr>
            <p:nvPr/>
          </p:nvSpPr>
          <p:spPr bwMode="auto">
            <a:xfrm>
              <a:off x="3" y="8"/>
              <a:ext cx="106"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363" b="1">
                  <a:solidFill>
                    <a:srgbClr val="FF0000"/>
                  </a:solidFill>
                  <a:latin typeface="Helvetica" charset="0"/>
                  <a:ea typeface="ＭＳ Ｐゴシック" charset="0"/>
                  <a:cs typeface="Helvetica" charset="0"/>
                  <a:sym typeface="Helvetica" charset="0"/>
                </a:rPr>
                <a:t>$</a:t>
              </a:r>
            </a:p>
          </p:txBody>
        </p:sp>
      </p:grpSp>
      <p:grpSp>
        <p:nvGrpSpPr>
          <p:cNvPr id="51221" name="Group 21"/>
          <p:cNvGrpSpPr>
            <a:grpSpLocks/>
          </p:cNvGrpSpPr>
          <p:nvPr/>
        </p:nvGrpSpPr>
        <p:grpSpPr bwMode="auto">
          <a:xfrm>
            <a:off x="922041" y="2777636"/>
            <a:ext cx="2820987" cy="351692"/>
            <a:chOff x="0" y="0"/>
            <a:chExt cx="1776" cy="239"/>
          </a:xfrm>
        </p:grpSpPr>
        <p:sp>
          <p:nvSpPr>
            <p:cNvPr id="51222" name="Rectangle 22"/>
            <p:cNvSpPr>
              <a:spLocks/>
            </p:cNvSpPr>
            <p:nvPr/>
          </p:nvSpPr>
          <p:spPr bwMode="auto">
            <a:xfrm>
              <a:off x="0" y="0"/>
              <a:ext cx="1776" cy="239"/>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sz="5514"/>
            </a:p>
          </p:txBody>
        </p:sp>
        <p:sp>
          <p:nvSpPr>
            <p:cNvPr id="51223" name="Rectangle 23"/>
            <p:cNvSpPr>
              <a:spLocks/>
            </p:cNvSpPr>
            <p:nvPr/>
          </p:nvSpPr>
          <p:spPr bwMode="auto">
            <a:xfrm>
              <a:off x="9" y="10"/>
              <a:ext cx="1580"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08795" algn="l"/>
                  <a:tab pos="1805309" algn="l"/>
                  <a:tab pos="2714102" algn="l"/>
                  <a:tab pos="3598335" algn="l"/>
                </a:tabLst>
              </a:pPr>
              <a:r>
                <a:rPr lang="en-US" sz="2363">
                  <a:solidFill>
                    <a:srgbClr val="FF0000"/>
                  </a:solidFill>
                  <a:latin typeface="Helvetica" charset="0"/>
                  <a:ea typeface="ＭＳ Ｐゴシック" charset="0"/>
                  <a:cs typeface="Helvetica" charset="0"/>
                  <a:sym typeface="Helvetica" charset="0"/>
                </a:rPr>
                <a:t>Customer-provider</a:t>
              </a:r>
            </a:p>
          </p:txBody>
        </p:sp>
      </p:grpSp>
      <p:sp>
        <p:nvSpPr>
          <p:cNvPr id="51224" name="Line 24"/>
          <p:cNvSpPr>
            <a:spLocks noChangeShapeType="1"/>
          </p:cNvSpPr>
          <p:nvPr/>
        </p:nvSpPr>
        <p:spPr bwMode="auto">
          <a:xfrm>
            <a:off x="325140" y="2944691"/>
            <a:ext cx="501650" cy="2930"/>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1225" name="Line 25"/>
          <p:cNvSpPr>
            <a:spLocks noChangeShapeType="1"/>
          </p:cNvSpPr>
          <p:nvPr/>
        </p:nvSpPr>
        <p:spPr bwMode="auto">
          <a:xfrm>
            <a:off x="314029" y="2613515"/>
            <a:ext cx="520700" cy="2930"/>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grpSp>
        <p:nvGrpSpPr>
          <p:cNvPr id="51226" name="Group 26"/>
          <p:cNvGrpSpPr>
            <a:grpSpLocks/>
          </p:cNvGrpSpPr>
          <p:nvPr/>
        </p:nvGrpSpPr>
        <p:grpSpPr bwMode="auto">
          <a:xfrm>
            <a:off x="972842" y="2357071"/>
            <a:ext cx="2705099" cy="351692"/>
            <a:chOff x="0" y="0"/>
            <a:chExt cx="1704" cy="239"/>
          </a:xfrm>
        </p:grpSpPr>
        <p:sp>
          <p:nvSpPr>
            <p:cNvPr id="51227" name="Rectangle 27"/>
            <p:cNvSpPr>
              <a:spLocks/>
            </p:cNvSpPr>
            <p:nvPr/>
          </p:nvSpPr>
          <p:spPr bwMode="auto">
            <a:xfrm>
              <a:off x="0" y="0"/>
              <a:ext cx="1704" cy="239"/>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sz="5514"/>
            </a:p>
          </p:txBody>
        </p:sp>
        <p:sp>
          <p:nvSpPr>
            <p:cNvPr id="51228" name="Rectangle 28"/>
            <p:cNvSpPr>
              <a:spLocks/>
            </p:cNvSpPr>
            <p:nvPr/>
          </p:nvSpPr>
          <p:spPr bwMode="auto">
            <a:xfrm>
              <a:off x="6" y="10"/>
              <a:ext cx="1030"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08795" algn="l"/>
                  <a:tab pos="1805309" algn="l"/>
                  <a:tab pos="2689541" algn="l"/>
                </a:tabLst>
              </a:pPr>
              <a:r>
                <a:rPr lang="en-US" sz="2363">
                  <a:solidFill>
                    <a:srgbClr val="0000FF"/>
                  </a:solidFill>
                  <a:latin typeface="Helvetica" charset="0"/>
                  <a:ea typeface="ＭＳ Ｐゴシック" charset="0"/>
                  <a:cs typeface="Helvetica" charset="0"/>
                  <a:sym typeface="Helvetica" charset="0"/>
                </a:rPr>
                <a:t>Shared-cost</a:t>
              </a:r>
            </a:p>
          </p:txBody>
        </p:sp>
      </p:grpSp>
      <p:sp>
        <p:nvSpPr>
          <p:cNvPr id="51229" name="Line 29"/>
          <p:cNvSpPr>
            <a:spLocks noChangeShapeType="1"/>
          </p:cNvSpPr>
          <p:nvPr/>
        </p:nvSpPr>
        <p:spPr bwMode="auto">
          <a:xfrm>
            <a:off x="329903" y="2566622"/>
            <a:ext cx="520700" cy="2930"/>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1230" name="Line 30"/>
          <p:cNvSpPr>
            <a:spLocks noChangeShapeType="1"/>
          </p:cNvSpPr>
          <p:nvPr/>
        </p:nvSpPr>
        <p:spPr bwMode="auto">
          <a:xfrm rot="10800000" flipH="1">
            <a:off x="3913189" y="3344008"/>
            <a:ext cx="750887" cy="697523"/>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grpSp>
        <p:nvGrpSpPr>
          <p:cNvPr id="51231" name="Group 31"/>
          <p:cNvGrpSpPr>
            <a:grpSpLocks/>
          </p:cNvGrpSpPr>
          <p:nvPr/>
        </p:nvGrpSpPr>
        <p:grpSpPr bwMode="auto">
          <a:xfrm>
            <a:off x="4148139" y="3538906"/>
            <a:ext cx="215900" cy="363416"/>
            <a:chOff x="0" y="0"/>
            <a:chExt cx="136" cy="248"/>
          </a:xfrm>
        </p:grpSpPr>
        <p:sp>
          <p:nvSpPr>
            <p:cNvPr id="51232" name="Rectangle 32"/>
            <p:cNvSpPr>
              <a:spLocks/>
            </p:cNvSpPr>
            <p:nvPr/>
          </p:nvSpPr>
          <p:spPr bwMode="auto">
            <a:xfrm>
              <a:off x="0" y="0"/>
              <a:ext cx="136" cy="248"/>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sz="5514"/>
            </a:p>
          </p:txBody>
        </p:sp>
        <p:sp>
          <p:nvSpPr>
            <p:cNvPr id="51233" name="Rectangle 33"/>
            <p:cNvSpPr>
              <a:spLocks/>
            </p:cNvSpPr>
            <p:nvPr/>
          </p:nvSpPr>
          <p:spPr bwMode="auto">
            <a:xfrm>
              <a:off x="3" y="8"/>
              <a:ext cx="106"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363" b="1">
                  <a:solidFill>
                    <a:srgbClr val="FF0000"/>
                  </a:solidFill>
                  <a:latin typeface="Helvetica" charset="0"/>
                  <a:ea typeface="ＭＳ Ｐゴシック" charset="0"/>
                  <a:cs typeface="Helvetica" charset="0"/>
                  <a:sym typeface="Helvetica" charset="0"/>
                </a:rPr>
                <a:t>$</a:t>
              </a:r>
            </a:p>
          </p:txBody>
        </p:sp>
      </p:grpSp>
      <p:sp>
        <p:nvSpPr>
          <p:cNvPr id="51234" name="Line 34"/>
          <p:cNvSpPr>
            <a:spLocks noChangeShapeType="1"/>
          </p:cNvSpPr>
          <p:nvPr/>
        </p:nvSpPr>
        <p:spPr bwMode="auto">
          <a:xfrm rot="10800000" flipH="1" flipV="1">
            <a:off x="4198144" y="4882661"/>
            <a:ext cx="2952329" cy="924704"/>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1235" name="Line 35"/>
          <p:cNvSpPr>
            <a:spLocks noChangeShapeType="1"/>
          </p:cNvSpPr>
          <p:nvPr/>
        </p:nvSpPr>
        <p:spPr bwMode="auto">
          <a:xfrm rot="10800000" flipH="1" flipV="1">
            <a:off x="4342161" y="4817659"/>
            <a:ext cx="2880320" cy="923237"/>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1248" name="Line 48"/>
          <p:cNvSpPr>
            <a:spLocks noChangeShapeType="1"/>
          </p:cNvSpPr>
          <p:nvPr/>
        </p:nvSpPr>
        <p:spPr bwMode="auto">
          <a:xfrm rot="10800000" flipV="1">
            <a:off x="7870553" y="3480951"/>
            <a:ext cx="72008" cy="465282"/>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grpSp>
        <p:nvGrpSpPr>
          <p:cNvPr id="51249" name="Group 49"/>
          <p:cNvGrpSpPr>
            <a:grpSpLocks/>
          </p:cNvGrpSpPr>
          <p:nvPr/>
        </p:nvGrpSpPr>
        <p:grpSpPr bwMode="auto">
          <a:xfrm rot="10800000">
            <a:off x="8094961" y="3563820"/>
            <a:ext cx="2304743" cy="1784834"/>
            <a:chOff x="1" y="0"/>
            <a:chExt cx="1444" cy="1218"/>
          </a:xfrm>
        </p:grpSpPr>
        <p:sp>
          <p:nvSpPr>
            <p:cNvPr id="51250" name="Rectangle 50"/>
            <p:cNvSpPr>
              <a:spLocks/>
            </p:cNvSpPr>
            <p:nvPr/>
          </p:nvSpPr>
          <p:spPr bwMode="auto">
            <a:xfrm>
              <a:off x="1" y="0"/>
              <a:ext cx="184" cy="293"/>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sz="5514"/>
            </a:p>
          </p:txBody>
        </p:sp>
        <p:sp>
          <p:nvSpPr>
            <p:cNvPr id="51251" name="Rectangle 51"/>
            <p:cNvSpPr>
              <a:spLocks/>
            </p:cNvSpPr>
            <p:nvPr/>
          </p:nvSpPr>
          <p:spPr bwMode="auto">
            <a:xfrm>
              <a:off x="1340" y="1005"/>
              <a:ext cx="105"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363" b="1">
                  <a:solidFill>
                    <a:srgbClr val="FF0000"/>
                  </a:solidFill>
                  <a:latin typeface="Helvetica" charset="0"/>
                  <a:ea typeface="ＭＳ Ｐゴシック" charset="0"/>
                  <a:cs typeface="Helvetica" charset="0"/>
                  <a:sym typeface="Helvetica" charset="0"/>
                </a:rPr>
                <a:t>$</a:t>
              </a:r>
            </a:p>
          </p:txBody>
        </p:sp>
      </p:grpSp>
      <p:grpSp>
        <p:nvGrpSpPr>
          <p:cNvPr id="51252" name="Group 52"/>
          <p:cNvGrpSpPr>
            <a:grpSpLocks/>
          </p:cNvGrpSpPr>
          <p:nvPr/>
        </p:nvGrpSpPr>
        <p:grpSpPr bwMode="auto">
          <a:xfrm>
            <a:off x="7218363" y="5443905"/>
            <a:ext cx="2095500" cy="701919"/>
            <a:chOff x="0" y="0"/>
            <a:chExt cx="1319" cy="478"/>
          </a:xfrm>
        </p:grpSpPr>
        <p:sp>
          <p:nvSpPr>
            <p:cNvPr id="51253" name="Oval 53"/>
            <p:cNvSpPr>
              <a:spLocks/>
            </p:cNvSpPr>
            <p:nvPr/>
          </p:nvSpPr>
          <p:spPr bwMode="auto">
            <a:xfrm>
              <a:off x="0" y="0"/>
              <a:ext cx="1319" cy="478"/>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1254" name="Rectangle 54"/>
            <p:cNvSpPr>
              <a:spLocks/>
            </p:cNvSpPr>
            <p:nvPr/>
          </p:nvSpPr>
          <p:spPr bwMode="auto">
            <a:xfrm>
              <a:off x="195" y="93"/>
              <a:ext cx="928"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689541" algn="l"/>
                </a:tabLst>
              </a:pPr>
              <a:r>
                <a:rPr lang="en-US" sz="2888">
                  <a:solidFill>
                    <a:srgbClr val="008000"/>
                  </a:solidFill>
                  <a:latin typeface="Helvetica" charset="0"/>
                  <a:ea typeface="ＭＳ Ｐゴシック" charset="0"/>
                  <a:cs typeface="Helvetica" charset="0"/>
                  <a:sym typeface="Helvetica" charset="0"/>
                </a:rPr>
                <a:t>AS4</a:t>
              </a:r>
            </a:p>
          </p:txBody>
        </p:sp>
      </p:grpSp>
      <p:sp>
        <p:nvSpPr>
          <p:cNvPr id="51255" name="Line 55"/>
          <p:cNvSpPr>
            <a:spLocks noChangeShapeType="1"/>
          </p:cNvSpPr>
          <p:nvPr/>
        </p:nvSpPr>
        <p:spPr bwMode="auto">
          <a:xfrm rot="10800000" flipH="1" flipV="1">
            <a:off x="7942561" y="5009739"/>
            <a:ext cx="11683" cy="381985"/>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grpSp>
        <p:nvGrpSpPr>
          <p:cNvPr id="51256" name="Group 56"/>
          <p:cNvGrpSpPr>
            <a:grpSpLocks/>
          </p:cNvGrpSpPr>
          <p:nvPr/>
        </p:nvGrpSpPr>
        <p:grpSpPr bwMode="auto">
          <a:xfrm rot="10800000">
            <a:off x="8085139" y="4985238"/>
            <a:ext cx="293679" cy="429360"/>
            <a:chOff x="1" y="0"/>
            <a:chExt cx="184" cy="293"/>
          </a:xfrm>
        </p:grpSpPr>
        <p:sp>
          <p:nvSpPr>
            <p:cNvPr id="51257" name="Rectangle 57"/>
            <p:cNvSpPr>
              <a:spLocks/>
            </p:cNvSpPr>
            <p:nvPr/>
          </p:nvSpPr>
          <p:spPr bwMode="auto">
            <a:xfrm>
              <a:off x="1" y="0"/>
              <a:ext cx="184" cy="293"/>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sz="5514"/>
            </a:p>
          </p:txBody>
        </p:sp>
        <p:sp>
          <p:nvSpPr>
            <p:cNvPr id="51258" name="Rectangle 58"/>
            <p:cNvSpPr>
              <a:spLocks/>
            </p:cNvSpPr>
            <p:nvPr/>
          </p:nvSpPr>
          <p:spPr bwMode="auto">
            <a:xfrm>
              <a:off x="29" y="7"/>
              <a:ext cx="105"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363" b="1">
                  <a:solidFill>
                    <a:srgbClr val="FF0000"/>
                  </a:solidFill>
                  <a:latin typeface="Helvetica" charset="0"/>
                  <a:ea typeface="ＭＳ Ｐゴシック" charset="0"/>
                  <a:cs typeface="Helvetica" charset="0"/>
                  <a:sym typeface="Helvetica" charset="0"/>
                </a:rPr>
                <a:t>$</a:t>
              </a:r>
            </a:p>
          </p:txBody>
        </p:sp>
      </p:grpSp>
      <p:sp>
        <p:nvSpPr>
          <p:cNvPr id="48" name="Line 34"/>
          <p:cNvSpPr>
            <a:spLocks noChangeShapeType="1"/>
          </p:cNvSpPr>
          <p:nvPr/>
        </p:nvSpPr>
        <p:spPr bwMode="auto">
          <a:xfrm rot="10800000" flipV="1">
            <a:off x="9094687" y="3414483"/>
            <a:ext cx="1152129" cy="2127006"/>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49" name="Line 35"/>
          <p:cNvSpPr>
            <a:spLocks noChangeShapeType="1"/>
          </p:cNvSpPr>
          <p:nvPr/>
        </p:nvSpPr>
        <p:spPr bwMode="auto">
          <a:xfrm rot="10800000" flipV="1">
            <a:off x="9166696" y="3349481"/>
            <a:ext cx="1224136" cy="2258478"/>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Tree>
    <p:extLst>
      <p:ext uri="{BB962C8B-B14F-4D97-AF65-F5344CB8AC3E}">
        <p14:creationId xmlns:p14="http://schemas.microsoft.com/office/powerpoint/2010/main" val="1393353064"/>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Grp="1" noChangeArrowheads="1"/>
          </p:cNvSpPr>
          <p:nvPr>
            <p:ph type="title"/>
          </p:nvPr>
        </p:nvSpPr>
        <p:spPr>
          <a:xfrm>
            <a:off x="1117601" y="37636"/>
            <a:ext cx="11048999" cy="2297723"/>
          </a:xfrm>
          <a:ln/>
        </p:spPr>
        <p:txBody>
          <a:bodyPr/>
          <a:lstStyle/>
          <a:p>
            <a:pPr>
              <a:lnSpc>
                <a:spcPct val="84000"/>
              </a:lnSpc>
              <a:tabLst>
                <a:tab pos="908795" algn="l"/>
                <a:tab pos="1805309" algn="l"/>
                <a:tab pos="2714102" algn="l"/>
                <a:tab pos="3610616" algn="l"/>
                <a:tab pos="4519411" algn="l"/>
                <a:tab pos="5415925" algn="l"/>
                <a:tab pos="6324719" algn="l"/>
                <a:tab pos="7221232" algn="l"/>
                <a:tab pos="8130027" algn="l"/>
                <a:tab pos="9026541" algn="l"/>
                <a:tab pos="9935335" algn="l"/>
                <a:tab pos="10770444" algn="l"/>
              </a:tabLst>
            </a:pPr>
            <a:r>
              <a:rPr lang="en-US"/>
              <a:t> </a:t>
            </a:r>
            <a:r>
              <a:rPr lang="en-US">
                <a:latin typeface="Courier New" charset="0"/>
                <a:cs typeface="Courier New" charset="0"/>
                <a:sym typeface="Courier New" charset="0"/>
              </a:rPr>
              <a:t>local-</a:t>
            </a:r>
            <a:r>
              <a:rPr lang="en-US" err="1">
                <a:latin typeface="Courier New" charset="0"/>
                <a:cs typeface="Courier New" charset="0"/>
                <a:sym typeface="Courier New" charset="0"/>
              </a:rPr>
              <a:t>pref</a:t>
            </a:r>
            <a:r>
              <a:rPr lang="en-US"/>
              <a:t>  and economic relations</a:t>
            </a:r>
          </a:p>
        </p:txBody>
      </p:sp>
      <p:sp>
        <p:nvSpPr>
          <p:cNvPr id="49154" name="Rectangle 2"/>
          <p:cNvSpPr>
            <a:spLocks noGrp="1" noChangeArrowheads="1"/>
          </p:cNvSpPr>
          <p:nvPr>
            <p:ph type="body" idx="1"/>
          </p:nvPr>
        </p:nvSpPr>
        <p:spPr>
          <a:xfrm>
            <a:off x="838200" y="2231782"/>
            <a:ext cx="11102975" cy="7322527"/>
          </a:xfrm>
          <a:ln/>
        </p:spPr>
        <p:txBody>
          <a:bodyPr/>
          <a:lstStyle/>
          <a:p>
            <a:pPr marL="621726">
              <a:lnSpc>
                <a:spcPct val="84000"/>
              </a:lnSpc>
              <a:buClr>
                <a:srgbClr val="000000"/>
              </a:buClr>
              <a:buSzPct val="75000"/>
              <a:tabLst>
                <a:tab pos="908795" algn="l"/>
                <a:tab pos="1805309" algn="l"/>
                <a:tab pos="2714102" algn="l"/>
                <a:tab pos="3610616" algn="l"/>
                <a:tab pos="4519411" algn="l"/>
                <a:tab pos="5415925" algn="l"/>
                <a:tab pos="6324719" algn="l"/>
                <a:tab pos="7221232" algn="l"/>
                <a:tab pos="8130027" algn="l"/>
                <a:tab pos="9026541" algn="l"/>
                <a:tab pos="9935335" algn="l"/>
                <a:tab pos="10770444" algn="l"/>
              </a:tabLst>
            </a:pPr>
            <a:r>
              <a:rPr lang="en-US"/>
              <a:t>In practice, </a:t>
            </a:r>
            <a:r>
              <a:rPr lang="en-US">
                <a:latin typeface="Courier New" charset="0"/>
                <a:cs typeface="Courier New" charset="0"/>
                <a:sym typeface="Courier New" charset="0"/>
              </a:rPr>
              <a:t>local-</a:t>
            </a:r>
            <a:r>
              <a:rPr lang="en-US" err="1">
                <a:latin typeface="Courier New" charset="0"/>
                <a:cs typeface="Courier New" charset="0"/>
                <a:sym typeface="Courier New" charset="0"/>
              </a:rPr>
              <a:t>pref</a:t>
            </a:r>
            <a:r>
              <a:rPr lang="en-US"/>
              <a:t> is often combined with filters to enforce economical relationships</a:t>
            </a:r>
            <a:br>
              <a:rPr lang="en-US"/>
            </a:br>
            <a:br>
              <a:rPr lang="en-US"/>
            </a:br>
            <a:br>
              <a:rPr lang="en-US"/>
            </a:br>
            <a:br>
              <a:rPr lang="en-US"/>
            </a:br>
            <a:br>
              <a:rPr lang="en-US"/>
            </a:br>
            <a:br>
              <a:rPr lang="en-US"/>
            </a:br>
            <a:br>
              <a:rPr lang="en-US"/>
            </a:br>
            <a:br>
              <a:rPr lang="en-US"/>
            </a:br>
            <a:br>
              <a:rPr lang="en-US"/>
            </a:br>
            <a:br>
              <a:rPr lang="en-US"/>
            </a:br>
            <a:br>
              <a:rPr lang="en-US"/>
            </a:br>
            <a:br>
              <a:rPr lang="en-US"/>
            </a:br>
            <a:endParaRPr lang="en-US"/>
          </a:p>
        </p:txBody>
      </p:sp>
      <p:grpSp>
        <p:nvGrpSpPr>
          <p:cNvPr id="49155" name="Group 3"/>
          <p:cNvGrpSpPr>
            <a:grpSpLocks/>
          </p:cNvGrpSpPr>
          <p:nvPr/>
        </p:nvGrpSpPr>
        <p:grpSpPr bwMode="auto">
          <a:xfrm>
            <a:off x="4851401" y="5334001"/>
            <a:ext cx="3351213" cy="1115158"/>
            <a:chOff x="0" y="0"/>
            <a:chExt cx="2111" cy="761"/>
          </a:xfrm>
        </p:grpSpPr>
        <p:sp>
          <p:nvSpPr>
            <p:cNvPr id="49156" name="Oval 4"/>
            <p:cNvSpPr>
              <a:spLocks/>
            </p:cNvSpPr>
            <p:nvPr/>
          </p:nvSpPr>
          <p:spPr bwMode="auto">
            <a:xfrm>
              <a:off x="0" y="0"/>
              <a:ext cx="2111" cy="761"/>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49157" name="Rectangle 5"/>
            <p:cNvSpPr>
              <a:spLocks/>
            </p:cNvSpPr>
            <p:nvPr/>
          </p:nvSpPr>
          <p:spPr bwMode="auto">
            <a:xfrm>
              <a:off x="309" y="234"/>
              <a:ext cx="149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714102" algn="l"/>
                  <a:tab pos="3598335" algn="l"/>
                </a:tabLst>
              </a:pPr>
              <a:r>
                <a:rPr lang="en-US" sz="2888">
                  <a:solidFill>
                    <a:srgbClr val="008000"/>
                  </a:solidFill>
                  <a:latin typeface="Helvetica" charset="0"/>
                  <a:ea typeface="ＭＳ Ｐゴシック" charset="0"/>
                  <a:cs typeface="Helvetica" charset="0"/>
                  <a:sym typeface="Helvetica" charset="0"/>
                </a:rPr>
                <a:t>AS1</a:t>
              </a:r>
            </a:p>
          </p:txBody>
        </p:sp>
      </p:grpSp>
      <p:grpSp>
        <p:nvGrpSpPr>
          <p:cNvPr id="49158" name="Group 6"/>
          <p:cNvGrpSpPr>
            <a:grpSpLocks/>
          </p:cNvGrpSpPr>
          <p:nvPr/>
        </p:nvGrpSpPr>
        <p:grpSpPr bwMode="auto">
          <a:xfrm>
            <a:off x="3302000" y="3716215"/>
            <a:ext cx="3352800" cy="901212"/>
            <a:chOff x="0" y="0"/>
            <a:chExt cx="2111" cy="615"/>
          </a:xfrm>
        </p:grpSpPr>
        <p:sp>
          <p:nvSpPr>
            <p:cNvPr id="49159" name="Oval 7"/>
            <p:cNvSpPr>
              <a:spLocks/>
            </p:cNvSpPr>
            <p:nvPr/>
          </p:nvSpPr>
          <p:spPr bwMode="auto">
            <a:xfrm>
              <a:off x="0" y="0"/>
              <a:ext cx="2111" cy="615"/>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49160" name="Rectangle 8"/>
            <p:cNvSpPr>
              <a:spLocks/>
            </p:cNvSpPr>
            <p:nvPr/>
          </p:nvSpPr>
          <p:spPr bwMode="auto">
            <a:xfrm>
              <a:off x="307" y="158"/>
              <a:ext cx="149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714102" algn="l"/>
                  <a:tab pos="3598335" algn="l"/>
                </a:tabLst>
              </a:pPr>
              <a:r>
                <a:rPr lang="en-US" sz="2888">
                  <a:solidFill>
                    <a:schemeClr val="tx1"/>
                  </a:solidFill>
                  <a:latin typeface="Helvetica" charset="0"/>
                  <a:ea typeface="ＭＳ Ｐゴシック" charset="0"/>
                  <a:cs typeface="Helvetica" charset="0"/>
                  <a:sym typeface="Helvetica" charset="0"/>
                </a:rPr>
                <a:t>Prov1</a:t>
              </a:r>
            </a:p>
          </p:txBody>
        </p:sp>
      </p:grpSp>
      <p:grpSp>
        <p:nvGrpSpPr>
          <p:cNvPr id="49161" name="Group 9"/>
          <p:cNvGrpSpPr>
            <a:grpSpLocks/>
          </p:cNvGrpSpPr>
          <p:nvPr/>
        </p:nvGrpSpPr>
        <p:grpSpPr bwMode="auto">
          <a:xfrm>
            <a:off x="7429500" y="3807069"/>
            <a:ext cx="3352800" cy="805962"/>
            <a:chOff x="0" y="0"/>
            <a:chExt cx="2111" cy="550"/>
          </a:xfrm>
        </p:grpSpPr>
        <p:sp>
          <p:nvSpPr>
            <p:cNvPr id="49162" name="Oval 10"/>
            <p:cNvSpPr>
              <a:spLocks/>
            </p:cNvSpPr>
            <p:nvPr/>
          </p:nvSpPr>
          <p:spPr bwMode="auto">
            <a:xfrm>
              <a:off x="0" y="0"/>
              <a:ext cx="2111" cy="550"/>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49163" name="Rectangle 11"/>
            <p:cNvSpPr>
              <a:spLocks/>
            </p:cNvSpPr>
            <p:nvPr/>
          </p:nvSpPr>
          <p:spPr bwMode="auto">
            <a:xfrm>
              <a:off x="307" y="129"/>
              <a:ext cx="149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714102" algn="l"/>
                  <a:tab pos="3598335" algn="l"/>
                </a:tabLst>
              </a:pPr>
              <a:r>
                <a:rPr lang="en-US" sz="2888">
                  <a:solidFill>
                    <a:schemeClr val="tx1"/>
                  </a:solidFill>
                  <a:latin typeface="Helvetica" charset="0"/>
                  <a:ea typeface="ＭＳ Ｐゴシック" charset="0"/>
                  <a:cs typeface="Helvetica" charset="0"/>
                  <a:sym typeface="Helvetica" charset="0"/>
                </a:rPr>
                <a:t>Prov2</a:t>
              </a:r>
            </a:p>
          </p:txBody>
        </p:sp>
      </p:grpSp>
      <p:grpSp>
        <p:nvGrpSpPr>
          <p:cNvPr id="49164" name="Group 12"/>
          <p:cNvGrpSpPr>
            <a:grpSpLocks/>
          </p:cNvGrpSpPr>
          <p:nvPr/>
        </p:nvGrpSpPr>
        <p:grpSpPr bwMode="auto">
          <a:xfrm>
            <a:off x="825501" y="4954466"/>
            <a:ext cx="2619375" cy="697523"/>
            <a:chOff x="0" y="0"/>
            <a:chExt cx="1650" cy="476"/>
          </a:xfrm>
        </p:grpSpPr>
        <p:sp>
          <p:nvSpPr>
            <p:cNvPr id="49165" name="Oval 13"/>
            <p:cNvSpPr>
              <a:spLocks/>
            </p:cNvSpPr>
            <p:nvPr/>
          </p:nvSpPr>
          <p:spPr bwMode="auto">
            <a:xfrm>
              <a:off x="0" y="0"/>
              <a:ext cx="1650" cy="476"/>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49166" name="Rectangle 14"/>
            <p:cNvSpPr>
              <a:spLocks/>
            </p:cNvSpPr>
            <p:nvPr/>
          </p:nvSpPr>
          <p:spPr bwMode="auto">
            <a:xfrm>
              <a:off x="241" y="92"/>
              <a:ext cx="1168"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689541" algn="l"/>
                </a:tabLst>
              </a:pPr>
              <a:r>
                <a:rPr lang="en-US" sz="2888">
                  <a:solidFill>
                    <a:srgbClr val="0000FF"/>
                  </a:solidFill>
                  <a:latin typeface="Helvetica" charset="0"/>
                  <a:ea typeface="ＭＳ Ｐゴシック" charset="0"/>
                  <a:cs typeface="Helvetica" charset="0"/>
                  <a:sym typeface="Helvetica" charset="0"/>
                </a:rPr>
                <a:t>Peer1</a:t>
              </a:r>
            </a:p>
          </p:txBody>
        </p:sp>
      </p:grpSp>
      <p:grpSp>
        <p:nvGrpSpPr>
          <p:cNvPr id="49167" name="Group 15"/>
          <p:cNvGrpSpPr>
            <a:grpSpLocks/>
          </p:cNvGrpSpPr>
          <p:nvPr/>
        </p:nvGrpSpPr>
        <p:grpSpPr bwMode="auto">
          <a:xfrm>
            <a:off x="809626" y="5943600"/>
            <a:ext cx="2619375" cy="697523"/>
            <a:chOff x="0" y="0"/>
            <a:chExt cx="1650" cy="476"/>
          </a:xfrm>
        </p:grpSpPr>
        <p:sp>
          <p:nvSpPr>
            <p:cNvPr id="49168" name="Oval 16"/>
            <p:cNvSpPr>
              <a:spLocks/>
            </p:cNvSpPr>
            <p:nvPr/>
          </p:nvSpPr>
          <p:spPr bwMode="auto">
            <a:xfrm>
              <a:off x="0" y="0"/>
              <a:ext cx="1650" cy="476"/>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49169" name="Rectangle 17"/>
            <p:cNvSpPr>
              <a:spLocks/>
            </p:cNvSpPr>
            <p:nvPr/>
          </p:nvSpPr>
          <p:spPr bwMode="auto">
            <a:xfrm>
              <a:off x="241" y="96"/>
              <a:ext cx="1168"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689541" algn="l"/>
                </a:tabLst>
              </a:pPr>
              <a:r>
                <a:rPr lang="en-US" sz="2888">
                  <a:solidFill>
                    <a:srgbClr val="0000FF"/>
                  </a:solidFill>
                  <a:latin typeface="Helvetica" charset="0"/>
                  <a:ea typeface="ＭＳ Ｐゴシック" charset="0"/>
                  <a:cs typeface="Helvetica" charset="0"/>
                  <a:sym typeface="Helvetica" charset="0"/>
                </a:rPr>
                <a:t>Peer2</a:t>
              </a:r>
            </a:p>
          </p:txBody>
        </p:sp>
      </p:grpSp>
      <p:grpSp>
        <p:nvGrpSpPr>
          <p:cNvPr id="49170" name="Group 18"/>
          <p:cNvGrpSpPr>
            <a:grpSpLocks/>
          </p:cNvGrpSpPr>
          <p:nvPr/>
        </p:nvGrpSpPr>
        <p:grpSpPr bwMode="auto">
          <a:xfrm>
            <a:off x="9496426" y="4860681"/>
            <a:ext cx="2619375" cy="697523"/>
            <a:chOff x="0" y="0"/>
            <a:chExt cx="1650" cy="476"/>
          </a:xfrm>
        </p:grpSpPr>
        <p:sp>
          <p:nvSpPr>
            <p:cNvPr id="49171" name="Oval 19"/>
            <p:cNvSpPr>
              <a:spLocks/>
            </p:cNvSpPr>
            <p:nvPr/>
          </p:nvSpPr>
          <p:spPr bwMode="auto">
            <a:xfrm>
              <a:off x="0" y="0"/>
              <a:ext cx="1650" cy="476"/>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49172" name="Rectangle 20"/>
            <p:cNvSpPr>
              <a:spLocks/>
            </p:cNvSpPr>
            <p:nvPr/>
          </p:nvSpPr>
          <p:spPr bwMode="auto">
            <a:xfrm>
              <a:off x="241" y="92"/>
              <a:ext cx="1168"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689541" algn="l"/>
                </a:tabLst>
              </a:pPr>
              <a:r>
                <a:rPr lang="en-US" sz="2888">
                  <a:solidFill>
                    <a:srgbClr val="0000FF"/>
                  </a:solidFill>
                  <a:latin typeface="Helvetica" charset="0"/>
                  <a:ea typeface="ＭＳ Ｐゴシック" charset="0"/>
                  <a:cs typeface="Helvetica" charset="0"/>
                  <a:sym typeface="Helvetica" charset="0"/>
                </a:rPr>
                <a:t>Peer3</a:t>
              </a:r>
            </a:p>
          </p:txBody>
        </p:sp>
      </p:grpSp>
      <p:grpSp>
        <p:nvGrpSpPr>
          <p:cNvPr id="49173" name="Group 21"/>
          <p:cNvGrpSpPr>
            <a:grpSpLocks/>
          </p:cNvGrpSpPr>
          <p:nvPr/>
        </p:nvGrpSpPr>
        <p:grpSpPr bwMode="auto">
          <a:xfrm>
            <a:off x="9445626" y="5915758"/>
            <a:ext cx="2619375" cy="697523"/>
            <a:chOff x="0" y="0"/>
            <a:chExt cx="1650" cy="476"/>
          </a:xfrm>
        </p:grpSpPr>
        <p:sp>
          <p:nvSpPr>
            <p:cNvPr id="49174" name="Oval 22"/>
            <p:cNvSpPr>
              <a:spLocks/>
            </p:cNvSpPr>
            <p:nvPr/>
          </p:nvSpPr>
          <p:spPr bwMode="auto">
            <a:xfrm>
              <a:off x="0" y="0"/>
              <a:ext cx="1650" cy="476"/>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49175" name="Rectangle 23"/>
            <p:cNvSpPr>
              <a:spLocks/>
            </p:cNvSpPr>
            <p:nvPr/>
          </p:nvSpPr>
          <p:spPr bwMode="auto">
            <a:xfrm>
              <a:off x="241" y="92"/>
              <a:ext cx="1168"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689541" algn="l"/>
                </a:tabLst>
              </a:pPr>
              <a:r>
                <a:rPr lang="en-US" sz="2888">
                  <a:solidFill>
                    <a:srgbClr val="0000FF"/>
                  </a:solidFill>
                  <a:latin typeface="Helvetica" charset="0"/>
                  <a:ea typeface="ＭＳ Ｐゴシック" charset="0"/>
                  <a:cs typeface="Helvetica" charset="0"/>
                  <a:sym typeface="Helvetica" charset="0"/>
                </a:rPr>
                <a:t>Peer4</a:t>
              </a:r>
            </a:p>
          </p:txBody>
        </p:sp>
      </p:grpSp>
      <p:grpSp>
        <p:nvGrpSpPr>
          <p:cNvPr id="49176" name="Group 24"/>
          <p:cNvGrpSpPr>
            <a:grpSpLocks/>
          </p:cNvGrpSpPr>
          <p:nvPr/>
        </p:nvGrpSpPr>
        <p:grpSpPr bwMode="auto">
          <a:xfrm>
            <a:off x="3267077" y="7287359"/>
            <a:ext cx="2619375" cy="697523"/>
            <a:chOff x="0" y="0"/>
            <a:chExt cx="1650" cy="476"/>
          </a:xfrm>
        </p:grpSpPr>
        <p:sp>
          <p:nvSpPr>
            <p:cNvPr id="49177" name="Oval 25"/>
            <p:cNvSpPr>
              <a:spLocks/>
            </p:cNvSpPr>
            <p:nvPr/>
          </p:nvSpPr>
          <p:spPr bwMode="auto">
            <a:xfrm>
              <a:off x="0" y="0"/>
              <a:ext cx="1650" cy="476"/>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49178" name="Rectangle 26"/>
            <p:cNvSpPr>
              <a:spLocks/>
            </p:cNvSpPr>
            <p:nvPr/>
          </p:nvSpPr>
          <p:spPr bwMode="auto">
            <a:xfrm>
              <a:off x="241" y="92"/>
              <a:ext cx="1168"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689541" algn="l"/>
                </a:tabLst>
              </a:pPr>
              <a:r>
                <a:rPr lang="en-US" sz="2888">
                  <a:solidFill>
                    <a:srgbClr val="FF0000"/>
                  </a:solidFill>
                  <a:latin typeface="Helvetica" charset="0"/>
                  <a:ea typeface="ＭＳ Ｐゴシック" charset="0"/>
                  <a:cs typeface="Helvetica" charset="0"/>
                  <a:sym typeface="Helvetica" charset="0"/>
                </a:rPr>
                <a:t>Cust1</a:t>
              </a:r>
            </a:p>
          </p:txBody>
        </p:sp>
      </p:grpSp>
      <p:grpSp>
        <p:nvGrpSpPr>
          <p:cNvPr id="49179" name="Group 27"/>
          <p:cNvGrpSpPr>
            <a:grpSpLocks/>
          </p:cNvGrpSpPr>
          <p:nvPr/>
        </p:nvGrpSpPr>
        <p:grpSpPr bwMode="auto">
          <a:xfrm>
            <a:off x="6473826" y="7288823"/>
            <a:ext cx="2619375" cy="697523"/>
            <a:chOff x="0" y="0"/>
            <a:chExt cx="1650" cy="476"/>
          </a:xfrm>
        </p:grpSpPr>
        <p:sp>
          <p:nvSpPr>
            <p:cNvPr id="49180" name="Oval 28"/>
            <p:cNvSpPr>
              <a:spLocks/>
            </p:cNvSpPr>
            <p:nvPr/>
          </p:nvSpPr>
          <p:spPr bwMode="auto">
            <a:xfrm>
              <a:off x="0" y="0"/>
              <a:ext cx="1650" cy="476"/>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49181" name="Rectangle 29"/>
            <p:cNvSpPr>
              <a:spLocks/>
            </p:cNvSpPr>
            <p:nvPr/>
          </p:nvSpPr>
          <p:spPr bwMode="auto">
            <a:xfrm>
              <a:off x="241" y="92"/>
              <a:ext cx="1168"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689541" algn="l"/>
                </a:tabLst>
              </a:pPr>
              <a:r>
                <a:rPr lang="en-US" sz="2888">
                  <a:solidFill>
                    <a:srgbClr val="FF0000"/>
                  </a:solidFill>
                  <a:latin typeface="Helvetica" charset="0"/>
                  <a:ea typeface="ＭＳ Ｐゴシック" charset="0"/>
                  <a:cs typeface="Helvetica" charset="0"/>
                  <a:sym typeface="Helvetica" charset="0"/>
                </a:rPr>
                <a:t>Cust2</a:t>
              </a:r>
            </a:p>
          </p:txBody>
        </p:sp>
      </p:grpSp>
      <p:sp>
        <p:nvSpPr>
          <p:cNvPr id="49182" name="Line 30"/>
          <p:cNvSpPr>
            <a:spLocks noChangeShapeType="1"/>
          </p:cNvSpPr>
          <p:nvPr/>
        </p:nvSpPr>
        <p:spPr bwMode="auto">
          <a:xfrm rot="10800000" flipH="1">
            <a:off x="5105401" y="6392008"/>
            <a:ext cx="565150" cy="910004"/>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grpSp>
        <p:nvGrpSpPr>
          <p:cNvPr id="49183" name="Group 31"/>
          <p:cNvGrpSpPr>
            <a:grpSpLocks/>
          </p:cNvGrpSpPr>
          <p:nvPr/>
        </p:nvGrpSpPr>
        <p:grpSpPr bwMode="auto">
          <a:xfrm>
            <a:off x="9721850" y="7927732"/>
            <a:ext cx="215900" cy="363416"/>
            <a:chOff x="0" y="0"/>
            <a:chExt cx="136" cy="248"/>
          </a:xfrm>
        </p:grpSpPr>
        <p:sp>
          <p:nvSpPr>
            <p:cNvPr id="49184" name="Rectangle 32"/>
            <p:cNvSpPr>
              <a:spLocks/>
            </p:cNvSpPr>
            <p:nvPr/>
          </p:nvSpPr>
          <p:spPr bwMode="auto">
            <a:xfrm>
              <a:off x="0" y="0"/>
              <a:ext cx="136" cy="248"/>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sz="5514"/>
            </a:p>
          </p:txBody>
        </p:sp>
        <p:sp>
          <p:nvSpPr>
            <p:cNvPr id="49185" name="Rectangle 33"/>
            <p:cNvSpPr>
              <a:spLocks/>
            </p:cNvSpPr>
            <p:nvPr/>
          </p:nvSpPr>
          <p:spPr bwMode="auto">
            <a:xfrm>
              <a:off x="3" y="8"/>
              <a:ext cx="106"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363" b="1">
                  <a:solidFill>
                    <a:srgbClr val="FF0000"/>
                  </a:solidFill>
                  <a:latin typeface="Helvetica" charset="0"/>
                  <a:ea typeface="ＭＳ Ｐゴシック" charset="0"/>
                  <a:cs typeface="Helvetica" charset="0"/>
                  <a:sym typeface="Helvetica" charset="0"/>
                </a:rPr>
                <a:t>$</a:t>
              </a:r>
            </a:p>
          </p:txBody>
        </p:sp>
      </p:grpSp>
      <p:grpSp>
        <p:nvGrpSpPr>
          <p:cNvPr id="49186" name="Group 34"/>
          <p:cNvGrpSpPr>
            <a:grpSpLocks/>
          </p:cNvGrpSpPr>
          <p:nvPr/>
        </p:nvGrpSpPr>
        <p:grpSpPr bwMode="auto">
          <a:xfrm>
            <a:off x="10223501" y="7880838"/>
            <a:ext cx="2820987" cy="351692"/>
            <a:chOff x="0" y="0"/>
            <a:chExt cx="1776" cy="239"/>
          </a:xfrm>
        </p:grpSpPr>
        <p:sp>
          <p:nvSpPr>
            <p:cNvPr id="49187" name="Rectangle 35"/>
            <p:cNvSpPr>
              <a:spLocks/>
            </p:cNvSpPr>
            <p:nvPr/>
          </p:nvSpPr>
          <p:spPr bwMode="auto">
            <a:xfrm>
              <a:off x="0" y="0"/>
              <a:ext cx="1776" cy="239"/>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sz="5514"/>
            </a:p>
          </p:txBody>
        </p:sp>
        <p:sp>
          <p:nvSpPr>
            <p:cNvPr id="49188" name="Rectangle 36"/>
            <p:cNvSpPr>
              <a:spLocks/>
            </p:cNvSpPr>
            <p:nvPr/>
          </p:nvSpPr>
          <p:spPr bwMode="auto">
            <a:xfrm>
              <a:off x="9" y="10"/>
              <a:ext cx="1580"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08795" algn="l"/>
                  <a:tab pos="1805309" algn="l"/>
                  <a:tab pos="2714102" algn="l"/>
                  <a:tab pos="3598335" algn="l"/>
                </a:tabLst>
              </a:pPr>
              <a:r>
                <a:rPr lang="en-US" sz="2363">
                  <a:solidFill>
                    <a:srgbClr val="FF0000"/>
                  </a:solidFill>
                  <a:latin typeface="Helvetica" charset="0"/>
                  <a:ea typeface="ＭＳ Ｐゴシック" charset="0"/>
                  <a:cs typeface="Helvetica" charset="0"/>
                  <a:sym typeface="Helvetica" charset="0"/>
                </a:rPr>
                <a:t>Customer-provider</a:t>
              </a:r>
            </a:p>
          </p:txBody>
        </p:sp>
      </p:grpSp>
      <p:sp>
        <p:nvSpPr>
          <p:cNvPr id="49189" name="Line 37"/>
          <p:cNvSpPr>
            <a:spLocks noChangeShapeType="1"/>
          </p:cNvSpPr>
          <p:nvPr/>
        </p:nvSpPr>
        <p:spPr bwMode="auto">
          <a:xfrm>
            <a:off x="9588500" y="8122628"/>
            <a:ext cx="501650" cy="2930"/>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grpSp>
        <p:nvGrpSpPr>
          <p:cNvPr id="49190" name="Group 38"/>
          <p:cNvGrpSpPr>
            <a:grpSpLocks/>
          </p:cNvGrpSpPr>
          <p:nvPr/>
        </p:nvGrpSpPr>
        <p:grpSpPr bwMode="auto">
          <a:xfrm>
            <a:off x="5302250" y="6753960"/>
            <a:ext cx="215900" cy="363416"/>
            <a:chOff x="0" y="0"/>
            <a:chExt cx="136" cy="248"/>
          </a:xfrm>
        </p:grpSpPr>
        <p:sp>
          <p:nvSpPr>
            <p:cNvPr id="49191" name="Rectangle 39"/>
            <p:cNvSpPr>
              <a:spLocks/>
            </p:cNvSpPr>
            <p:nvPr/>
          </p:nvSpPr>
          <p:spPr bwMode="auto">
            <a:xfrm>
              <a:off x="0" y="0"/>
              <a:ext cx="136" cy="248"/>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sz="5514"/>
            </a:p>
          </p:txBody>
        </p:sp>
        <p:sp>
          <p:nvSpPr>
            <p:cNvPr id="49192" name="Rectangle 40"/>
            <p:cNvSpPr>
              <a:spLocks/>
            </p:cNvSpPr>
            <p:nvPr/>
          </p:nvSpPr>
          <p:spPr bwMode="auto">
            <a:xfrm>
              <a:off x="3" y="8"/>
              <a:ext cx="106"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363" b="1">
                  <a:solidFill>
                    <a:srgbClr val="FF0000"/>
                  </a:solidFill>
                  <a:latin typeface="Helvetica" charset="0"/>
                  <a:ea typeface="ＭＳ Ｐゴシック" charset="0"/>
                  <a:cs typeface="Helvetica" charset="0"/>
                  <a:sym typeface="Helvetica" charset="0"/>
                </a:rPr>
                <a:t>$</a:t>
              </a:r>
            </a:p>
          </p:txBody>
        </p:sp>
      </p:grpSp>
      <p:sp>
        <p:nvSpPr>
          <p:cNvPr id="49193" name="Line 41"/>
          <p:cNvSpPr>
            <a:spLocks noChangeShapeType="1"/>
          </p:cNvSpPr>
          <p:nvPr/>
        </p:nvSpPr>
        <p:spPr bwMode="auto">
          <a:xfrm>
            <a:off x="9580563" y="7792917"/>
            <a:ext cx="520700" cy="1466"/>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grpSp>
        <p:nvGrpSpPr>
          <p:cNvPr id="49194" name="Group 42"/>
          <p:cNvGrpSpPr>
            <a:grpSpLocks/>
          </p:cNvGrpSpPr>
          <p:nvPr/>
        </p:nvGrpSpPr>
        <p:grpSpPr bwMode="auto">
          <a:xfrm>
            <a:off x="10248901" y="7535007"/>
            <a:ext cx="2705099" cy="351692"/>
            <a:chOff x="0" y="0"/>
            <a:chExt cx="1704" cy="239"/>
          </a:xfrm>
        </p:grpSpPr>
        <p:sp>
          <p:nvSpPr>
            <p:cNvPr id="49195" name="Rectangle 43"/>
            <p:cNvSpPr>
              <a:spLocks/>
            </p:cNvSpPr>
            <p:nvPr/>
          </p:nvSpPr>
          <p:spPr bwMode="auto">
            <a:xfrm>
              <a:off x="0" y="0"/>
              <a:ext cx="1704" cy="239"/>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sz="5514"/>
            </a:p>
          </p:txBody>
        </p:sp>
        <p:sp>
          <p:nvSpPr>
            <p:cNvPr id="49196" name="Rectangle 44"/>
            <p:cNvSpPr>
              <a:spLocks/>
            </p:cNvSpPr>
            <p:nvPr/>
          </p:nvSpPr>
          <p:spPr bwMode="auto">
            <a:xfrm>
              <a:off x="6" y="10"/>
              <a:ext cx="1030"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08795" algn="l"/>
                  <a:tab pos="1805309" algn="l"/>
                  <a:tab pos="2689541" algn="l"/>
                </a:tabLst>
              </a:pPr>
              <a:r>
                <a:rPr lang="en-US" sz="2363">
                  <a:solidFill>
                    <a:srgbClr val="0000FF"/>
                  </a:solidFill>
                  <a:latin typeface="Helvetica" charset="0"/>
                  <a:ea typeface="ＭＳ Ｐゴシック" charset="0"/>
                  <a:cs typeface="Helvetica" charset="0"/>
                  <a:sym typeface="Helvetica" charset="0"/>
                </a:rPr>
                <a:t>Shared-cost</a:t>
              </a:r>
            </a:p>
          </p:txBody>
        </p:sp>
      </p:grpSp>
      <p:sp>
        <p:nvSpPr>
          <p:cNvPr id="49197" name="Line 45"/>
          <p:cNvSpPr>
            <a:spLocks noChangeShapeType="1"/>
          </p:cNvSpPr>
          <p:nvPr/>
        </p:nvSpPr>
        <p:spPr bwMode="auto">
          <a:xfrm>
            <a:off x="9599613" y="7743092"/>
            <a:ext cx="519112" cy="1466"/>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49198" name="Line 46"/>
          <p:cNvSpPr>
            <a:spLocks noChangeShapeType="1"/>
          </p:cNvSpPr>
          <p:nvPr/>
        </p:nvSpPr>
        <p:spPr bwMode="auto">
          <a:xfrm rot="10800000">
            <a:off x="7010402" y="6453554"/>
            <a:ext cx="396875" cy="866043"/>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grpSp>
        <p:nvGrpSpPr>
          <p:cNvPr id="49199" name="Group 47"/>
          <p:cNvGrpSpPr>
            <a:grpSpLocks/>
          </p:cNvGrpSpPr>
          <p:nvPr/>
        </p:nvGrpSpPr>
        <p:grpSpPr bwMode="auto">
          <a:xfrm>
            <a:off x="7059614" y="6721721"/>
            <a:ext cx="215900" cy="363416"/>
            <a:chOff x="0" y="0"/>
            <a:chExt cx="136" cy="248"/>
          </a:xfrm>
        </p:grpSpPr>
        <p:sp>
          <p:nvSpPr>
            <p:cNvPr id="49200" name="Rectangle 48"/>
            <p:cNvSpPr>
              <a:spLocks/>
            </p:cNvSpPr>
            <p:nvPr/>
          </p:nvSpPr>
          <p:spPr bwMode="auto">
            <a:xfrm>
              <a:off x="0" y="0"/>
              <a:ext cx="136" cy="248"/>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sz="5514"/>
            </a:p>
          </p:txBody>
        </p:sp>
        <p:sp>
          <p:nvSpPr>
            <p:cNvPr id="49201" name="Rectangle 49"/>
            <p:cNvSpPr>
              <a:spLocks/>
            </p:cNvSpPr>
            <p:nvPr/>
          </p:nvSpPr>
          <p:spPr bwMode="auto">
            <a:xfrm>
              <a:off x="3" y="8"/>
              <a:ext cx="106"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363" b="1">
                  <a:solidFill>
                    <a:srgbClr val="FF0000"/>
                  </a:solidFill>
                  <a:latin typeface="Helvetica" charset="0"/>
                  <a:ea typeface="ＭＳ Ｐゴシック" charset="0"/>
                  <a:cs typeface="Helvetica" charset="0"/>
                  <a:sym typeface="Helvetica" charset="0"/>
                </a:rPr>
                <a:t>$</a:t>
              </a:r>
            </a:p>
          </p:txBody>
        </p:sp>
      </p:grpSp>
      <p:sp>
        <p:nvSpPr>
          <p:cNvPr id="49202" name="Line 50"/>
          <p:cNvSpPr>
            <a:spLocks noChangeShapeType="1"/>
          </p:cNvSpPr>
          <p:nvPr/>
        </p:nvSpPr>
        <p:spPr bwMode="auto">
          <a:xfrm rot="10800000">
            <a:off x="5322888" y="4611566"/>
            <a:ext cx="414337" cy="819150"/>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49203" name="Line 51"/>
          <p:cNvSpPr>
            <a:spLocks noChangeShapeType="1"/>
          </p:cNvSpPr>
          <p:nvPr/>
        </p:nvSpPr>
        <p:spPr bwMode="auto">
          <a:xfrm rot="10800000" flipH="1">
            <a:off x="7375526" y="4548554"/>
            <a:ext cx="746124" cy="914400"/>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grpSp>
        <p:nvGrpSpPr>
          <p:cNvPr id="49204" name="Group 52"/>
          <p:cNvGrpSpPr>
            <a:grpSpLocks/>
          </p:cNvGrpSpPr>
          <p:nvPr/>
        </p:nvGrpSpPr>
        <p:grpSpPr bwMode="auto">
          <a:xfrm>
            <a:off x="5456239" y="4910505"/>
            <a:ext cx="215900" cy="363416"/>
            <a:chOff x="0" y="0"/>
            <a:chExt cx="136" cy="248"/>
          </a:xfrm>
        </p:grpSpPr>
        <p:sp>
          <p:nvSpPr>
            <p:cNvPr id="49205" name="Rectangle 53"/>
            <p:cNvSpPr>
              <a:spLocks/>
            </p:cNvSpPr>
            <p:nvPr/>
          </p:nvSpPr>
          <p:spPr bwMode="auto">
            <a:xfrm>
              <a:off x="0" y="0"/>
              <a:ext cx="136" cy="248"/>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sz="5514"/>
            </a:p>
          </p:txBody>
        </p:sp>
        <p:sp>
          <p:nvSpPr>
            <p:cNvPr id="49206" name="Rectangle 54"/>
            <p:cNvSpPr>
              <a:spLocks/>
            </p:cNvSpPr>
            <p:nvPr/>
          </p:nvSpPr>
          <p:spPr bwMode="auto">
            <a:xfrm>
              <a:off x="3" y="8"/>
              <a:ext cx="106"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363" b="1">
                  <a:solidFill>
                    <a:srgbClr val="FF0000"/>
                  </a:solidFill>
                  <a:latin typeface="Helvetica" charset="0"/>
                  <a:ea typeface="ＭＳ Ｐゴシック" charset="0"/>
                  <a:cs typeface="Helvetica" charset="0"/>
                  <a:sym typeface="Helvetica" charset="0"/>
                </a:rPr>
                <a:t>$</a:t>
              </a:r>
            </a:p>
          </p:txBody>
        </p:sp>
      </p:grpSp>
      <p:grpSp>
        <p:nvGrpSpPr>
          <p:cNvPr id="49207" name="Group 55"/>
          <p:cNvGrpSpPr>
            <a:grpSpLocks/>
          </p:cNvGrpSpPr>
          <p:nvPr/>
        </p:nvGrpSpPr>
        <p:grpSpPr bwMode="auto">
          <a:xfrm>
            <a:off x="7620001" y="4879733"/>
            <a:ext cx="215900" cy="363416"/>
            <a:chOff x="0" y="0"/>
            <a:chExt cx="136" cy="248"/>
          </a:xfrm>
        </p:grpSpPr>
        <p:sp>
          <p:nvSpPr>
            <p:cNvPr id="49208" name="Rectangle 56"/>
            <p:cNvSpPr>
              <a:spLocks/>
            </p:cNvSpPr>
            <p:nvPr/>
          </p:nvSpPr>
          <p:spPr bwMode="auto">
            <a:xfrm>
              <a:off x="0" y="0"/>
              <a:ext cx="136" cy="248"/>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sz="5514"/>
            </a:p>
          </p:txBody>
        </p:sp>
        <p:sp>
          <p:nvSpPr>
            <p:cNvPr id="49209" name="Rectangle 57"/>
            <p:cNvSpPr>
              <a:spLocks/>
            </p:cNvSpPr>
            <p:nvPr/>
          </p:nvSpPr>
          <p:spPr bwMode="auto">
            <a:xfrm>
              <a:off x="3" y="8"/>
              <a:ext cx="106"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363" b="1">
                  <a:solidFill>
                    <a:srgbClr val="FF0000"/>
                  </a:solidFill>
                  <a:latin typeface="Helvetica" charset="0"/>
                  <a:ea typeface="ＭＳ Ｐゴシック" charset="0"/>
                  <a:cs typeface="Helvetica" charset="0"/>
                  <a:sym typeface="Helvetica" charset="0"/>
                </a:rPr>
                <a:t>$</a:t>
              </a:r>
            </a:p>
          </p:txBody>
        </p:sp>
      </p:grpSp>
      <p:sp>
        <p:nvSpPr>
          <p:cNvPr id="49210" name="Line 58"/>
          <p:cNvSpPr>
            <a:spLocks noChangeShapeType="1"/>
          </p:cNvSpPr>
          <p:nvPr/>
        </p:nvSpPr>
        <p:spPr bwMode="auto">
          <a:xfrm>
            <a:off x="8102601" y="6106259"/>
            <a:ext cx="1338263" cy="208085"/>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49211" name="Line 59"/>
          <p:cNvSpPr>
            <a:spLocks noChangeShapeType="1"/>
          </p:cNvSpPr>
          <p:nvPr/>
        </p:nvSpPr>
        <p:spPr bwMode="auto">
          <a:xfrm>
            <a:off x="8148638" y="6043246"/>
            <a:ext cx="1339850" cy="208085"/>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49212" name="Line 60"/>
          <p:cNvSpPr>
            <a:spLocks noChangeShapeType="1"/>
          </p:cNvSpPr>
          <p:nvPr/>
        </p:nvSpPr>
        <p:spPr bwMode="auto">
          <a:xfrm rot="10800000" flipH="1">
            <a:off x="8128001" y="5240216"/>
            <a:ext cx="1373188" cy="504093"/>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49213" name="Line 61"/>
          <p:cNvSpPr>
            <a:spLocks noChangeShapeType="1"/>
          </p:cNvSpPr>
          <p:nvPr/>
        </p:nvSpPr>
        <p:spPr bwMode="auto">
          <a:xfrm rot="10800000" flipH="1">
            <a:off x="8201026" y="5304692"/>
            <a:ext cx="1373188" cy="504093"/>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49214" name="Line 62"/>
          <p:cNvSpPr>
            <a:spLocks noChangeShapeType="1"/>
          </p:cNvSpPr>
          <p:nvPr/>
        </p:nvSpPr>
        <p:spPr bwMode="auto">
          <a:xfrm rot="10800000" flipH="1">
            <a:off x="3376614" y="6062297"/>
            <a:ext cx="1520825" cy="332642"/>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49215" name="Line 63"/>
          <p:cNvSpPr>
            <a:spLocks noChangeShapeType="1"/>
          </p:cNvSpPr>
          <p:nvPr/>
        </p:nvSpPr>
        <p:spPr bwMode="auto">
          <a:xfrm rot="10800000" flipH="1">
            <a:off x="3390900" y="5967046"/>
            <a:ext cx="1519238" cy="334108"/>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49216" name="Line 64"/>
          <p:cNvSpPr>
            <a:spLocks noChangeShapeType="1"/>
          </p:cNvSpPr>
          <p:nvPr/>
        </p:nvSpPr>
        <p:spPr bwMode="auto">
          <a:xfrm>
            <a:off x="3376614" y="5416062"/>
            <a:ext cx="1520825" cy="347296"/>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49217" name="Line 65"/>
          <p:cNvSpPr>
            <a:spLocks noChangeShapeType="1"/>
          </p:cNvSpPr>
          <p:nvPr/>
        </p:nvSpPr>
        <p:spPr bwMode="auto">
          <a:xfrm>
            <a:off x="3446464" y="5370636"/>
            <a:ext cx="1519237" cy="347296"/>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49218" name="Rectangle 66"/>
          <p:cNvSpPr>
            <a:spLocks/>
          </p:cNvSpPr>
          <p:nvPr/>
        </p:nvSpPr>
        <p:spPr bwMode="auto">
          <a:xfrm>
            <a:off x="665163" y="8030308"/>
            <a:ext cx="6819900" cy="10785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Lst>
            </a:pPr>
            <a:r>
              <a:rPr lang="en-US" sz="2100" b="1">
                <a:solidFill>
                  <a:schemeClr val="tx1"/>
                </a:solidFill>
                <a:latin typeface="Helvetica" charset="0"/>
                <a:ea typeface="ＭＳ Ｐゴシック" charset="0"/>
                <a:cs typeface="Helvetica" charset="0"/>
                <a:sym typeface="Helvetica" charset="0"/>
              </a:rPr>
              <a:t>Local-pref values used by </a:t>
            </a:r>
            <a:r>
              <a:rPr lang="en-US" sz="2100" b="1">
                <a:solidFill>
                  <a:srgbClr val="008000"/>
                </a:solidFill>
                <a:latin typeface="Helvetica" charset="0"/>
                <a:ea typeface="ＭＳ Ｐゴシック" charset="0"/>
                <a:cs typeface="Helvetica" charset="0"/>
                <a:sym typeface="Helvetica" charset="0"/>
              </a:rPr>
              <a:t>AS1</a:t>
            </a:r>
          </a:p>
          <a:p>
            <a:pPr>
              <a:lnSpc>
                <a:spcPct val="84000"/>
              </a:lnSpc>
              <a:tabLst>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Lst>
            </a:pPr>
            <a:r>
              <a:rPr lang="en-US" sz="2100">
                <a:solidFill>
                  <a:srgbClr val="FF0000"/>
                </a:solidFill>
                <a:latin typeface="Helvetica" charset="0"/>
                <a:ea typeface="ＭＳ Ｐゴシック" charset="0"/>
                <a:cs typeface="Helvetica" charset="0"/>
                <a:sym typeface="Helvetica" charset="0"/>
              </a:rPr>
              <a:t>&gt; 1000</a:t>
            </a:r>
            <a:r>
              <a:rPr lang="en-US" sz="2100">
                <a:solidFill>
                  <a:schemeClr val="tx1"/>
                </a:solidFill>
                <a:latin typeface="Helvetica" charset="0"/>
                <a:ea typeface="ＭＳ Ｐゴシック" charset="0"/>
                <a:cs typeface="Helvetica" charset="0"/>
                <a:sym typeface="Helvetica" charset="0"/>
              </a:rPr>
              <a:t> for the routes received from a Customer</a:t>
            </a:r>
          </a:p>
          <a:p>
            <a:pPr>
              <a:lnSpc>
                <a:spcPct val="84000"/>
              </a:lnSpc>
              <a:tabLst>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Lst>
            </a:pPr>
            <a:r>
              <a:rPr lang="en-US" sz="2100">
                <a:solidFill>
                  <a:srgbClr val="0000FF"/>
                </a:solidFill>
                <a:latin typeface="Helvetica" charset="0"/>
                <a:ea typeface="ＭＳ Ｐゴシック" charset="0"/>
                <a:cs typeface="Helvetica" charset="0"/>
                <a:sym typeface="Helvetica" charset="0"/>
              </a:rPr>
              <a:t>500 – 999</a:t>
            </a:r>
            <a:r>
              <a:rPr lang="en-US" sz="2100">
                <a:solidFill>
                  <a:schemeClr val="tx1"/>
                </a:solidFill>
                <a:latin typeface="Helvetica" charset="0"/>
                <a:ea typeface="ＭＳ Ｐゴシック" charset="0"/>
                <a:cs typeface="Helvetica" charset="0"/>
                <a:sym typeface="Helvetica" charset="0"/>
              </a:rPr>
              <a:t> for the routes learned from a Peer </a:t>
            </a:r>
          </a:p>
          <a:p>
            <a:pPr>
              <a:lnSpc>
                <a:spcPct val="84000"/>
              </a:lnSpc>
              <a:tabLst>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Lst>
            </a:pPr>
            <a:r>
              <a:rPr lang="en-US" sz="2100">
                <a:solidFill>
                  <a:schemeClr val="tx1"/>
                </a:solidFill>
                <a:latin typeface="Helvetica" charset="0"/>
                <a:ea typeface="ＭＳ Ｐゴシック" charset="0"/>
                <a:cs typeface="Helvetica" charset="0"/>
                <a:sym typeface="Helvetica" charset="0"/>
              </a:rPr>
              <a:t>&lt; 500 for the routes learned from a Provider</a:t>
            </a:r>
          </a:p>
        </p:txBody>
      </p:sp>
    </p:spTree>
    <p:extLst>
      <p:ext uri="{BB962C8B-B14F-4D97-AF65-F5344CB8AC3E}">
        <p14:creationId xmlns:p14="http://schemas.microsoft.com/office/powerpoint/2010/main" val="3324922610"/>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Grp="1" noChangeArrowheads="1"/>
          </p:cNvSpPr>
          <p:nvPr>
            <p:ph type="title"/>
          </p:nvPr>
        </p:nvSpPr>
        <p:spPr>
          <a:xfrm>
            <a:off x="2255838" y="316523"/>
            <a:ext cx="8775700" cy="1664677"/>
          </a:xfrm>
          <a:ln/>
        </p:spPr>
        <p:txBody>
          <a:bodyPr/>
          <a:lstStyle/>
          <a:p>
            <a:pPr>
              <a:lnSpc>
                <a:spcPct val="84000"/>
              </a:lnSpc>
              <a:tabLst>
                <a:tab pos="908795" algn="l"/>
                <a:tab pos="1805309" algn="l"/>
                <a:tab pos="2714102" algn="l"/>
                <a:tab pos="3610616" algn="l"/>
                <a:tab pos="4519411" algn="l"/>
                <a:tab pos="5415925" algn="l"/>
                <a:tab pos="6324719" algn="l"/>
                <a:tab pos="7221232" algn="l"/>
                <a:tab pos="8130027" algn="l"/>
                <a:tab pos="8965136" algn="l"/>
              </a:tabLst>
            </a:pPr>
            <a:r>
              <a:rPr lang="en-US">
                <a:latin typeface="Courier New" charset="0"/>
                <a:cs typeface="Courier New" charset="0"/>
                <a:sym typeface="Courier New" charset="0"/>
              </a:rPr>
              <a:t>local-pref</a:t>
            </a:r>
            <a:r>
              <a:rPr lang="en-US"/>
              <a:t> </a:t>
            </a:r>
          </a:p>
        </p:txBody>
      </p:sp>
      <p:sp>
        <p:nvSpPr>
          <p:cNvPr id="51202" name="Rectangle 2"/>
          <p:cNvSpPr>
            <a:spLocks noGrp="1" noChangeArrowheads="1"/>
          </p:cNvSpPr>
          <p:nvPr>
            <p:ph type="body" idx="1"/>
          </p:nvPr>
        </p:nvSpPr>
        <p:spPr>
          <a:xfrm>
            <a:off x="597745" y="1686292"/>
            <a:ext cx="12220575" cy="7322527"/>
          </a:xfrm>
          <a:ln/>
        </p:spPr>
        <p:txBody>
          <a:bodyPr/>
          <a:lstStyle/>
          <a:p>
            <a:pPr marL="621726">
              <a:lnSpc>
                <a:spcPct val="84000"/>
              </a:lnSpc>
              <a:buClr>
                <a:srgbClr val="000000"/>
              </a:buClr>
              <a:buSzPct val="75000"/>
              <a:tabLst>
                <a:tab pos="908795" algn="l"/>
                <a:tab pos="1805309" algn="l"/>
                <a:tab pos="2714102" algn="l"/>
                <a:tab pos="3610616" algn="l"/>
                <a:tab pos="4519411" algn="l"/>
                <a:tab pos="5415925" algn="l"/>
                <a:tab pos="6324719" algn="l"/>
                <a:tab pos="7221232" algn="l"/>
                <a:tab pos="8130027" algn="l"/>
                <a:tab pos="9026541" algn="l"/>
                <a:tab pos="9935335" algn="l"/>
                <a:tab pos="10844130" algn="l"/>
                <a:tab pos="11740643" algn="l"/>
                <a:tab pos="12563471" algn="l"/>
                <a:tab pos="908795" algn="l"/>
                <a:tab pos="1805309" algn="l"/>
                <a:tab pos="2714102" algn="l"/>
                <a:tab pos="3610616" algn="l"/>
                <a:tab pos="4519411" algn="l"/>
                <a:tab pos="5415925" algn="l"/>
                <a:tab pos="6324719" algn="l"/>
                <a:tab pos="7221232" algn="l"/>
                <a:tab pos="8130027" algn="l"/>
                <a:tab pos="9026541" algn="l"/>
                <a:tab pos="9935335" algn="l"/>
                <a:tab pos="10844130" algn="l"/>
                <a:tab pos="11740643" algn="l"/>
                <a:tab pos="12563471" algn="l"/>
              </a:tabLst>
            </a:pPr>
            <a:r>
              <a:rPr lang="en-US" sz="3807">
                <a:latin typeface="Helvetica" charset="0"/>
                <a:cs typeface="Helvetica" charset="0"/>
                <a:sym typeface="Helvetica" charset="0"/>
              </a:rPr>
              <a:t>Which route will be used by AS1 to reach AS5 ?</a:t>
            </a:r>
            <a:br>
              <a:rPr lang="en-US" sz="3807">
                <a:latin typeface="Helvetica" charset="0"/>
                <a:sym typeface="Helvetica" charset="0"/>
              </a:rPr>
            </a:br>
            <a:br>
              <a:rPr lang="en-US" sz="3807">
                <a:latin typeface="Helvetica" charset="0"/>
                <a:sym typeface="Helvetica" charset="0"/>
              </a:rPr>
            </a:br>
            <a:br>
              <a:rPr lang="en-US" sz="3807">
                <a:latin typeface="Helvetica" charset="0"/>
                <a:sym typeface="Helvetica" charset="0"/>
              </a:rPr>
            </a:br>
            <a:br>
              <a:rPr lang="en-US" sz="3807">
                <a:latin typeface="Helvetica" charset="0"/>
                <a:sym typeface="Helvetica" charset="0"/>
              </a:rPr>
            </a:br>
            <a:br>
              <a:rPr lang="en-US" sz="3807">
                <a:latin typeface="Helvetica" charset="0"/>
                <a:sym typeface="Helvetica" charset="0"/>
              </a:rPr>
            </a:br>
            <a:br>
              <a:rPr lang="en-US" sz="3807">
                <a:latin typeface="Helvetica" charset="0"/>
                <a:sym typeface="Helvetica" charset="0"/>
              </a:rPr>
            </a:br>
            <a:br>
              <a:rPr lang="en-US" sz="3807">
                <a:latin typeface="Helvetica" charset="0"/>
                <a:sym typeface="Helvetica" charset="0"/>
              </a:rPr>
            </a:br>
            <a:br>
              <a:rPr lang="en-US" sz="3807">
                <a:latin typeface="Helvetica" charset="0"/>
                <a:sym typeface="Helvetica" charset="0"/>
              </a:rPr>
            </a:br>
            <a:br>
              <a:rPr lang="en-US" sz="3807">
                <a:latin typeface="Helvetica" charset="0"/>
                <a:sym typeface="Helvetica" charset="0"/>
              </a:rPr>
            </a:br>
            <a:br>
              <a:rPr lang="en-US" sz="3807">
                <a:latin typeface="Helvetica" charset="0"/>
                <a:sym typeface="Helvetica" charset="0"/>
              </a:rPr>
            </a:br>
            <a:br>
              <a:rPr lang="en-US" sz="3807">
                <a:latin typeface="Helvetica" charset="0"/>
                <a:sym typeface="Helvetica" charset="0"/>
              </a:rPr>
            </a:br>
            <a:br>
              <a:rPr lang="en-US" sz="3807">
                <a:latin typeface="Helvetica" charset="0"/>
                <a:sym typeface="Helvetica" charset="0"/>
              </a:rPr>
            </a:br>
            <a:endParaRPr lang="en-US" sz="3807">
              <a:latin typeface="Helvetica" charset="0"/>
              <a:sym typeface="Helvetica" charset="0"/>
            </a:endParaRPr>
          </a:p>
          <a:p>
            <a:pPr marL="899584" lvl="1">
              <a:lnSpc>
                <a:spcPct val="84000"/>
              </a:lnSpc>
              <a:spcBef>
                <a:spcPts val="1741"/>
              </a:spcBef>
              <a:buClr>
                <a:srgbClr val="000000"/>
              </a:buClr>
              <a:buSzPct val="75000"/>
              <a:tabLst>
                <a:tab pos="908795" algn="l"/>
                <a:tab pos="1805309" algn="l"/>
                <a:tab pos="2714102" algn="l"/>
                <a:tab pos="3610616" algn="l"/>
                <a:tab pos="4519411" algn="l"/>
                <a:tab pos="5415925" algn="l"/>
                <a:tab pos="6324719" algn="l"/>
                <a:tab pos="7221232" algn="l"/>
                <a:tab pos="8130027" algn="l"/>
                <a:tab pos="9026541" algn="l"/>
                <a:tab pos="9935335" algn="l"/>
                <a:tab pos="10844130" algn="l"/>
                <a:tab pos="11740643" algn="l"/>
                <a:tab pos="12563471" algn="l"/>
                <a:tab pos="908795" algn="l"/>
                <a:tab pos="1805309" algn="l"/>
                <a:tab pos="2714102" algn="l"/>
                <a:tab pos="3610616" algn="l"/>
                <a:tab pos="4519411" algn="l"/>
                <a:tab pos="5415925" algn="l"/>
                <a:tab pos="6324719" algn="l"/>
                <a:tab pos="7221232" algn="l"/>
                <a:tab pos="8130027" algn="l"/>
                <a:tab pos="9026541" algn="l"/>
                <a:tab pos="9935335" algn="l"/>
                <a:tab pos="10844130" algn="l"/>
                <a:tab pos="11740643" algn="l"/>
                <a:tab pos="12563471" algn="l"/>
              </a:tabLst>
            </a:pPr>
            <a:r>
              <a:rPr lang="en-US">
                <a:latin typeface="Helvetica" charset="0"/>
                <a:cs typeface="Helvetica" charset="0"/>
                <a:sym typeface="Helvetica" charset="0"/>
              </a:rPr>
              <a:t>and how will AS5 reach AS1 ?</a:t>
            </a:r>
            <a:endParaRPr lang="en-US">
              <a:latin typeface="Helvetica" charset="0"/>
              <a:sym typeface="Helvetica" charset="0"/>
            </a:endParaRPr>
          </a:p>
        </p:txBody>
      </p:sp>
      <p:grpSp>
        <p:nvGrpSpPr>
          <p:cNvPr id="51203" name="Group 3"/>
          <p:cNvGrpSpPr>
            <a:grpSpLocks/>
          </p:cNvGrpSpPr>
          <p:nvPr/>
        </p:nvGrpSpPr>
        <p:grpSpPr bwMode="auto">
          <a:xfrm>
            <a:off x="1584326" y="3990244"/>
            <a:ext cx="3233738" cy="996461"/>
            <a:chOff x="0" y="0"/>
            <a:chExt cx="2037" cy="679"/>
          </a:xfrm>
        </p:grpSpPr>
        <p:sp>
          <p:nvSpPr>
            <p:cNvPr id="51204" name="Oval 4"/>
            <p:cNvSpPr>
              <a:spLocks/>
            </p:cNvSpPr>
            <p:nvPr/>
          </p:nvSpPr>
          <p:spPr bwMode="auto">
            <a:xfrm>
              <a:off x="0" y="0"/>
              <a:ext cx="2037" cy="679"/>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1205" name="Rectangle 5"/>
            <p:cNvSpPr>
              <a:spLocks/>
            </p:cNvSpPr>
            <p:nvPr/>
          </p:nvSpPr>
          <p:spPr bwMode="auto">
            <a:xfrm>
              <a:off x="296" y="194"/>
              <a:ext cx="1448"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714102" algn="l"/>
                  <a:tab pos="3598335" algn="l"/>
                </a:tabLst>
              </a:pPr>
              <a:r>
                <a:rPr lang="en-US" sz="2888">
                  <a:solidFill>
                    <a:srgbClr val="008000"/>
                  </a:solidFill>
                  <a:latin typeface="Helvetica" charset="0"/>
                  <a:ea typeface="ＭＳ Ｐゴシック" charset="0"/>
                  <a:cs typeface="Helvetica" charset="0"/>
                  <a:sym typeface="Helvetica" charset="0"/>
                </a:rPr>
                <a:t>AS1</a:t>
              </a:r>
            </a:p>
          </p:txBody>
        </p:sp>
      </p:grpSp>
      <p:grpSp>
        <p:nvGrpSpPr>
          <p:cNvPr id="51206" name="Group 6"/>
          <p:cNvGrpSpPr>
            <a:grpSpLocks/>
          </p:cNvGrpSpPr>
          <p:nvPr/>
        </p:nvGrpSpPr>
        <p:grpSpPr bwMode="auto">
          <a:xfrm>
            <a:off x="2855914" y="5486401"/>
            <a:ext cx="2543175" cy="659423"/>
            <a:chOff x="0" y="0"/>
            <a:chExt cx="1602" cy="450"/>
          </a:xfrm>
        </p:grpSpPr>
        <p:sp>
          <p:nvSpPr>
            <p:cNvPr id="51207" name="Oval 7"/>
            <p:cNvSpPr>
              <a:spLocks/>
            </p:cNvSpPr>
            <p:nvPr/>
          </p:nvSpPr>
          <p:spPr bwMode="auto">
            <a:xfrm>
              <a:off x="0" y="0"/>
              <a:ext cx="1602" cy="450"/>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1208" name="Rectangle 8"/>
            <p:cNvSpPr>
              <a:spLocks/>
            </p:cNvSpPr>
            <p:nvPr/>
          </p:nvSpPr>
          <p:spPr bwMode="auto">
            <a:xfrm>
              <a:off x="232" y="79"/>
              <a:ext cx="113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689541" algn="l"/>
                </a:tabLst>
              </a:pPr>
              <a:r>
                <a:rPr lang="en-US" sz="2888">
                  <a:solidFill>
                    <a:srgbClr val="008000"/>
                  </a:solidFill>
                  <a:latin typeface="Helvetica" charset="0"/>
                  <a:ea typeface="ＭＳ Ｐゴシック" charset="0"/>
                  <a:cs typeface="Helvetica" charset="0"/>
                  <a:sym typeface="Helvetica" charset="0"/>
                </a:rPr>
                <a:t>AS4</a:t>
              </a:r>
            </a:p>
          </p:txBody>
        </p:sp>
      </p:grpSp>
      <p:grpSp>
        <p:nvGrpSpPr>
          <p:cNvPr id="51209" name="Group 9"/>
          <p:cNvGrpSpPr>
            <a:grpSpLocks/>
          </p:cNvGrpSpPr>
          <p:nvPr/>
        </p:nvGrpSpPr>
        <p:grpSpPr bwMode="auto">
          <a:xfrm>
            <a:off x="3870326" y="2526324"/>
            <a:ext cx="7758113" cy="994997"/>
            <a:chOff x="0" y="0"/>
            <a:chExt cx="4886" cy="679"/>
          </a:xfrm>
        </p:grpSpPr>
        <p:sp>
          <p:nvSpPr>
            <p:cNvPr id="51210" name="Oval 10"/>
            <p:cNvSpPr>
              <a:spLocks/>
            </p:cNvSpPr>
            <p:nvPr/>
          </p:nvSpPr>
          <p:spPr bwMode="auto">
            <a:xfrm>
              <a:off x="0" y="0"/>
              <a:ext cx="4886" cy="679"/>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1211" name="Rectangle 11"/>
            <p:cNvSpPr>
              <a:spLocks/>
            </p:cNvSpPr>
            <p:nvPr/>
          </p:nvSpPr>
          <p:spPr bwMode="auto">
            <a:xfrm>
              <a:off x="714" y="194"/>
              <a:ext cx="34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714102" algn="l"/>
                  <a:tab pos="3610616" algn="l"/>
                  <a:tab pos="4519411" algn="l"/>
                  <a:tab pos="5415925" algn="l"/>
                  <a:tab pos="6324719" algn="l"/>
                  <a:tab pos="7221232" algn="l"/>
                  <a:tab pos="8080904" algn="l"/>
                </a:tabLst>
              </a:pPr>
              <a:r>
                <a:rPr lang="en-US" sz="2888">
                  <a:solidFill>
                    <a:srgbClr val="008000"/>
                  </a:solidFill>
                  <a:latin typeface="Helvetica" charset="0"/>
                  <a:ea typeface="ＭＳ Ｐゴシック" charset="0"/>
                  <a:cs typeface="Helvetica" charset="0"/>
                  <a:sym typeface="Helvetica" charset="0"/>
                </a:rPr>
                <a:t>AS2</a:t>
              </a:r>
            </a:p>
          </p:txBody>
        </p:sp>
      </p:grpSp>
      <p:grpSp>
        <p:nvGrpSpPr>
          <p:cNvPr id="51212" name="Group 12"/>
          <p:cNvGrpSpPr>
            <a:grpSpLocks/>
          </p:cNvGrpSpPr>
          <p:nvPr/>
        </p:nvGrpSpPr>
        <p:grpSpPr bwMode="auto">
          <a:xfrm>
            <a:off x="5867401" y="3990244"/>
            <a:ext cx="3609975" cy="996461"/>
            <a:chOff x="0" y="0"/>
            <a:chExt cx="2274" cy="679"/>
          </a:xfrm>
        </p:grpSpPr>
        <p:sp>
          <p:nvSpPr>
            <p:cNvPr id="51213" name="Oval 13"/>
            <p:cNvSpPr>
              <a:spLocks/>
            </p:cNvSpPr>
            <p:nvPr/>
          </p:nvSpPr>
          <p:spPr bwMode="auto">
            <a:xfrm>
              <a:off x="0" y="0"/>
              <a:ext cx="2274" cy="679"/>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1214" name="Rectangle 14"/>
            <p:cNvSpPr>
              <a:spLocks/>
            </p:cNvSpPr>
            <p:nvPr/>
          </p:nvSpPr>
          <p:spPr bwMode="auto">
            <a:xfrm>
              <a:off x="332" y="194"/>
              <a:ext cx="1608"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714102" algn="l"/>
                  <a:tab pos="3598335" algn="l"/>
                </a:tabLst>
              </a:pPr>
              <a:r>
                <a:rPr lang="en-US" sz="2888">
                  <a:solidFill>
                    <a:srgbClr val="008000"/>
                  </a:solidFill>
                  <a:latin typeface="Helvetica" charset="0"/>
                  <a:ea typeface="ＭＳ Ｐゴシック" charset="0"/>
                  <a:cs typeface="Helvetica" charset="0"/>
                  <a:sym typeface="Helvetica" charset="0"/>
                </a:rPr>
                <a:t>AS3</a:t>
              </a:r>
            </a:p>
          </p:txBody>
        </p:sp>
      </p:grpSp>
      <p:grpSp>
        <p:nvGrpSpPr>
          <p:cNvPr id="51215" name="Group 15"/>
          <p:cNvGrpSpPr>
            <a:grpSpLocks/>
          </p:cNvGrpSpPr>
          <p:nvPr/>
        </p:nvGrpSpPr>
        <p:grpSpPr bwMode="auto">
          <a:xfrm>
            <a:off x="6926264" y="6622075"/>
            <a:ext cx="3609975" cy="996461"/>
            <a:chOff x="0" y="0"/>
            <a:chExt cx="2274" cy="679"/>
          </a:xfrm>
        </p:grpSpPr>
        <p:sp>
          <p:nvSpPr>
            <p:cNvPr id="51216" name="Oval 16"/>
            <p:cNvSpPr>
              <a:spLocks/>
            </p:cNvSpPr>
            <p:nvPr/>
          </p:nvSpPr>
          <p:spPr bwMode="auto">
            <a:xfrm>
              <a:off x="0" y="0"/>
              <a:ext cx="2274" cy="679"/>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1217" name="Rectangle 17"/>
            <p:cNvSpPr>
              <a:spLocks/>
            </p:cNvSpPr>
            <p:nvPr/>
          </p:nvSpPr>
          <p:spPr bwMode="auto">
            <a:xfrm>
              <a:off x="332" y="194"/>
              <a:ext cx="1608"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714102" algn="l"/>
                  <a:tab pos="3598335" algn="l"/>
                </a:tabLst>
              </a:pPr>
              <a:r>
                <a:rPr lang="en-US" sz="2888">
                  <a:solidFill>
                    <a:srgbClr val="008000"/>
                  </a:solidFill>
                  <a:latin typeface="Helvetica" charset="0"/>
                  <a:ea typeface="ＭＳ Ｐゴシック" charset="0"/>
                  <a:cs typeface="Helvetica" charset="0"/>
                  <a:sym typeface="Helvetica" charset="0"/>
                </a:rPr>
                <a:t>AS5</a:t>
              </a:r>
            </a:p>
          </p:txBody>
        </p:sp>
      </p:grpSp>
      <p:grpSp>
        <p:nvGrpSpPr>
          <p:cNvPr id="51218" name="Group 18"/>
          <p:cNvGrpSpPr>
            <a:grpSpLocks/>
          </p:cNvGrpSpPr>
          <p:nvPr/>
        </p:nvGrpSpPr>
        <p:grpSpPr bwMode="auto">
          <a:xfrm>
            <a:off x="509589" y="6809645"/>
            <a:ext cx="215900" cy="363416"/>
            <a:chOff x="0" y="0"/>
            <a:chExt cx="136" cy="248"/>
          </a:xfrm>
        </p:grpSpPr>
        <p:sp>
          <p:nvSpPr>
            <p:cNvPr id="51219" name="Rectangle 19"/>
            <p:cNvSpPr>
              <a:spLocks/>
            </p:cNvSpPr>
            <p:nvPr/>
          </p:nvSpPr>
          <p:spPr bwMode="auto">
            <a:xfrm>
              <a:off x="0" y="0"/>
              <a:ext cx="136" cy="248"/>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sz="5514"/>
            </a:p>
          </p:txBody>
        </p:sp>
        <p:sp>
          <p:nvSpPr>
            <p:cNvPr id="51220" name="Rectangle 20"/>
            <p:cNvSpPr>
              <a:spLocks/>
            </p:cNvSpPr>
            <p:nvPr/>
          </p:nvSpPr>
          <p:spPr bwMode="auto">
            <a:xfrm>
              <a:off x="3" y="8"/>
              <a:ext cx="106"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363" b="1">
                  <a:solidFill>
                    <a:srgbClr val="FF0000"/>
                  </a:solidFill>
                  <a:latin typeface="Helvetica" charset="0"/>
                  <a:ea typeface="ＭＳ Ｐゴシック" charset="0"/>
                  <a:cs typeface="Helvetica" charset="0"/>
                  <a:sym typeface="Helvetica" charset="0"/>
                </a:rPr>
                <a:t>$</a:t>
              </a:r>
            </a:p>
          </p:txBody>
        </p:sp>
      </p:grpSp>
      <p:grpSp>
        <p:nvGrpSpPr>
          <p:cNvPr id="51221" name="Group 21"/>
          <p:cNvGrpSpPr>
            <a:grpSpLocks/>
          </p:cNvGrpSpPr>
          <p:nvPr/>
        </p:nvGrpSpPr>
        <p:grpSpPr bwMode="auto">
          <a:xfrm>
            <a:off x="977901" y="6837485"/>
            <a:ext cx="2820987" cy="351692"/>
            <a:chOff x="0" y="0"/>
            <a:chExt cx="1776" cy="239"/>
          </a:xfrm>
        </p:grpSpPr>
        <p:sp>
          <p:nvSpPr>
            <p:cNvPr id="51222" name="Rectangle 22"/>
            <p:cNvSpPr>
              <a:spLocks/>
            </p:cNvSpPr>
            <p:nvPr/>
          </p:nvSpPr>
          <p:spPr bwMode="auto">
            <a:xfrm>
              <a:off x="0" y="0"/>
              <a:ext cx="1776" cy="239"/>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sz="5514"/>
            </a:p>
          </p:txBody>
        </p:sp>
        <p:sp>
          <p:nvSpPr>
            <p:cNvPr id="51223" name="Rectangle 23"/>
            <p:cNvSpPr>
              <a:spLocks/>
            </p:cNvSpPr>
            <p:nvPr/>
          </p:nvSpPr>
          <p:spPr bwMode="auto">
            <a:xfrm>
              <a:off x="9" y="10"/>
              <a:ext cx="1580"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08795" algn="l"/>
                  <a:tab pos="1805309" algn="l"/>
                  <a:tab pos="2714102" algn="l"/>
                  <a:tab pos="3598335" algn="l"/>
                </a:tabLst>
              </a:pPr>
              <a:r>
                <a:rPr lang="en-US" sz="2363">
                  <a:solidFill>
                    <a:srgbClr val="FF0000"/>
                  </a:solidFill>
                  <a:latin typeface="Helvetica" charset="0"/>
                  <a:ea typeface="ＭＳ Ｐゴシック" charset="0"/>
                  <a:cs typeface="Helvetica" charset="0"/>
                  <a:sym typeface="Helvetica" charset="0"/>
                </a:rPr>
                <a:t>Customer-provider</a:t>
              </a:r>
            </a:p>
          </p:txBody>
        </p:sp>
      </p:grpSp>
      <p:sp>
        <p:nvSpPr>
          <p:cNvPr id="51224" name="Line 24"/>
          <p:cNvSpPr>
            <a:spLocks noChangeShapeType="1"/>
          </p:cNvSpPr>
          <p:nvPr/>
        </p:nvSpPr>
        <p:spPr bwMode="auto">
          <a:xfrm>
            <a:off x="381000" y="7004540"/>
            <a:ext cx="501650" cy="2930"/>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1225" name="Line 25"/>
          <p:cNvSpPr>
            <a:spLocks noChangeShapeType="1"/>
          </p:cNvSpPr>
          <p:nvPr/>
        </p:nvSpPr>
        <p:spPr bwMode="auto">
          <a:xfrm>
            <a:off x="369889" y="6673362"/>
            <a:ext cx="520700" cy="2930"/>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grpSp>
        <p:nvGrpSpPr>
          <p:cNvPr id="51226" name="Group 26"/>
          <p:cNvGrpSpPr>
            <a:grpSpLocks/>
          </p:cNvGrpSpPr>
          <p:nvPr/>
        </p:nvGrpSpPr>
        <p:grpSpPr bwMode="auto">
          <a:xfrm>
            <a:off x="1028701" y="6416920"/>
            <a:ext cx="2705099" cy="351692"/>
            <a:chOff x="0" y="0"/>
            <a:chExt cx="1704" cy="239"/>
          </a:xfrm>
        </p:grpSpPr>
        <p:sp>
          <p:nvSpPr>
            <p:cNvPr id="51227" name="Rectangle 27"/>
            <p:cNvSpPr>
              <a:spLocks/>
            </p:cNvSpPr>
            <p:nvPr/>
          </p:nvSpPr>
          <p:spPr bwMode="auto">
            <a:xfrm>
              <a:off x="0" y="0"/>
              <a:ext cx="1704" cy="239"/>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sz="5514"/>
            </a:p>
          </p:txBody>
        </p:sp>
        <p:sp>
          <p:nvSpPr>
            <p:cNvPr id="51228" name="Rectangle 28"/>
            <p:cNvSpPr>
              <a:spLocks/>
            </p:cNvSpPr>
            <p:nvPr/>
          </p:nvSpPr>
          <p:spPr bwMode="auto">
            <a:xfrm>
              <a:off x="6" y="10"/>
              <a:ext cx="1030"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08795" algn="l"/>
                  <a:tab pos="1805309" algn="l"/>
                  <a:tab pos="2689541" algn="l"/>
                </a:tabLst>
              </a:pPr>
              <a:r>
                <a:rPr lang="en-US" sz="2363">
                  <a:solidFill>
                    <a:srgbClr val="0000FF"/>
                  </a:solidFill>
                  <a:latin typeface="Helvetica" charset="0"/>
                  <a:ea typeface="ＭＳ Ｐゴシック" charset="0"/>
                  <a:cs typeface="Helvetica" charset="0"/>
                  <a:sym typeface="Helvetica" charset="0"/>
                </a:rPr>
                <a:t>Shared-cost</a:t>
              </a:r>
            </a:p>
          </p:txBody>
        </p:sp>
      </p:grpSp>
      <p:sp>
        <p:nvSpPr>
          <p:cNvPr id="51229" name="Line 29"/>
          <p:cNvSpPr>
            <a:spLocks noChangeShapeType="1"/>
          </p:cNvSpPr>
          <p:nvPr/>
        </p:nvSpPr>
        <p:spPr bwMode="auto">
          <a:xfrm>
            <a:off x="385764" y="6626470"/>
            <a:ext cx="520700" cy="2930"/>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1230" name="Line 30"/>
          <p:cNvSpPr>
            <a:spLocks noChangeShapeType="1"/>
          </p:cNvSpPr>
          <p:nvPr/>
        </p:nvSpPr>
        <p:spPr bwMode="auto">
          <a:xfrm rot="10800000" flipH="1">
            <a:off x="3913189" y="3344008"/>
            <a:ext cx="750887" cy="697523"/>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grpSp>
        <p:nvGrpSpPr>
          <p:cNvPr id="51231" name="Group 31"/>
          <p:cNvGrpSpPr>
            <a:grpSpLocks/>
          </p:cNvGrpSpPr>
          <p:nvPr/>
        </p:nvGrpSpPr>
        <p:grpSpPr bwMode="auto">
          <a:xfrm>
            <a:off x="4148139" y="3538906"/>
            <a:ext cx="215900" cy="363416"/>
            <a:chOff x="0" y="0"/>
            <a:chExt cx="136" cy="248"/>
          </a:xfrm>
        </p:grpSpPr>
        <p:sp>
          <p:nvSpPr>
            <p:cNvPr id="51232" name="Rectangle 32"/>
            <p:cNvSpPr>
              <a:spLocks/>
            </p:cNvSpPr>
            <p:nvPr/>
          </p:nvSpPr>
          <p:spPr bwMode="auto">
            <a:xfrm>
              <a:off x="0" y="0"/>
              <a:ext cx="136" cy="248"/>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sz="5514"/>
            </a:p>
          </p:txBody>
        </p:sp>
        <p:sp>
          <p:nvSpPr>
            <p:cNvPr id="51233" name="Rectangle 33"/>
            <p:cNvSpPr>
              <a:spLocks/>
            </p:cNvSpPr>
            <p:nvPr/>
          </p:nvSpPr>
          <p:spPr bwMode="auto">
            <a:xfrm>
              <a:off x="3" y="8"/>
              <a:ext cx="106"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363" b="1">
                  <a:solidFill>
                    <a:srgbClr val="FF0000"/>
                  </a:solidFill>
                  <a:latin typeface="Helvetica" charset="0"/>
                  <a:ea typeface="ＭＳ Ｐゴシック" charset="0"/>
                  <a:cs typeface="Helvetica" charset="0"/>
                  <a:sym typeface="Helvetica" charset="0"/>
                </a:rPr>
                <a:t>$</a:t>
              </a:r>
            </a:p>
          </p:txBody>
        </p:sp>
      </p:grpSp>
      <p:sp>
        <p:nvSpPr>
          <p:cNvPr id="51234" name="Line 34"/>
          <p:cNvSpPr>
            <a:spLocks noChangeShapeType="1"/>
          </p:cNvSpPr>
          <p:nvPr/>
        </p:nvSpPr>
        <p:spPr bwMode="auto">
          <a:xfrm rot="10800000" flipH="1">
            <a:off x="4837114" y="4495800"/>
            <a:ext cx="1004887" cy="5862"/>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1235" name="Line 35"/>
          <p:cNvSpPr>
            <a:spLocks noChangeShapeType="1"/>
          </p:cNvSpPr>
          <p:nvPr/>
        </p:nvSpPr>
        <p:spPr bwMode="auto">
          <a:xfrm rot="10800000" flipH="1">
            <a:off x="4818063" y="4431324"/>
            <a:ext cx="1057275" cy="7327"/>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1236" name="Line 36"/>
          <p:cNvSpPr>
            <a:spLocks noChangeShapeType="1"/>
          </p:cNvSpPr>
          <p:nvPr/>
        </p:nvSpPr>
        <p:spPr bwMode="auto">
          <a:xfrm rot="10800000">
            <a:off x="3683000" y="4979378"/>
            <a:ext cx="300039" cy="546589"/>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grpSp>
        <p:nvGrpSpPr>
          <p:cNvPr id="51237" name="Group 37"/>
          <p:cNvGrpSpPr>
            <a:grpSpLocks/>
          </p:cNvGrpSpPr>
          <p:nvPr/>
        </p:nvGrpSpPr>
        <p:grpSpPr bwMode="auto">
          <a:xfrm rot="10800000">
            <a:off x="3925889" y="5068765"/>
            <a:ext cx="215900" cy="363416"/>
            <a:chOff x="0" y="0"/>
            <a:chExt cx="136" cy="248"/>
          </a:xfrm>
        </p:grpSpPr>
        <p:sp>
          <p:nvSpPr>
            <p:cNvPr id="51238" name="Rectangle 38"/>
            <p:cNvSpPr>
              <a:spLocks/>
            </p:cNvSpPr>
            <p:nvPr/>
          </p:nvSpPr>
          <p:spPr bwMode="auto">
            <a:xfrm>
              <a:off x="0" y="0"/>
              <a:ext cx="136" cy="248"/>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sz="5514"/>
            </a:p>
          </p:txBody>
        </p:sp>
        <p:sp>
          <p:nvSpPr>
            <p:cNvPr id="51239" name="Rectangle 39"/>
            <p:cNvSpPr>
              <a:spLocks/>
            </p:cNvSpPr>
            <p:nvPr/>
          </p:nvSpPr>
          <p:spPr bwMode="auto">
            <a:xfrm>
              <a:off x="4" y="8"/>
              <a:ext cx="106"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363" b="1">
                  <a:solidFill>
                    <a:srgbClr val="FF0000"/>
                  </a:solidFill>
                  <a:latin typeface="Helvetica" charset="0"/>
                  <a:ea typeface="ＭＳ Ｐゴシック" charset="0"/>
                  <a:cs typeface="Helvetica" charset="0"/>
                  <a:sym typeface="Helvetica" charset="0"/>
                </a:rPr>
                <a:t>$</a:t>
              </a:r>
            </a:p>
          </p:txBody>
        </p:sp>
      </p:grpSp>
      <p:sp>
        <p:nvSpPr>
          <p:cNvPr id="51240" name="Line 40"/>
          <p:cNvSpPr>
            <a:spLocks noChangeShapeType="1"/>
          </p:cNvSpPr>
          <p:nvPr/>
        </p:nvSpPr>
        <p:spPr bwMode="auto">
          <a:xfrm flipH="1">
            <a:off x="7007226" y="7504236"/>
            <a:ext cx="538163" cy="191965"/>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grpSp>
        <p:nvGrpSpPr>
          <p:cNvPr id="51241" name="Group 41"/>
          <p:cNvGrpSpPr>
            <a:grpSpLocks/>
          </p:cNvGrpSpPr>
          <p:nvPr/>
        </p:nvGrpSpPr>
        <p:grpSpPr bwMode="auto">
          <a:xfrm rot="10800000">
            <a:off x="7312026" y="7460274"/>
            <a:ext cx="293679" cy="429356"/>
            <a:chOff x="1" y="0"/>
            <a:chExt cx="184" cy="293"/>
          </a:xfrm>
        </p:grpSpPr>
        <p:sp>
          <p:nvSpPr>
            <p:cNvPr id="51242" name="Rectangle 42"/>
            <p:cNvSpPr>
              <a:spLocks/>
            </p:cNvSpPr>
            <p:nvPr/>
          </p:nvSpPr>
          <p:spPr bwMode="auto">
            <a:xfrm>
              <a:off x="1" y="0"/>
              <a:ext cx="184" cy="293"/>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sz="5514"/>
            </a:p>
          </p:txBody>
        </p:sp>
        <p:sp>
          <p:nvSpPr>
            <p:cNvPr id="51243" name="Rectangle 43"/>
            <p:cNvSpPr>
              <a:spLocks/>
            </p:cNvSpPr>
            <p:nvPr/>
          </p:nvSpPr>
          <p:spPr bwMode="auto">
            <a:xfrm>
              <a:off x="4" y="8"/>
              <a:ext cx="105"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363" b="1">
                  <a:solidFill>
                    <a:srgbClr val="FF0000"/>
                  </a:solidFill>
                  <a:latin typeface="Helvetica" charset="0"/>
                  <a:ea typeface="ＭＳ Ｐゴシック" charset="0"/>
                  <a:cs typeface="Helvetica" charset="0"/>
                  <a:sym typeface="Helvetica" charset="0"/>
                </a:rPr>
                <a:t>$</a:t>
              </a:r>
            </a:p>
          </p:txBody>
        </p:sp>
      </p:grpSp>
      <p:sp>
        <p:nvSpPr>
          <p:cNvPr id="51244" name="Line 44"/>
          <p:cNvSpPr>
            <a:spLocks noChangeShapeType="1"/>
          </p:cNvSpPr>
          <p:nvPr/>
        </p:nvSpPr>
        <p:spPr bwMode="auto">
          <a:xfrm rot="10800000">
            <a:off x="8461376" y="6144359"/>
            <a:ext cx="61913" cy="482111"/>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grpSp>
        <p:nvGrpSpPr>
          <p:cNvPr id="51245" name="Group 45"/>
          <p:cNvGrpSpPr>
            <a:grpSpLocks/>
          </p:cNvGrpSpPr>
          <p:nvPr/>
        </p:nvGrpSpPr>
        <p:grpSpPr bwMode="auto">
          <a:xfrm rot="10800000">
            <a:off x="8534400" y="6166339"/>
            <a:ext cx="292102" cy="427894"/>
            <a:chOff x="2" y="1"/>
            <a:chExt cx="184" cy="292"/>
          </a:xfrm>
        </p:grpSpPr>
        <p:sp>
          <p:nvSpPr>
            <p:cNvPr id="51246" name="Rectangle 46"/>
            <p:cNvSpPr>
              <a:spLocks/>
            </p:cNvSpPr>
            <p:nvPr/>
          </p:nvSpPr>
          <p:spPr bwMode="auto">
            <a:xfrm>
              <a:off x="2" y="1"/>
              <a:ext cx="184" cy="292"/>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sz="5514"/>
            </a:p>
          </p:txBody>
        </p:sp>
        <p:sp>
          <p:nvSpPr>
            <p:cNvPr id="51247" name="Rectangle 47"/>
            <p:cNvSpPr>
              <a:spLocks/>
            </p:cNvSpPr>
            <p:nvPr/>
          </p:nvSpPr>
          <p:spPr bwMode="auto">
            <a:xfrm>
              <a:off x="3" y="8"/>
              <a:ext cx="106"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363" b="1">
                  <a:solidFill>
                    <a:srgbClr val="FF0000"/>
                  </a:solidFill>
                  <a:latin typeface="Helvetica" charset="0"/>
                  <a:ea typeface="ＭＳ Ｐゴシック" charset="0"/>
                  <a:cs typeface="Helvetica" charset="0"/>
                  <a:sym typeface="Helvetica" charset="0"/>
                </a:rPr>
                <a:t>$</a:t>
              </a:r>
            </a:p>
          </p:txBody>
        </p:sp>
      </p:grpSp>
      <p:sp>
        <p:nvSpPr>
          <p:cNvPr id="51248" name="Line 48"/>
          <p:cNvSpPr>
            <a:spLocks noChangeShapeType="1"/>
          </p:cNvSpPr>
          <p:nvPr/>
        </p:nvSpPr>
        <p:spPr bwMode="auto">
          <a:xfrm rot="10800000" flipH="1">
            <a:off x="10055224" y="3380643"/>
            <a:ext cx="1589" cy="3358661"/>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grpSp>
        <p:nvGrpSpPr>
          <p:cNvPr id="51249" name="Group 49"/>
          <p:cNvGrpSpPr>
            <a:grpSpLocks/>
          </p:cNvGrpSpPr>
          <p:nvPr/>
        </p:nvGrpSpPr>
        <p:grpSpPr bwMode="auto">
          <a:xfrm rot="10800000">
            <a:off x="10106026" y="4919297"/>
            <a:ext cx="293679" cy="429356"/>
            <a:chOff x="1" y="0"/>
            <a:chExt cx="184" cy="293"/>
          </a:xfrm>
        </p:grpSpPr>
        <p:sp>
          <p:nvSpPr>
            <p:cNvPr id="51250" name="Rectangle 50"/>
            <p:cNvSpPr>
              <a:spLocks/>
            </p:cNvSpPr>
            <p:nvPr/>
          </p:nvSpPr>
          <p:spPr bwMode="auto">
            <a:xfrm>
              <a:off x="1" y="0"/>
              <a:ext cx="184" cy="293"/>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sz="5514"/>
            </a:p>
          </p:txBody>
        </p:sp>
        <p:sp>
          <p:nvSpPr>
            <p:cNvPr id="51251" name="Rectangle 51"/>
            <p:cNvSpPr>
              <a:spLocks/>
            </p:cNvSpPr>
            <p:nvPr/>
          </p:nvSpPr>
          <p:spPr bwMode="auto">
            <a:xfrm>
              <a:off x="4" y="8"/>
              <a:ext cx="105"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363" b="1">
                  <a:solidFill>
                    <a:srgbClr val="FF0000"/>
                  </a:solidFill>
                  <a:latin typeface="Helvetica" charset="0"/>
                  <a:ea typeface="ＭＳ Ｐゴシック" charset="0"/>
                  <a:cs typeface="Helvetica" charset="0"/>
                  <a:sym typeface="Helvetica" charset="0"/>
                </a:rPr>
                <a:t>$</a:t>
              </a:r>
            </a:p>
          </p:txBody>
        </p:sp>
      </p:grpSp>
      <p:grpSp>
        <p:nvGrpSpPr>
          <p:cNvPr id="51252" name="Group 52"/>
          <p:cNvGrpSpPr>
            <a:grpSpLocks/>
          </p:cNvGrpSpPr>
          <p:nvPr/>
        </p:nvGrpSpPr>
        <p:grpSpPr bwMode="auto">
          <a:xfrm>
            <a:off x="7218363" y="5443905"/>
            <a:ext cx="2095500" cy="701919"/>
            <a:chOff x="0" y="0"/>
            <a:chExt cx="1319" cy="478"/>
          </a:xfrm>
        </p:grpSpPr>
        <p:sp>
          <p:nvSpPr>
            <p:cNvPr id="51253" name="Oval 53"/>
            <p:cNvSpPr>
              <a:spLocks/>
            </p:cNvSpPr>
            <p:nvPr/>
          </p:nvSpPr>
          <p:spPr bwMode="auto">
            <a:xfrm>
              <a:off x="0" y="0"/>
              <a:ext cx="1319" cy="478"/>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1254" name="Rectangle 54"/>
            <p:cNvSpPr>
              <a:spLocks/>
            </p:cNvSpPr>
            <p:nvPr/>
          </p:nvSpPr>
          <p:spPr bwMode="auto">
            <a:xfrm>
              <a:off x="195" y="93"/>
              <a:ext cx="928"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689541" algn="l"/>
                </a:tabLst>
              </a:pPr>
              <a:r>
                <a:rPr lang="en-US" sz="2888">
                  <a:solidFill>
                    <a:srgbClr val="008000"/>
                  </a:solidFill>
                  <a:latin typeface="Helvetica" charset="0"/>
                  <a:ea typeface="ＭＳ Ｐゴシック" charset="0"/>
                  <a:cs typeface="Helvetica" charset="0"/>
                  <a:sym typeface="Helvetica" charset="0"/>
                </a:rPr>
                <a:t>AS8</a:t>
              </a:r>
            </a:p>
          </p:txBody>
        </p:sp>
      </p:grpSp>
      <p:sp>
        <p:nvSpPr>
          <p:cNvPr id="51255" name="Line 55"/>
          <p:cNvSpPr>
            <a:spLocks noChangeShapeType="1"/>
          </p:cNvSpPr>
          <p:nvPr/>
        </p:nvSpPr>
        <p:spPr bwMode="auto">
          <a:xfrm rot="10800000">
            <a:off x="8013701" y="4963259"/>
            <a:ext cx="60325" cy="482111"/>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grpSp>
        <p:nvGrpSpPr>
          <p:cNvPr id="51256" name="Group 56"/>
          <p:cNvGrpSpPr>
            <a:grpSpLocks/>
          </p:cNvGrpSpPr>
          <p:nvPr/>
        </p:nvGrpSpPr>
        <p:grpSpPr bwMode="auto">
          <a:xfrm rot="10800000">
            <a:off x="8085138" y="4985240"/>
            <a:ext cx="293679" cy="429357"/>
            <a:chOff x="1" y="0"/>
            <a:chExt cx="184" cy="293"/>
          </a:xfrm>
        </p:grpSpPr>
        <p:sp>
          <p:nvSpPr>
            <p:cNvPr id="51257" name="Rectangle 57"/>
            <p:cNvSpPr>
              <a:spLocks/>
            </p:cNvSpPr>
            <p:nvPr/>
          </p:nvSpPr>
          <p:spPr bwMode="auto">
            <a:xfrm>
              <a:off x="1" y="0"/>
              <a:ext cx="184" cy="293"/>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sz="5514"/>
            </a:p>
          </p:txBody>
        </p:sp>
        <p:sp>
          <p:nvSpPr>
            <p:cNvPr id="51258" name="Rectangle 58"/>
            <p:cNvSpPr>
              <a:spLocks/>
            </p:cNvSpPr>
            <p:nvPr/>
          </p:nvSpPr>
          <p:spPr bwMode="auto">
            <a:xfrm>
              <a:off x="4" y="8"/>
              <a:ext cx="105"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363" b="1">
                  <a:solidFill>
                    <a:srgbClr val="FF0000"/>
                  </a:solidFill>
                  <a:latin typeface="Helvetica" charset="0"/>
                  <a:ea typeface="ＭＳ Ｐゴシック" charset="0"/>
                  <a:cs typeface="Helvetica" charset="0"/>
                  <a:sym typeface="Helvetica" charset="0"/>
                </a:rPr>
                <a:t>$</a:t>
              </a:r>
            </a:p>
          </p:txBody>
        </p:sp>
      </p:grpSp>
      <p:grpSp>
        <p:nvGrpSpPr>
          <p:cNvPr id="51259" name="Group 59"/>
          <p:cNvGrpSpPr>
            <a:grpSpLocks/>
          </p:cNvGrpSpPr>
          <p:nvPr/>
        </p:nvGrpSpPr>
        <p:grpSpPr bwMode="auto">
          <a:xfrm>
            <a:off x="3478214" y="6412523"/>
            <a:ext cx="2249486" cy="797170"/>
            <a:chOff x="0" y="0"/>
            <a:chExt cx="1416" cy="544"/>
          </a:xfrm>
        </p:grpSpPr>
        <p:sp>
          <p:nvSpPr>
            <p:cNvPr id="51260" name="Oval 60"/>
            <p:cNvSpPr>
              <a:spLocks/>
            </p:cNvSpPr>
            <p:nvPr/>
          </p:nvSpPr>
          <p:spPr bwMode="auto">
            <a:xfrm>
              <a:off x="0" y="0"/>
              <a:ext cx="1416" cy="544"/>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1261" name="Rectangle 61"/>
            <p:cNvSpPr>
              <a:spLocks/>
            </p:cNvSpPr>
            <p:nvPr/>
          </p:nvSpPr>
          <p:spPr bwMode="auto">
            <a:xfrm>
              <a:off x="207" y="126"/>
              <a:ext cx="1000"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689541" algn="l"/>
                </a:tabLst>
              </a:pPr>
              <a:r>
                <a:rPr lang="en-US" sz="2888">
                  <a:solidFill>
                    <a:srgbClr val="008000"/>
                  </a:solidFill>
                  <a:latin typeface="Helvetica" charset="0"/>
                  <a:ea typeface="ＭＳ Ｐゴシック" charset="0"/>
                  <a:cs typeface="Helvetica" charset="0"/>
                  <a:sym typeface="Helvetica" charset="0"/>
                </a:rPr>
                <a:t>AS6</a:t>
              </a:r>
            </a:p>
          </p:txBody>
        </p:sp>
      </p:grpSp>
      <p:grpSp>
        <p:nvGrpSpPr>
          <p:cNvPr id="51262" name="Group 62"/>
          <p:cNvGrpSpPr>
            <a:grpSpLocks/>
          </p:cNvGrpSpPr>
          <p:nvPr/>
        </p:nvGrpSpPr>
        <p:grpSpPr bwMode="auto">
          <a:xfrm>
            <a:off x="4760912" y="7373817"/>
            <a:ext cx="2247901" cy="855784"/>
            <a:chOff x="0" y="0"/>
            <a:chExt cx="1416" cy="584"/>
          </a:xfrm>
        </p:grpSpPr>
        <p:sp>
          <p:nvSpPr>
            <p:cNvPr id="51263" name="Oval 63"/>
            <p:cNvSpPr>
              <a:spLocks/>
            </p:cNvSpPr>
            <p:nvPr/>
          </p:nvSpPr>
          <p:spPr bwMode="auto">
            <a:xfrm>
              <a:off x="0" y="0"/>
              <a:ext cx="1416" cy="584"/>
            </a:xfrm>
            <a:prstGeom prst="ellipse">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1264" name="Rectangle 64"/>
            <p:cNvSpPr>
              <a:spLocks/>
            </p:cNvSpPr>
            <p:nvPr/>
          </p:nvSpPr>
          <p:spPr bwMode="auto">
            <a:xfrm>
              <a:off x="207" y="149"/>
              <a:ext cx="1000"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84000"/>
                </a:lnSpc>
                <a:tabLst>
                  <a:tab pos="908795" algn="l"/>
                  <a:tab pos="1805309" algn="l"/>
                  <a:tab pos="2689541" algn="l"/>
                </a:tabLst>
              </a:pPr>
              <a:r>
                <a:rPr lang="en-US" sz="2888">
                  <a:solidFill>
                    <a:srgbClr val="008000"/>
                  </a:solidFill>
                  <a:latin typeface="Helvetica" charset="0"/>
                  <a:ea typeface="ＭＳ Ｐゴシック" charset="0"/>
                  <a:cs typeface="Helvetica" charset="0"/>
                  <a:sym typeface="Helvetica" charset="0"/>
                </a:rPr>
                <a:t>AS7</a:t>
              </a:r>
            </a:p>
          </p:txBody>
        </p:sp>
      </p:grpSp>
      <p:sp>
        <p:nvSpPr>
          <p:cNvPr id="51265" name="Line 65"/>
          <p:cNvSpPr>
            <a:spLocks noChangeShapeType="1"/>
          </p:cNvSpPr>
          <p:nvPr/>
        </p:nvSpPr>
        <p:spPr bwMode="auto">
          <a:xfrm rot="10800000">
            <a:off x="4826000" y="6050574"/>
            <a:ext cx="74613" cy="385396"/>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grpSp>
        <p:nvGrpSpPr>
          <p:cNvPr id="51266" name="Group 66"/>
          <p:cNvGrpSpPr>
            <a:grpSpLocks/>
          </p:cNvGrpSpPr>
          <p:nvPr/>
        </p:nvGrpSpPr>
        <p:grpSpPr bwMode="auto">
          <a:xfrm rot="10800000">
            <a:off x="4981576" y="6096000"/>
            <a:ext cx="215900" cy="363416"/>
            <a:chOff x="0" y="0"/>
            <a:chExt cx="136" cy="248"/>
          </a:xfrm>
        </p:grpSpPr>
        <p:sp>
          <p:nvSpPr>
            <p:cNvPr id="51267" name="Rectangle 67"/>
            <p:cNvSpPr>
              <a:spLocks/>
            </p:cNvSpPr>
            <p:nvPr/>
          </p:nvSpPr>
          <p:spPr bwMode="auto">
            <a:xfrm>
              <a:off x="0" y="0"/>
              <a:ext cx="136" cy="248"/>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sz="5514"/>
            </a:p>
          </p:txBody>
        </p:sp>
        <p:sp>
          <p:nvSpPr>
            <p:cNvPr id="51268" name="Rectangle 68"/>
            <p:cNvSpPr>
              <a:spLocks/>
            </p:cNvSpPr>
            <p:nvPr/>
          </p:nvSpPr>
          <p:spPr bwMode="auto">
            <a:xfrm>
              <a:off x="8" y="8"/>
              <a:ext cx="106"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363" b="1">
                  <a:solidFill>
                    <a:srgbClr val="FF0000"/>
                  </a:solidFill>
                  <a:latin typeface="Helvetica" charset="0"/>
                  <a:ea typeface="ＭＳ Ｐゴシック" charset="0"/>
                  <a:cs typeface="Helvetica" charset="0"/>
                  <a:sym typeface="Helvetica" charset="0"/>
                </a:rPr>
                <a:t>$</a:t>
              </a:r>
            </a:p>
          </p:txBody>
        </p:sp>
      </p:grpSp>
      <p:sp>
        <p:nvSpPr>
          <p:cNvPr id="51269" name="Line 69"/>
          <p:cNvSpPr>
            <a:spLocks noChangeShapeType="1"/>
          </p:cNvSpPr>
          <p:nvPr/>
        </p:nvSpPr>
        <p:spPr bwMode="auto">
          <a:xfrm rot="10800000">
            <a:off x="5537200" y="6994281"/>
            <a:ext cx="73026" cy="385396"/>
          </a:xfrm>
          <a:prstGeom prst="line">
            <a:avLst/>
          </a:prstGeom>
          <a:noFill/>
          <a:ln w="12700">
            <a:solidFill>
              <a:srgbClr val="FF0000"/>
            </a:solidFill>
            <a:prstDash val="solid"/>
            <a:round/>
            <a:headEnd type="none" w="med" len="med"/>
            <a:tailEnd type="triangl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grpSp>
        <p:nvGrpSpPr>
          <p:cNvPr id="51270" name="Group 70"/>
          <p:cNvGrpSpPr>
            <a:grpSpLocks/>
          </p:cNvGrpSpPr>
          <p:nvPr/>
        </p:nvGrpSpPr>
        <p:grpSpPr bwMode="auto">
          <a:xfrm rot="10800000">
            <a:off x="5692775" y="7033846"/>
            <a:ext cx="215900" cy="363416"/>
            <a:chOff x="0" y="0"/>
            <a:chExt cx="136" cy="248"/>
          </a:xfrm>
        </p:grpSpPr>
        <p:sp>
          <p:nvSpPr>
            <p:cNvPr id="51271" name="Rectangle 71"/>
            <p:cNvSpPr>
              <a:spLocks/>
            </p:cNvSpPr>
            <p:nvPr/>
          </p:nvSpPr>
          <p:spPr bwMode="auto">
            <a:xfrm>
              <a:off x="0" y="0"/>
              <a:ext cx="136" cy="248"/>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sz="5514"/>
            </a:p>
          </p:txBody>
        </p:sp>
        <p:sp>
          <p:nvSpPr>
            <p:cNvPr id="51272" name="Rectangle 72"/>
            <p:cNvSpPr>
              <a:spLocks/>
            </p:cNvSpPr>
            <p:nvPr/>
          </p:nvSpPr>
          <p:spPr bwMode="auto">
            <a:xfrm>
              <a:off x="4" y="8"/>
              <a:ext cx="106"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pPr>
              <a:r>
                <a:rPr lang="en-US" sz="2363" b="1">
                  <a:solidFill>
                    <a:srgbClr val="FF0000"/>
                  </a:solidFill>
                  <a:latin typeface="Helvetica" charset="0"/>
                  <a:ea typeface="ＭＳ Ｐゴシック" charset="0"/>
                  <a:cs typeface="Helvetica" charset="0"/>
                  <a:sym typeface="Helvetica" charset="0"/>
                </a:rPr>
                <a:t>$</a:t>
              </a:r>
            </a:p>
          </p:txBody>
        </p:sp>
      </p:grpSp>
      <p:sp>
        <p:nvSpPr>
          <p:cNvPr id="51273" name="Line 73"/>
          <p:cNvSpPr>
            <a:spLocks noChangeShapeType="1"/>
          </p:cNvSpPr>
          <p:nvPr/>
        </p:nvSpPr>
        <p:spPr bwMode="auto">
          <a:xfrm rot="10800000" flipH="1">
            <a:off x="5422901" y="5838092"/>
            <a:ext cx="1787525" cy="5862"/>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1274" name="Line 74"/>
          <p:cNvSpPr>
            <a:spLocks noChangeShapeType="1"/>
          </p:cNvSpPr>
          <p:nvPr/>
        </p:nvSpPr>
        <p:spPr bwMode="auto">
          <a:xfrm rot="10800000" flipH="1">
            <a:off x="5391150" y="5779478"/>
            <a:ext cx="1878013" cy="7327"/>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grpSp>
        <p:nvGrpSpPr>
          <p:cNvPr id="51275" name="Group 75"/>
          <p:cNvGrpSpPr>
            <a:grpSpLocks/>
          </p:cNvGrpSpPr>
          <p:nvPr/>
        </p:nvGrpSpPr>
        <p:grpSpPr bwMode="auto">
          <a:xfrm>
            <a:off x="2757489" y="8805497"/>
            <a:ext cx="6761162" cy="420567"/>
            <a:chOff x="0" y="0"/>
            <a:chExt cx="4258" cy="287"/>
          </a:xfrm>
        </p:grpSpPr>
        <p:sp>
          <p:nvSpPr>
            <p:cNvPr id="51276" name="Rectangle 76"/>
            <p:cNvSpPr>
              <a:spLocks/>
            </p:cNvSpPr>
            <p:nvPr/>
          </p:nvSpPr>
          <p:spPr bwMode="auto">
            <a:xfrm>
              <a:off x="0" y="0"/>
              <a:ext cx="4258" cy="287"/>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GB" sz="5514"/>
            </a:p>
          </p:txBody>
        </p:sp>
        <p:sp>
          <p:nvSpPr>
            <p:cNvPr id="51277" name="Rectangle 77"/>
            <p:cNvSpPr>
              <a:spLocks/>
            </p:cNvSpPr>
            <p:nvPr/>
          </p:nvSpPr>
          <p:spPr bwMode="auto">
            <a:xfrm>
              <a:off x="64" y="14"/>
              <a:ext cx="3841" cy="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nSpc>
                  <a:spcPct val="84000"/>
                </a:lnSpc>
                <a:tabLst>
                  <a:tab pos="908795" algn="l"/>
                  <a:tab pos="1805309" algn="l"/>
                  <a:tab pos="2714102" algn="l"/>
                  <a:tab pos="3610616" algn="l"/>
                  <a:tab pos="4519411" algn="l"/>
                  <a:tab pos="5415925" algn="l"/>
                  <a:tab pos="6324719" algn="l"/>
                  <a:tab pos="7172109" algn="l"/>
                </a:tabLst>
              </a:pPr>
              <a:r>
                <a:rPr lang="en-US" sz="2888">
                  <a:solidFill>
                    <a:srgbClr val="FF0000"/>
                  </a:solidFill>
                  <a:latin typeface="Helvetica" charset="0"/>
                  <a:ea typeface="ＭＳ Ｐゴシック" charset="0"/>
                  <a:cs typeface="Helvetica" charset="0"/>
                  <a:sym typeface="Helvetica" charset="0"/>
                </a:rPr>
                <a:t>Internet paths are often asymmetrical</a:t>
              </a:r>
            </a:p>
          </p:txBody>
        </p:sp>
      </p:grpSp>
      <p:sp>
        <p:nvSpPr>
          <p:cNvPr id="51278" name="Line 78"/>
          <p:cNvSpPr>
            <a:spLocks noChangeShapeType="1"/>
          </p:cNvSpPr>
          <p:nvPr/>
        </p:nvSpPr>
        <p:spPr bwMode="auto">
          <a:xfrm>
            <a:off x="5740400" y="6840416"/>
            <a:ext cx="1182688" cy="202223"/>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1279" name="Line 79"/>
          <p:cNvSpPr>
            <a:spLocks noChangeShapeType="1"/>
          </p:cNvSpPr>
          <p:nvPr/>
        </p:nvSpPr>
        <p:spPr bwMode="auto">
          <a:xfrm>
            <a:off x="5708650" y="6783267"/>
            <a:ext cx="1239838" cy="189034"/>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Tree>
    <p:extLst>
      <p:ext uri="{BB962C8B-B14F-4D97-AF65-F5344CB8AC3E}">
        <p14:creationId xmlns:p14="http://schemas.microsoft.com/office/powerpoint/2010/main" val="33217289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12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49" name="Rectangle 1"/>
          <p:cNvSpPr>
            <a:spLocks noGrp="1" noChangeArrowheads="1"/>
          </p:cNvSpPr>
          <p:nvPr>
            <p:ph type="title"/>
          </p:nvPr>
        </p:nvSpPr>
        <p:spPr>
          <a:xfrm>
            <a:off x="2806701" y="375138"/>
            <a:ext cx="9372600" cy="1582616"/>
          </a:xfrm>
          <a:ln/>
        </p:spPr>
        <p:txBody>
          <a:bodyPr/>
          <a:lstStyle/>
          <a:p>
            <a:r>
              <a:rPr lang="en-US"/>
              <a:t>Internet 1990s</a:t>
            </a:r>
          </a:p>
        </p:txBody>
      </p:sp>
      <p:sp>
        <p:nvSpPr>
          <p:cNvPr id="53250" name="Rectangle 2"/>
          <p:cNvSpPr>
            <a:spLocks noGrp="1" noChangeArrowheads="1"/>
          </p:cNvSpPr>
          <p:nvPr>
            <p:ph type="body" idx="1"/>
          </p:nvPr>
        </p:nvSpPr>
        <p:spPr>
          <a:xfrm>
            <a:off x="5638305" y="2123343"/>
            <a:ext cx="7366496" cy="7255119"/>
          </a:xfrm>
          <a:ln/>
        </p:spPr>
        <p:txBody>
          <a:bodyPr/>
          <a:lstStyle/>
          <a:p>
            <a:pPr marL="1289506" lvl="1">
              <a:tabLst>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Lst>
            </a:pPr>
            <a:r>
              <a:rPr lang="en-US" sz="3545" err="1">
                <a:solidFill>
                  <a:srgbClr val="D90B00"/>
                </a:solidFill>
              </a:rPr>
              <a:t>NSFNet</a:t>
            </a:r>
            <a:endParaRPr lang="en-US" sz="3545">
              <a:solidFill>
                <a:srgbClr val="D90B00"/>
              </a:solidFill>
            </a:endParaRPr>
          </a:p>
          <a:p>
            <a:pPr marL="1719341" lvl="2">
              <a:tabLst>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Lst>
            </a:pPr>
            <a:r>
              <a:rPr lang="en-US" sz="3545"/>
              <a:t>American backbone</a:t>
            </a:r>
          </a:p>
          <a:p>
            <a:pPr marL="1719341" lvl="2">
              <a:tabLst>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Lst>
            </a:pPr>
            <a:r>
              <a:rPr lang="en-US" sz="3545"/>
              <a:t>AUP : no commercial traffic</a:t>
            </a:r>
          </a:p>
          <a:p>
            <a:pPr marL="1289506" lvl="1">
              <a:tabLst>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Lst>
            </a:pPr>
            <a:r>
              <a:rPr lang="en-US" sz="3545"/>
              <a:t>Some regional networks</a:t>
            </a:r>
          </a:p>
          <a:p>
            <a:pPr marL="1719341" lvl="2">
              <a:tabLst>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Lst>
            </a:pPr>
            <a:r>
              <a:rPr lang="en-US" sz="3545"/>
              <a:t>US regions</a:t>
            </a:r>
          </a:p>
          <a:p>
            <a:pPr marL="1719341" lvl="2">
              <a:tabLst>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Lst>
            </a:pPr>
            <a:r>
              <a:rPr lang="en-US" sz="3545"/>
              <a:t>national networks in Europe</a:t>
            </a:r>
          </a:p>
          <a:p>
            <a:pPr marL="1289506" lvl="1">
              <a:tabLst>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Lst>
            </a:pPr>
            <a:r>
              <a:rPr lang="en-US" sz="3545"/>
              <a:t>Universities/research labs</a:t>
            </a:r>
          </a:p>
          <a:p>
            <a:pPr marL="1719341" lvl="2">
              <a:tabLst>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Lst>
            </a:pPr>
            <a:r>
              <a:rPr lang="en-US" sz="3545"/>
              <a:t>connected to regional networks or directly to </a:t>
            </a:r>
            <a:r>
              <a:rPr lang="en-US" sz="3545" err="1"/>
              <a:t>NSFNet</a:t>
            </a:r>
            <a:endParaRPr lang="en-US" sz="3545"/>
          </a:p>
        </p:txBody>
      </p:sp>
      <p:sp>
        <p:nvSpPr>
          <p:cNvPr id="53251" name="Oval 3"/>
          <p:cNvSpPr>
            <a:spLocks/>
          </p:cNvSpPr>
          <p:nvPr/>
        </p:nvSpPr>
        <p:spPr bwMode="auto">
          <a:xfrm>
            <a:off x="2711450" y="4334608"/>
            <a:ext cx="1384300" cy="542192"/>
          </a:xfrm>
          <a:prstGeom prst="ellipse">
            <a:avLst/>
          </a:prstGeom>
          <a:solidFill>
            <a:srgbClr val="E6FF00"/>
          </a:solidFill>
          <a:ln w="25400">
            <a:solidFill>
              <a:schemeClr val="tx1"/>
            </a:solidFill>
            <a:prstDash val="solid"/>
            <a:round/>
            <a:headEnd type="none" w="med" len="med"/>
            <a:tailEnd type="none" w="med" len="med"/>
          </a:ln>
        </p:spPr>
        <p:txBody>
          <a:bodyPr lIns="0" tIns="0" rIns="0" bIns="0"/>
          <a:lstStyle/>
          <a:p>
            <a:endParaRPr lang="en-GB" sz="5514"/>
          </a:p>
        </p:txBody>
      </p:sp>
      <p:sp>
        <p:nvSpPr>
          <p:cNvPr id="53252" name="Oval 4"/>
          <p:cNvSpPr>
            <a:spLocks/>
          </p:cNvSpPr>
          <p:nvPr/>
        </p:nvSpPr>
        <p:spPr bwMode="auto">
          <a:xfrm>
            <a:off x="1974851" y="5134708"/>
            <a:ext cx="1382712" cy="540727"/>
          </a:xfrm>
          <a:prstGeom prst="ellipse">
            <a:avLst/>
          </a:prstGeom>
          <a:blipFill dpi="0" rotWithShape="0">
            <a:blip r:embed="rId2"/>
            <a:srcRect/>
            <a:tile tx="0" ty="0" sx="100000" sy="100000" flip="none" algn="tl"/>
          </a:blipFill>
          <a:ln w="25400">
            <a:solidFill>
              <a:schemeClr val="tx1"/>
            </a:solidFill>
            <a:prstDash val="solid"/>
            <a:round/>
            <a:headEnd type="none" w="med" len="med"/>
            <a:tailEnd type="none" w="med" len="med"/>
          </a:ln>
        </p:spPr>
        <p:txBody>
          <a:bodyPr lIns="0" tIns="0" rIns="0" bIns="0"/>
          <a:lstStyle/>
          <a:p>
            <a:endParaRPr lang="en-GB" sz="5514"/>
          </a:p>
        </p:txBody>
      </p:sp>
      <p:sp>
        <p:nvSpPr>
          <p:cNvPr id="53253" name="Oval 5"/>
          <p:cNvSpPr>
            <a:spLocks/>
          </p:cNvSpPr>
          <p:nvPr/>
        </p:nvSpPr>
        <p:spPr bwMode="auto">
          <a:xfrm>
            <a:off x="2763838" y="6255728"/>
            <a:ext cx="1382712" cy="540726"/>
          </a:xfrm>
          <a:prstGeom prst="ellipse">
            <a:avLst/>
          </a:prstGeom>
          <a:solidFill>
            <a:srgbClr val="00FF00"/>
          </a:solidFill>
          <a:ln w="25400">
            <a:solidFill>
              <a:schemeClr val="tx1"/>
            </a:solidFill>
            <a:prstDash val="solid"/>
            <a:round/>
            <a:headEnd type="none" w="med" len="med"/>
            <a:tailEnd type="none" w="med" len="med"/>
          </a:ln>
        </p:spPr>
        <p:txBody>
          <a:bodyPr lIns="0" tIns="0" rIns="0" bIns="0"/>
          <a:lstStyle/>
          <a:p>
            <a:endParaRPr lang="en-GB" sz="5514"/>
          </a:p>
        </p:txBody>
      </p:sp>
      <p:sp>
        <p:nvSpPr>
          <p:cNvPr id="53254" name="Oval 6"/>
          <p:cNvSpPr>
            <a:spLocks/>
          </p:cNvSpPr>
          <p:nvPr/>
        </p:nvSpPr>
        <p:spPr bwMode="auto">
          <a:xfrm>
            <a:off x="3340101" y="5452698"/>
            <a:ext cx="1381125" cy="540726"/>
          </a:xfrm>
          <a:prstGeom prst="ellipse">
            <a:avLst/>
          </a:prstGeom>
          <a:solidFill>
            <a:srgbClr val="FF3366"/>
          </a:solidFill>
          <a:ln w="25400">
            <a:solidFill>
              <a:schemeClr val="tx1"/>
            </a:solidFill>
            <a:prstDash val="solid"/>
            <a:round/>
            <a:headEnd type="none" w="med" len="med"/>
            <a:tailEnd type="none" w="med" len="med"/>
          </a:ln>
        </p:spPr>
        <p:txBody>
          <a:bodyPr lIns="0" tIns="0" rIns="0" bIns="0"/>
          <a:lstStyle/>
          <a:p>
            <a:endParaRPr lang="en-GB" sz="5514"/>
          </a:p>
        </p:txBody>
      </p:sp>
      <p:sp>
        <p:nvSpPr>
          <p:cNvPr id="53255" name="Line 7"/>
          <p:cNvSpPr>
            <a:spLocks noChangeShapeType="1"/>
          </p:cNvSpPr>
          <p:nvPr/>
        </p:nvSpPr>
        <p:spPr bwMode="auto">
          <a:xfrm rot="10800000">
            <a:off x="2778125" y="5694486"/>
            <a:ext cx="338138" cy="613997"/>
          </a:xfrm>
          <a:prstGeom prst="line">
            <a:avLst/>
          </a:prstGeom>
          <a:noFill/>
          <a:ln w="381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256" name="Line 8"/>
          <p:cNvSpPr>
            <a:spLocks noChangeShapeType="1"/>
          </p:cNvSpPr>
          <p:nvPr/>
        </p:nvSpPr>
        <p:spPr bwMode="auto">
          <a:xfrm rot="10800000" flipH="1">
            <a:off x="2919414" y="4857751"/>
            <a:ext cx="174625" cy="300404"/>
          </a:xfrm>
          <a:prstGeom prst="line">
            <a:avLst/>
          </a:prstGeom>
          <a:noFill/>
          <a:ln w="381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257" name="Line 9"/>
          <p:cNvSpPr>
            <a:spLocks noChangeShapeType="1"/>
          </p:cNvSpPr>
          <p:nvPr/>
        </p:nvSpPr>
        <p:spPr bwMode="auto">
          <a:xfrm>
            <a:off x="3654425" y="4894386"/>
            <a:ext cx="280988" cy="577361"/>
          </a:xfrm>
          <a:prstGeom prst="line">
            <a:avLst/>
          </a:prstGeom>
          <a:noFill/>
          <a:ln w="381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258" name="Line 10"/>
          <p:cNvSpPr>
            <a:spLocks noChangeShapeType="1"/>
          </p:cNvSpPr>
          <p:nvPr/>
        </p:nvSpPr>
        <p:spPr bwMode="auto">
          <a:xfrm>
            <a:off x="3235325" y="5539154"/>
            <a:ext cx="173038" cy="87924"/>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259" name="Line 11"/>
          <p:cNvSpPr>
            <a:spLocks noChangeShapeType="1"/>
          </p:cNvSpPr>
          <p:nvPr/>
        </p:nvSpPr>
        <p:spPr bwMode="auto">
          <a:xfrm rot="10800000" flipH="1">
            <a:off x="3516313" y="5958253"/>
            <a:ext cx="192087" cy="316524"/>
          </a:xfrm>
          <a:prstGeom prst="line">
            <a:avLst/>
          </a:prstGeom>
          <a:noFill/>
          <a:ln w="381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260" name="Line 12"/>
          <p:cNvSpPr>
            <a:spLocks noChangeShapeType="1"/>
          </p:cNvSpPr>
          <p:nvPr/>
        </p:nvSpPr>
        <p:spPr bwMode="auto">
          <a:xfrm rot="10800000" flipH="1">
            <a:off x="3322639" y="4876801"/>
            <a:ext cx="53975" cy="1381858"/>
          </a:xfrm>
          <a:prstGeom prst="line">
            <a:avLst/>
          </a:prstGeom>
          <a:noFill/>
          <a:ln w="381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261" name="Oval 13"/>
          <p:cNvSpPr>
            <a:spLocks/>
          </p:cNvSpPr>
          <p:nvPr/>
        </p:nvSpPr>
        <p:spPr bwMode="auto">
          <a:xfrm>
            <a:off x="820739" y="2853104"/>
            <a:ext cx="5268912" cy="5099538"/>
          </a:xfrm>
          <a:prstGeom prst="ellipse">
            <a:avLst/>
          </a:prstGeom>
          <a:noFill/>
          <a:ln w="12700">
            <a:solidFill>
              <a:srgbClr val="0000FF"/>
            </a:solidFill>
            <a:prstDash val="sysDashDotDot"/>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3262" name="AutoShape 14"/>
          <p:cNvSpPr>
            <a:spLocks/>
          </p:cNvSpPr>
          <p:nvPr/>
        </p:nvSpPr>
        <p:spPr bwMode="auto">
          <a:xfrm>
            <a:off x="2149475" y="3533043"/>
            <a:ext cx="749300" cy="328246"/>
          </a:xfrm>
          <a:prstGeom prst="roundRect">
            <a:avLst>
              <a:gd name="adj" fmla="val 39282"/>
            </a:avLst>
          </a:prstGeom>
          <a:solidFill>
            <a:srgbClr val="94BD5E"/>
          </a:solidFill>
          <a:ln w="25400">
            <a:solidFill>
              <a:schemeClr val="tx1"/>
            </a:solidFill>
            <a:prstDash val="solid"/>
            <a:round/>
            <a:headEnd type="none" w="med" len="med"/>
            <a:tailEnd type="none" w="med" len="med"/>
          </a:ln>
        </p:spPr>
        <p:txBody>
          <a:bodyPr lIns="0" tIns="0" rIns="0" bIns="0"/>
          <a:lstStyle/>
          <a:p>
            <a:endParaRPr lang="en-GB" sz="5514"/>
          </a:p>
        </p:txBody>
      </p:sp>
      <p:sp>
        <p:nvSpPr>
          <p:cNvPr id="53263" name="AutoShape 15"/>
          <p:cNvSpPr>
            <a:spLocks/>
          </p:cNvSpPr>
          <p:nvPr/>
        </p:nvSpPr>
        <p:spPr bwMode="auto">
          <a:xfrm>
            <a:off x="3860800" y="3480291"/>
            <a:ext cx="749300" cy="383930"/>
          </a:xfrm>
          <a:prstGeom prst="roundRect">
            <a:avLst>
              <a:gd name="adj" fmla="val 38750"/>
            </a:avLst>
          </a:prstGeom>
          <a:solidFill>
            <a:srgbClr val="996633"/>
          </a:solidFill>
          <a:ln w="25400">
            <a:solidFill>
              <a:schemeClr val="tx1"/>
            </a:solidFill>
            <a:prstDash val="solid"/>
            <a:round/>
            <a:headEnd type="none" w="med" len="med"/>
            <a:tailEnd type="none" w="med" len="med"/>
          </a:ln>
        </p:spPr>
        <p:txBody>
          <a:bodyPr lIns="0" tIns="0" rIns="0" bIns="0"/>
          <a:lstStyle/>
          <a:p>
            <a:endParaRPr lang="en-GB" sz="5514"/>
          </a:p>
        </p:txBody>
      </p:sp>
      <p:sp>
        <p:nvSpPr>
          <p:cNvPr id="53264" name="AutoShape 16"/>
          <p:cNvSpPr>
            <a:spLocks/>
          </p:cNvSpPr>
          <p:nvPr/>
        </p:nvSpPr>
        <p:spPr bwMode="auto">
          <a:xfrm>
            <a:off x="5130799" y="4598378"/>
            <a:ext cx="749300" cy="383930"/>
          </a:xfrm>
          <a:prstGeom prst="roundRect">
            <a:avLst>
              <a:gd name="adj" fmla="val 38750"/>
            </a:avLst>
          </a:prstGeom>
          <a:solidFill>
            <a:srgbClr val="9999FF"/>
          </a:solidFill>
          <a:ln w="25400">
            <a:solidFill>
              <a:schemeClr val="tx1"/>
            </a:solidFill>
            <a:prstDash val="solid"/>
            <a:round/>
            <a:headEnd type="none" w="med" len="med"/>
            <a:tailEnd type="none" w="med" len="med"/>
          </a:ln>
        </p:spPr>
        <p:txBody>
          <a:bodyPr lIns="0" tIns="0" rIns="0" bIns="0"/>
          <a:lstStyle/>
          <a:p>
            <a:endParaRPr lang="en-GB" sz="5514"/>
          </a:p>
        </p:txBody>
      </p:sp>
      <p:sp>
        <p:nvSpPr>
          <p:cNvPr id="53265" name="AutoShape 17"/>
          <p:cNvSpPr>
            <a:spLocks/>
          </p:cNvSpPr>
          <p:nvPr/>
        </p:nvSpPr>
        <p:spPr bwMode="auto">
          <a:xfrm>
            <a:off x="4951413" y="5906967"/>
            <a:ext cx="749300" cy="383930"/>
          </a:xfrm>
          <a:prstGeom prst="roundRect">
            <a:avLst>
              <a:gd name="adj" fmla="val 38750"/>
            </a:avLst>
          </a:prstGeom>
          <a:solidFill>
            <a:srgbClr val="FF8080"/>
          </a:solidFill>
          <a:ln w="25400">
            <a:solidFill>
              <a:schemeClr val="tx1"/>
            </a:solidFill>
            <a:prstDash val="solid"/>
            <a:round/>
            <a:headEnd type="none" w="med" len="med"/>
            <a:tailEnd type="none" w="med" len="med"/>
          </a:ln>
        </p:spPr>
        <p:txBody>
          <a:bodyPr lIns="0" tIns="0" rIns="0" bIns="0"/>
          <a:lstStyle/>
          <a:p>
            <a:endParaRPr lang="en-GB" sz="5514"/>
          </a:p>
        </p:txBody>
      </p:sp>
      <p:sp>
        <p:nvSpPr>
          <p:cNvPr id="53266" name="AutoShape 18"/>
          <p:cNvSpPr>
            <a:spLocks/>
          </p:cNvSpPr>
          <p:nvPr/>
        </p:nvSpPr>
        <p:spPr bwMode="auto">
          <a:xfrm>
            <a:off x="3989389" y="7093929"/>
            <a:ext cx="749300" cy="383930"/>
          </a:xfrm>
          <a:prstGeom prst="roundRect">
            <a:avLst>
              <a:gd name="adj" fmla="val 38750"/>
            </a:avLst>
          </a:prstGeom>
          <a:solidFill>
            <a:srgbClr val="944794"/>
          </a:solidFill>
          <a:ln w="25400">
            <a:solidFill>
              <a:schemeClr val="tx1"/>
            </a:solidFill>
            <a:prstDash val="solid"/>
            <a:round/>
            <a:headEnd type="none" w="med" len="med"/>
            <a:tailEnd type="none" w="med" len="med"/>
          </a:ln>
        </p:spPr>
        <p:txBody>
          <a:bodyPr lIns="0" tIns="0" rIns="0" bIns="0"/>
          <a:lstStyle/>
          <a:p>
            <a:endParaRPr lang="en-GB" sz="5514"/>
          </a:p>
        </p:txBody>
      </p:sp>
      <p:sp>
        <p:nvSpPr>
          <p:cNvPr id="53267" name="AutoShape 19"/>
          <p:cNvSpPr>
            <a:spLocks/>
          </p:cNvSpPr>
          <p:nvPr/>
        </p:nvSpPr>
        <p:spPr bwMode="auto">
          <a:xfrm>
            <a:off x="2114550" y="7057293"/>
            <a:ext cx="749300" cy="383930"/>
          </a:xfrm>
          <a:prstGeom prst="roundRect">
            <a:avLst>
              <a:gd name="adj" fmla="val 38750"/>
            </a:avLst>
          </a:prstGeom>
          <a:solidFill>
            <a:srgbClr val="FF3366"/>
          </a:solidFill>
          <a:ln w="25400">
            <a:solidFill>
              <a:schemeClr val="tx1"/>
            </a:solidFill>
            <a:prstDash val="solid"/>
            <a:round/>
            <a:headEnd type="none" w="med" len="med"/>
            <a:tailEnd type="none" w="med" len="med"/>
          </a:ln>
        </p:spPr>
        <p:txBody>
          <a:bodyPr lIns="0" tIns="0" rIns="0" bIns="0"/>
          <a:lstStyle/>
          <a:p>
            <a:endParaRPr lang="en-GB" sz="5514"/>
          </a:p>
        </p:txBody>
      </p:sp>
      <p:sp>
        <p:nvSpPr>
          <p:cNvPr id="53268" name="AutoShape 20"/>
          <p:cNvSpPr>
            <a:spLocks/>
          </p:cNvSpPr>
          <p:nvPr/>
        </p:nvSpPr>
        <p:spPr bwMode="auto">
          <a:xfrm>
            <a:off x="1117600" y="5814647"/>
            <a:ext cx="749300" cy="382465"/>
          </a:xfrm>
          <a:prstGeom prst="roundRect">
            <a:avLst>
              <a:gd name="adj" fmla="val 38750"/>
            </a:avLst>
          </a:prstGeom>
          <a:solidFill>
            <a:srgbClr val="CCCCCC"/>
          </a:solidFill>
          <a:ln w="25400">
            <a:solidFill>
              <a:schemeClr val="tx1"/>
            </a:solidFill>
            <a:prstDash val="solid"/>
            <a:round/>
            <a:headEnd type="none" w="med" len="med"/>
            <a:tailEnd type="none" w="med" len="med"/>
          </a:ln>
        </p:spPr>
        <p:txBody>
          <a:bodyPr lIns="0" tIns="0" rIns="0" bIns="0"/>
          <a:lstStyle/>
          <a:p>
            <a:endParaRPr lang="en-GB" sz="5514"/>
          </a:p>
        </p:txBody>
      </p:sp>
      <p:sp>
        <p:nvSpPr>
          <p:cNvPr id="53269" name="AutoShape 21"/>
          <p:cNvSpPr>
            <a:spLocks/>
          </p:cNvSpPr>
          <p:nvPr/>
        </p:nvSpPr>
        <p:spPr bwMode="auto">
          <a:xfrm>
            <a:off x="1204913" y="4441582"/>
            <a:ext cx="749300" cy="383930"/>
          </a:xfrm>
          <a:prstGeom prst="roundRect">
            <a:avLst>
              <a:gd name="adj" fmla="val 38750"/>
            </a:avLst>
          </a:prstGeom>
          <a:solidFill>
            <a:srgbClr val="808080"/>
          </a:solidFill>
          <a:ln w="25400">
            <a:solidFill>
              <a:schemeClr val="tx1"/>
            </a:solidFill>
            <a:prstDash val="solid"/>
            <a:round/>
            <a:headEnd type="none" w="med" len="med"/>
            <a:tailEnd type="none" w="med" len="med"/>
          </a:ln>
        </p:spPr>
        <p:txBody>
          <a:bodyPr lIns="0" tIns="0" rIns="0" bIns="0"/>
          <a:lstStyle/>
          <a:p>
            <a:endParaRPr lang="en-GB" sz="5514"/>
          </a:p>
        </p:txBody>
      </p:sp>
      <p:sp>
        <p:nvSpPr>
          <p:cNvPr id="53270" name="Line 22"/>
          <p:cNvSpPr>
            <a:spLocks noChangeShapeType="1"/>
          </p:cNvSpPr>
          <p:nvPr/>
        </p:nvSpPr>
        <p:spPr bwMode="auto">
          <a:xfrm rot="10800000" flipH="1">
            <a:off x="1828801" y="5574322"/>
            <a:ext cx="296863" cy="316524"/>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271" name="Line 23"/>
          <p:cNvSpPr>
            <a:spLocks noChangeShapeType="1"/>
          </p:cNvSpPr>
          <p:nvPr/>
        </p:nvSpPr>
        <p:spPr bwMode="auto">
          <a:xfrm>
            <a:off x="1852614" y="6030059"/>
            <a:ext cx="927099" cy="470388"/>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272" name="Line 24"/>
          <p:cNvSpPr>
            <a:spLocks noChangeShapeType="1"/>
          </p:cNvSpPr>
          <p:nvPr/>
        </p:nvSpPr>
        <p:spPr bwMode="auto">
          <a:xfrm>
            <a:off x="1887538" y="4755174"/>
            <a:ext cx="333375" cy="417634"/>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273" name="Line 25"/>
          <p:cNvSpPr>
            <a:spLocks noChangeShapeType="1"/>
          </p:cNvSpPr>
          <p:nvPr/>
        </p:nvSpPr>
        <p:spPr bwMode="auto">
          <a:xfrm>
            <a:off x="1957388" y="4561744"/>
            <a:ext cx="804861" cy="17585"/>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274" name="Line 26"/>
          <p:cNvSpPr>
            <a:spLocks noChangeShapeType="1"/>
          </p:cNvSpPr>
          <p:nvPr/>
        </p:nvSpPr>
        <p:spPr bwMode="auto">
          <a:xfrm>
            <a:off x="2744788" y="3864221"/>
            <a:ext cx="331787" cy="507023"/>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275" name="Line 27"/>
          <p:cNvSpPr>
            <a:spLocks noChangeShapeType="1"/>
          </p:cNvSpPr>
          <p:nvPr/>
        </p:nvSpPr>
        <p:spPr bwMode="auto">
          <a:xfrm>
            <a:off x="2517776" y="3848100"/>
            <a:ext cx="3174" cy="1291004"/>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276" name="Line 28"/>
          <p:cNvSpPr>
            <a:spLocks noChangeShapeType="1"/>
          </p:cNvSpPr>
          <p:nvPr/>
        </p:nvSpPr>
        <p:spPr bwMode="auto">
          <a:xfrm flipH="1">
            <a:off x="3898900" y="3864220"/>
            <a:ext cx="249238" cy="558311"/>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277" name="Line 29"/>
          <p:cNvSpPr>
            <a:spLocks noChangeShapeType="1"/>
          </p:cNvSpPr>
          <p:nvPr/>
        </p:nvSpPr>
        <p:spPr bwMode="auto">
          <a:xfrm flipH="1">
            <a:off x="4302124" y="3881804"/>
            <a:ext cx="107951" cy="1570892"/>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278" name="Line 30"/>
          <p:cNvSpPr>
            <a:spLocks noChangeShapeType="1"/>
          </p:cNvSpPr>
          <p:nvPr/>
        </p:nvSpPr>
        <p:spPr bwMode="auto">
          <a:xfrm rot="10800000">
            <a:off x="4090988" y="4632083"/>
            <a:ext cx="1054100" cy="177311"/>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279" name="Line 31"/>
          <p:cNvSpPr>
            <a:spLocks noChangeShapeType="1"/>
          </p:cNvSpPr>
          <p:nvPr/>
        </p:nvSpPr>
        <p:spPr bwMode="auto">
          <a:xfrm flipH="1">
            <a:off x="4703764" y="4982308"/>
            <a:ext cx="581025" cy="646235"/>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280" name="Line 32"/>
          <p:cNvSpPr>
            <a:spLocks noChangeShapeType="1"/>
          </p:cNvSpPr>
          <p:nvPr/>
        </p:nvSpPr>
        <p:spPr bwMode="auto">
          <a:xfrm rot="10800000">
            <a:off x="4673601" y="5854213"/>
            <a:ext cx="319088" cy="177311"/>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281" name="Line 33"/>
          <p:cNvSpPr>
            <a:spLocks noChangeShapeType="1"/>
          </p:cNvSpPr>
          <p:nvPr/>
        </p:nvSpPr>
        <p:spPr bwMode="auto">
          <a:xfrm flipH="1">
            <a:off x="4040188" y="6186855"/>
            <a:ext cx="982662" cy="209551"/>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282" name="Line 34"/>
          <p:cNvSpPr>
            <a:spLocks noChangeShapeType="1"/>
          </p:cNvSpPr>
          <p:nvPr/>
        </p:nvSpPr>
        <p:spPr bwMode="auto">
          <a:xfrm rot="10800000" flipH="1">
            <a:off x="2832100" y="6724650"/>
            <a:ext cx="157163" cy="404446"/>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283" name="Line 35"/>
          <p:cNvSpPr>
            <a:spLocks noChangeShapeType="1"/>
          </p:cNvSpPr>
          <p:nvPr/>
        </p:nvSpPr>
        <p:spPr bwMode="auto">
          <a:xfrm rot="10800000" flipH="1">
            <a:off x="2447925" y="5641731"/>
            <a:ext cx="19050" cy="1400908"/>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284" name="Line 36"/>
          <p:cNvSpPr>
            <a:spLocks noChangeShapeType="1"/>
          </p:cNvSpPr>
          <p:nvPr/>
        </p:nvSpPr>
        <p:spPr bwMode="auto">
          <a:xfrm rot="10800000">
            <a:off x="3916365" y="6724650"/>
            <a:ext cx="301624" cy="388327"/>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285" name="Line 37"/>
          <p:cNvSpPr>
            <a:spLocks noChangeShapeType="1"/>
          </p:cNvSpPr>
          <p:nvPr/>
        </p:nvSpPr>
        <p:spPr bwMode="auto">
          <a:xfrm rot="10800000">
            <a:off x="4419602" y="5974374"/>
            <a:ext cx="22225" cy="1085850"/>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286" name="AutoShape 38"/>
          <p:cNvSpPr>
            <a:spLocks/>
          </p:cNvSpPr>
          <p:nvPr/>
        </p:nvSpPr>
        <p:spPr bwMode="auto">
          <a:xfrm>
            <a:off x="661988" y="3497874"/>
            <a:ext cx="473075" cy="470388"/>
          </a:xfrm>
          <a:prstGeom prst="roundRect">
            <a:avLst>
              <a:gd name="adj" fmla="val 38079"/>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3287" name="AutoShape 39"/>
          <p:cNvSpPr>
            <a:spLocks/>
          </p:cNvSpPr>
          <p:nvPr/>
        </p:nvSpPr>
        <p:spPr bwMode="auto">
          <a:xfrm>
            <a:off x="207964" y="4337538"/>
            <a:ext cx="473075" cy="470389"/>
          </a:xfrm>
          <a:prstGeom prst="roundRect">
            <a:avLst>
              <a:gd name="adj" fmla="val 38079"/>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3288" name="AutoShape 40"/>
          <p:cNvSpPr>
            <a:spLocks/>
          </p:cNvSpPr>
          <p:nvPr/>
        </p:nvSpPr>
        <p:spPr bwMode="auto">
          <a:xfrm>
            <a:off x="266701" y="5262197"/>
            <a:ext cx="473075" cy="470388"/>
          </a:xfrm>
          <a:prstGeom prst="roundRect">
            <a:avLst>
              <a:gd name="adj" fmla="val 38079"/>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3289" name="AutoShape 41"/>
          <p:cNvSpPr>
            <a:spLocks/>
          </p:cNvSpPr>
          <p:nvPr/>
        </p:nvSpPr>
        <p:spPr bwMode="auto">
          <a:xfrm>
            <a:off x="454026" y="6188321"/>
            <a:ext cx="473075" cy="470388"/>
          </a:xfrm>
          <a:prstGeom prst="roundRect">
            <a:avLst>
              <a:gd name="adj" fmla="val 38079"/>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3290" name="AutoShape 42"/>
          <p:cNvSpPr>
            <a:spLocks/>
          </p:cNvSpPr>
          <p:nvPr/>
        </p:nvSpPr>
        <p:spPr bwMode="auto">
          <a:xfrm>
            <a:off x="908050" y="6922478"/>
            <a:ext cx="473075" cy="470389"/>
          </a:xfrm>
          <a:prstGeom prst="roundRect">
            <a:avLst>
              <a:gd name="adj" fmla="val 38079"/>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3291" name="AutoShape 43"/>
          <p:cNvSpPr>
            <a:spLocks/>
          </p:cNvSpPr>
          <p:nvPr/>
        </p:nvSpPr>
        <p:spPr bwMode="auto">
          <a:xfrm>
            <a:off x="1487489" y="7602415"/>
            <a:ext cx="473075" cy="470389"/>
          </a:xfrm>
          <a:prstGeom prst="roundRect">
            <a:avLst>
              <a:gd name="adj" fmla="val 38079"/>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3292" name="AutoShape 44"/>
          <p:cNvSpPr>
            <a:spLocks/>
          </p:cNvSpPr>
          <p:nvPr/>
        </p:nvSpPr>
        <p:spPr bwMode="auto">
          <a:xfrm>
            <a:off x="2552701" y="8039100"/>
            <a:ext cx="473075" cy="470389"/>
          </a:xfrm>
          <a:prstGeom prst="roundRect">
            <a:avLst>
              <a:gd name="adj" fmla="val 38079"/>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3293" name="AutoShape 45"/>
          <p:cNvSpPr>
            <a:spLocks/>
          </p:cNvSpPr>
          <p:nvPr/>
        </p:nvSpPr>
        <p:spPr bwMode="auto">
          <a:xfrm>
            <a:off x="3729039" y="8077200"/>
            <a:ext cx="473075" cy="470389"/>
          </a:xfrm>
          <a:prstGeom prst="roundRect">
            <a:avLst>
              <a:gd name="adj" fmla="val 38079"/>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3294" name="AutoShape 46"/>
          <p:cNvSpPr>
            <a:spLocks/>
          </p:cNvSpPr>
          <p:nvPr/>
        </p:nvSpPr>
        <p:spPr bwMode="auto">
          <a:xfrm>
            <a:off x="4621213" y="7776797"/>
            <a:ext cx="473075" cy="470388"/>
          </a:xfrm>
          <a:prstGeom prst="roundRect">
            <a:avLst>
              <a:gd name="adj" fmla="val 38079"/>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3295" name="AutoShape 47"/>
          <p:cNvSpPr>
            <a:spLocks/>
          </p:cNvSpPr>
          <p:nvPr/>
        </p:nvSpPr>
        <p:spPr bwMode="auto">
          <a:xfrm>
            <a:off x="5375275" y="7218484"/>
            <a:ext cx="473075" cy="470389"/>
          </a:xfrm>
          <a:prstGeom prst="roundRect">
            <a:avLst>
              <a:gd name="adj" fmla="val 38079"/>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3296" name="AutoShape 48"/>
          <p:cNvSpPr>
            <a:spLocks/>
          </p:cNvSpPr>
          <p:nvPr/>
        </p:nvSpPr>
        <p:spPr bwMode="auto">
          <a:xfrm>
            <a:off x="5918200" y="6365630"/>
            <a:ext cx="473075" cy="470389"/>
          </a:xfrm>
          <a:prstGeom prst="roundRect">
            <a:avLst>
              <a:gd name="adj" fmla="val 38079"/>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3297" name="AutoShape 49"/>
          <p:cNvSpPr>
            <a:spLocks/>
          </p:cNvSpPr>
          <p:nvPr/>
        </p:nvSpPr>
        <p:spPr bwMode="auto">
          <a:xfrm>
            <a:off x="5919789" y="6365630"/>
            <a:ext cx="473075" cy="470389"/>
          </a:xfrm>
          <a:prstGeom prst="roundRect">
            <a:avLst>
              <a:gd name="adj" fmla="val 38079"/>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3298" name="AutoShape 50"/>
          <p:cNvSpPr>
            <a:spLocks/>
          </p:cNvSpPr>
          <p:nvPr/>
        </p:nvSpPr>
        <p:spPr bwMode="auto">
          <a:xfrm>
            <a:off x="6232525" y="5265128"/>
            <a:ext cx="474663" cy="471854"/>
          </a:xfrm>
          <a:prstGeom prst="roundRect">
            <a:avLst>
              <a:gd name="adj" fmla="val 38079"/>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3299" name="AutoShape 51"/>
          <p:cNvSpPr>
            <a:spLocks/>
          </p:cNvSpPr>
          <p:nvPr/>
        </p:nvSpPr>
        <p:spPr bwMode="auto">
          <a:xfrm>
            <a:off x="6129338" y="4305300"/>
            <a:ext cx="473075" cy="470389"/>
          </a:xfrm>
          <a:prstGeom prst="roundRect">
            <a:avLst>
              <a:gd name="adj" fmla="val 38079"/>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3300" name="AutoShape 52"/>
          <p:cNvSpPr>
            <a:spLocks/>
          </p:cNvSpPr>
          <p:nvPr/>
        </p:nvSpPr>
        <p:spPr bwMode="auto">
          <a:xfrm>
            <a:off x="5708650" y="3470031"/>
            <a:ext cx="473075" cy="470389"/>
          </a:xfrm>
          <a:prstGeom prst="roundRect">
            <a:avLst>
              <a:gd name="adj" fmla="val 38079"/>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3301" name="AutoShape 53"/>
          <p:cNvSpPr>
            <a:spLocks/>
          </p:cNvSpPr>
          <p:nvPr/>
        </p:nvSpPr>
        <p:spPr bwMode="auto">
          <a:xfrm>
            <a:off x="5080001" y="2841382"/>
            <a:ext cx="473075" cy="470388"/>
          </a:xfrm>
          <a:prstGeom prst="roundRect">
            <a:avLst>
              <a:gd name="adj" fmla="val 38079"/>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3302" name="AutoShape 54"/>
          <p:cNvSpPr>
            <a:spLocks/>
          </p:cNvSpPr>
          <p:nvPr/>
        </p:nvSpPr>
        <p:spPr bwMode="auto">
          <a:xfrm>
            <a:off x="4344988" y="2475036"/>
            <a:ext cx="473075" cy="470388"/>
          </a:xfrm>
          <a:prstGeom prst="roundRect">
            <a:avLst>
              <a:gd name="adj" fmla="val 38079"/>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3303" name="AutoShape 55"/>
          <p:cNvSpPr>
            <a:spLocks/>
          </p:cNvSpPr>
          <p:nvPr/>
        </p:nvSpPr>
        <p:spPr bwMode="auto">
          <a:xfrm>
            <a:off x="3365501" y="2247900"/>
            <a:ext cx="473075" cy="470389"/>
          </a:xfrm>
          <a:prstGeom prst="roundRect">
            <a:avLst>
              <a:gd name="adj" fmla="val 38079"/>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3304" name="AutoShape 56"/>
          <p:cNvSpPr>
            <a:spLocks/>
          </p:cNvSpPr>
          <p:nvPr/>
        </p:nvSpPr>
        <p:spPr bwMode="auto">
          <a:xfrm>
            <a:off x="2419351" y="2404698"/>
            <a:ext cx="473075" cy="470388"/>
          </a:xfrm>
          <a:prstGeom prst="roundRect">
            <a:avLst>
              <a:gd name="adj" fmla="val 38079"/>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3305" name="AutoShape 57"/>
          <p:cNvSpPr>
            <a:spLocks/>
          </p:cNvSpPr>
          <p:nvPr/>
        </p:nvSpPr>
        <p:spPr bwMode="auto">
          <a:xfrm>
            <a:off x="1528764" y="2825262"/>
            <a:ext cx="473075" cy="470389"/>
          </a:xfrm>
          <a:prstGeom prst="roundRect">
            <a:avLst>
              <a:gd name="adj" fmla="val 38079"/>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3306" name="Line 58"/>
          <p:cNvSpPr>
            <a:spLocks noChangeShapeType="1"/>
          </p:cNvSpPr>
          <p:nvPr/>
        </p:nvSpPr>
        <p:spPr bwMode="auto">
          <a:xfrm rot="10800000" flipH="1">
            <a:off x="1641475" y="3845170"/>
            <a:ext cx="630238" cy="597877"/>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07" name="Line 59"/>
          <p:cNvSpPr>
            <a:spLocks noChangeShapeType="1"/>
          </p:cNvSpPr>
          <p:nvPr/>
        </p:nvSpPr>
        <p:spPr bwMode="auto">
          <a:xfrm>
            <a:off x="1466851" y="4841631"/>
            <a:ext cx="3174" cy="942243"/>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08" name="Line 60"/>
          <p:cNvSpPr>
            <a:spLocks noChangeShapeType="1"/>
          </p:cNvSpPr>
          <p:nvPr/>
        </p:nvSpPr>
        <p:spPr bwMode="auto">
          <a:xfrm>
            <a:off x="1501775" y="6220559"/>
            <a:ext cx="719138" cy="820615"/>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09" name="Line 61"/>
          <p:cNvSpPr>
            <a:spLocks noChangeShapeType="1"/>
          </p:cNvSpPr>
          <p:nvPr/>
        </p:nvSpPr>
        <p:spPr bwMode="auto">
          <a:xfrm>
            <a:off x="2868612" y="7321062"/>
            <a:ext cx="1155700" cy="35169"/>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10" name="Line 62"/>
          <p:cNvSpPr>
            <a:spLocks noChangeShapeType="1"/>
          </p:cNvSpPr>
          <p:nvPr/>
        </p:nvSpPr>
        <p:spPr bwMode="auto">
          <a:xfrm rot="10800000" flipH="1">
            <a:off x="4724400" y="6305551"/>
            <a:ext cx="473075" cy="911469"/>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11" name="Line 63"/>
          <p:cNvSpPr>
            <a:spLocks noChangeShapeType="1"/>
          </p:cNvSpPr>
          <p:nvPr/>
        </p:nvSpPr>
        <p:spPr bwMode="auto">
          <a:xfrm rot="10800000" flipH="1">
            <a:off x="5476876" y="4977913"/>
            <a:ext cx="104775" cy="964223"/>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12" name="Line 64"/>
          <p:cNvSpPr>
            <a:spLocks noChangeShapeType="1"/>
          </p:cNvSpPr>
          <p:nvPr/>
        </p:nvSpPr>
        <p:spPr bwMode="auto">
          <a:xfrm rot="10800000">
            <a:off x="4494213" y="3843705"/>
            <a:ext cx="862012" cy="737088"/>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13" name="Line 65"/>
          <p:cNvSpPr>
            <a:spLocks noChangeShapeType="1"/>
          </p:cNvSpPr>
          <p:nvPr/>
        </p:nvSpPr>
        <p:spPr bwMode="auto">
          <a:xfrm rot="10800000" flipH="1">
            <a:off x="2903539" y="3688373"/>
            <a:ext cx="911225" cy="57150"/>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14" name="Line 66"/>
          <p:cNvSpPr>
            <a:spLocks noChangeShapeType="1"/>
          </p:cNvSpPr>
          <p:nvPr/>
        </p:nvSpPr>
        <p:spPr bwMode="auto">
          <a:xfrm>
            <a:off x="1066801" y="3934559"/>
            <a:ext cx="261938" cy="540726"/>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15" name="Line 67"/>
          <p:cNvSpPr>
            <a:spLocks noChangeShapeType="1"/>
          </p:cNvSpPr>
          <p:nvPr/>
        </p:nvSpPr>
        <p:spPr bwMode="auto">
          <a:xfrm flipH="1">
            <a:off x="1116013" y="3691305"/>
            <a:ext cx="1054100" cy="86457"/>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16" name="Line 68"/>
          <p:cNvSpPr>
            <a:spLocks noChangeShapeType="1"/>
          </p:cNvSpPr>
          <p:nvPr/>
        </p:nvSpPr>
        <p:spPr bwMode="auto">
          <a:xfrm flipH="1">
            <a:off x="1500189" y="3253155"/>
            <a:ext cx="250825" cy="1204546"/>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17" name="Line 69"/>
          <p:cNvSpPr>
            <a:spLocks noChangeShapeType="1"/>
          </p:cNvSpPr>
          <p:nvPr/>
        </p:nvSpPr>
        <p:spPr bwMode="auto">
          <a:xfrm>
            <a:off x="1974850" y="3150577"/>
            <a:ext cx="420688" cy="419100"/>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18" name="Line 70"/>
          <p:cNvSpPr>
            <a:spLocks noChangeShapeType="1"/>
          </p:cNvSpPr>
          <p:nvPr/>
        </p:nvSpPr>
        <p:spPr bwMode="auto">
          <a:xfrm flipH="1">
            <a:off x="2601913" y="2904392"/>
            <a:ext cx="57150" cy="593482"/>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19" name="Line 71"/>
          <p:cNvSpPr>
            <a:spLocks noChangeShapeType="1"/>
          </p:cNvSpPr>
          <p:nvPr/>
        </p:nvSpPr>
        <p:spPr bwMode="auto">
          <a:xfrm>
            <a:off x="2830514" y="2800350"/>
            <a:ext cx="1120775" cy="750277"/>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20" name="Line 72"/>
          <p:cNvSpPr>
            <a:spLocks noChangeShapeType="1"/>
          </p:cNvSpPr>
          <p:nvPr/>
        </p:nvSpPr>
        <p:spPr bwMode="auto">
          <a:xfrm flipH="1">
            <a:off x="2847976" y="2712428"/>
            <a:ext cx="809626" cy="908539"/>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21" name="Line 73"/>
          <p:cNvSpPr>
            <a:spLocks noChangeShapeType="1"/>
          </p:cNvSpPr>
          <p:nvPr/>
        </p:nvSpPr>
        <p:spPr bwMode="auto">
          <a:xfrm>
            <a:off x="3813176" y="2625970"/>
            <a:ext cx="314325" cy="838200"/>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22" name="Line 74"/>
          <p:cNvSpPr>
            <a:spLocks noChangeShapeType="1"/>
          </p:cNvSpPr>
          <p:nvPr/>
        </p:nvSpPr>
        <p:spPr bwMode="auto">
          <a:xfrm flipH="1">
            <a:off x="2870201" y="2957146"/>
            <a:ext cx="1666875" cy="697523"/>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23" name="Line 75"/>
          <p:cNvSpPr>
            <a:spLocks noChangeShapeType="1"/>
          </p:cNvSpPr>
          <p:nvPr/>
        </p:nvSpPr>
        <p:spPr bwMode="auto">
          <a:xfrm flipH="1">
            <a:off x="4564062" y="2923443"/>
            <a:ext cx="177801" cy="575896"/>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24" name="Line 76"/>
          <p:cNvSpPr>
            <a:spLocks noChangeShapeType="1"/>
          </p:cNvSpPr>
          <p:nvPr/>
        </p:nvSpPr>
        <p:spPr bwMode="auto">
          <a:xfrm flipH="1">
            <a:off x="4614864" y="3253155"/>
            <a:ext cx="565150" cy="350228"/>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25" name="Line 77"/>
          <p:cNvSpPr>
            <a:spLocks noChangeShapeType="1"/>
          </p:cNvSpPr>
          <p:nvPr/>
        </p:nvSpPr>
        <p:spPr bwMode="auto">
          <a:xfrm>
            <a:off x="5318126" y="3341077"/>
            <a:ext cx="104775" cy="1204546"/>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26" name="Line 78"/>
          <p:cNvSpPr>
            <a:spLocks noChangeShapeType="1"/>
          </p:cNvSpPr>
          <p:nvPr/>
        </p:nvSpPr>
        <p:spPr bwMode="auto">
          <a:xfrm rot="10800000">
            <a:off x="4529138" y="3741128"/>
            <a:ext cx="1263650" cy="161192"/>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27" name="Line 79"/>
          <p:cNvSpPr>
            <a:spLocks noChangeShapeType="1"/>
          </p:cNvSpPr>
          <p:nvPr/>
        </p:nvSpPr>
        <p:spPr bwMode="auto">
          <a:xfrm flipH="1">
            <a:off x="5719764" y="3934559"/>
            <a:ext cx="214311" cy="663819"/>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28" name="Line 80"/>
          <p:cNvSpPr>
            <a:spLocks noChangeShapeType="1"/>
          </p:cNvSpPr>
          <p:nvPr/>
        </p:nvSpPr>
        <p:spPr bwMode="auto">
          <a:xfrm flipH="1">
            <a:off x="5857875" y="4598379"/>
            <a:ext cx="285750" cy="174381"/>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29" name="Line 81"/>
          <p:cNvSpPr>
            <a:spLocks noChangeShapeType="1"/>
          </p:cNvSpPr>
          <p:nvPr/>
        </p:nvSpPr>
        <p:spPr bwMode="auto">
          <a:xfrm rot="10800000">
            <a:off x="4529138" y="3829050"/>
            <a:ext cx="1631950" cy="631581"/>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30" name="Line 82"/>
          <p:cNvSpPr>
            <a:spLocks noChangeShapeType="1"/>
          </p:cNvSpPr>
          <p:nvPr/>
        </p:nvSpPr>
        <p:spPr bwMode="auto">
          <a:xfrm rot="10800000">
            <a:off x="5702300" y="4891454"/>
            <a:ext cx="617538" cy="493835"/>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31" name="Line 83"/>
          <p:cNvSpPr>
            <a:spLocks noChangeShapeType="1"/>
          </p:cNvSpPr>
          <p:nvPr/>
        </p:nvSpPr>
        <p:spPr bwMode="auto">
          <a:xfrm flipH="1">
            <a:off x="5702301" y="5679832"/>
            <a:ext cx="563564" cy="366347"/>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32" name="Line 84"/>
          <p:cNvSpPr>
            <a:spLocks noChangeShapeType="1"/>
          </p:cNvSpPr>
          <p:nvPr/>
        </p:nvSpPr>
        <p:spPr bwMode="auto">
          <a:xfrm rot="10800000">
            <a:off x="5649914" y="6183923"/>
            <a:ext cx="300037" cy="284285"/>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33" name="Line 85"/>
          <p:cNvSpPr>
            <a:spLocks noChangeShapeType="1"/>
          </p:cNvSpPr>
          <p:nvPr/>
        </p:nvSpPr>
        <p:spPr bwMode="auto">
          <a:xfrm flipH="1">
            <a:off x="4686301" y="6639660"/>
            <a:ext cx="1230312" cy="663819"/>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34" name="Line 86"/>
          <p:cNvSpPr>
            <a:spLocks noChangeShapeType="1"/>
          </p:cNvSpPr>
          <p:nvPr/>
        </p:nvSpPr>
        <p:spPr bwMode="auto">
          <a:xfrm rot="10800000">
            <a:off x="5422900" y="6283571"/>
            <a:ext cx="57150" cy="980342"/>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35" name="Line 87"/>
          <p:cNvSpPr>
            <a:spLocks noChangeShapeType="1"/>
          </p:cNvSpPr>
          <p:nvPr/>
        </p:nvSpPr>
        <p:spPr bwMode="auto">
          <a:xfrm rot="10800000">
            <a:off x="4686300" y="7335716"/>
            <a:ext cx="687388" cy="57151"/>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36" name="Line 88"/>
          <p:cNvSpPr>
            <a:spLocks noChangeShapeType="1"/>
          </p:cNvSpPr>
          <p:nvPr/>
        </p:nvSpPr>
        <p:spPr bwMode="auto">
          <a:xfrm rot="10800000">
            <a:off x="4598990" y="7476392"/>
            <a:ext cx="214311" cy="300405"/>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37" name="Line 89"/>
          <p:cNvSpPr>
            <a:spLocks noChangeShapeType="1"/>
          </p:cNvSpPr>
          <p:nvPr/>
        </p:nvSpPr>
        <p:spPr bwMode="auto">
          <a:xfrm rot="10800000" flipH="1">
            <a:off x="4986339" y="6282105"/>
            <a:ext cx="331787" cy="1504949"/>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38" name="Line 90"/>
          <p:cNvSpPr>
            <a:spLocks noChangeShapeType="1"/>
          </p:cNvSpPr>
          <p:nvPr/>
        </p:nvSpPr>
        <p:spPr bwMode="auto">
          <a:xfrm rot="10800000">
            <a:off x="2778125" y="7406055"/>
            <a:ext cx="1860550" cy="509953"/>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39" name="Line 91"/>
          <p:cNvSpPr>
            <a:spLocks noChangeShapeType="1"/>
          </p:cNvSpPr>
          <p:nvPr/>
        </p:nvSpPr>
        <p:spPr bwMode="auto">
          <a:xfrm rot="10800000">
            <a:off x="2690814" y="7439758"/>
            <a:ext cx="1073149" cy="754672"/>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40" name="Line 92"/>
          <p:cNvSpPr>
            <a:spLocks noChangeShapeType="1"/>
          </p:cNvSpPr>
          <p:nvPr/>
        </p:nvSpPr>
        <p:spPr bwMode="auto">
          <a:xfrm rot="10800000">
            <a:off x="2497138" y="7492512"/>
            <a:ext cx="250825" cy="545122"/>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41" name="Line 93"/>
          <p:cNvSpPr>
            <a:spLocks noChangeShapeType="1"/>
          </p:cNvSpPr>
          <p:nvPr/>
        </p:nvSpPr>
        <p:spPr bwMode="auto">
          <a:xfrm rot="10800000" flipH="1">
            <a:off x="3989389" y="7492512"/>
            <a:ext cx="384175" cy="580293"/>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42" name="Line 94"/>
          <p:cNvSpPr>
            <a:spLocks noChangeShapeType="1"/>
          </p:cNvSpPr>
          <p:nvPr/>
        </p:nvSpPr>
        <p:spPr bwMode="auto">
          <a:xfrm rot="10800000" flipH="1">
            <a:off x="3008314" y="7492513"/>
            <a:ext cx="1119187" cy="631581"/>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43" name="Line 95"/>
          <p:cNvSpPr>
            <a:spLocks noChangeShapeType="1"/>
          </p:cNvSpPr>
          <p:nvPr/>
        </p:nvSpPr>
        <p:spPr bwMode="auto">
          <a:xfrm rot="10800000" flipH="1">
            <a:off x="1957389" y="7441223"/>
            <a:ext cx="261937" cy="317989"/>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44" name="Line 96"/>
          <p:cNvSpPr>
            <a:spLocks noChangeShapeType="1"/>
          </p:cNvSpPr>
          <p:nvPr/>
        </p:nvSpPr>
        <p:spPr bwMode="auto">
          <a:xfrm rot="10800000">
            <a:off x="1393825" y="6201508"/>
            <a:ext cx="407988" cy="1415562"/>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45" name="Line 97"/>
          <p:cNvSpPr>
            <a:spLocks noChangeShapeType="1"/>
          </p:cNvSpPr>
          <p:nvPr/>
        </p:nvSpPr>
        <p:spPr bwMode="auto">
          <a:xfrm rot="10800000" flipH="1">
            <a:off x="1222375" y="6183925"/>
            <a:ext cx="17463" cy="754674"/>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46" name="Line 98"/>
          <p:cNvSpPr>
            <a:spLocks noChangeShapeType="1"/>
          </p:cNvSpPr>
          <p:nvPr/>
        </p:nvSpPr>
        <p:spPr bwMode="auto">
          <a:xfrm>
            <a:off x="1344615" y="7164265"/>
            <a:ext cx="769936" cy="68873"/>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47" name="Line 99"/>
          <p:cNvSpPr>
            <a:spLocks noChangeShapeType="1"/>
          </p:cNvSpPr>
          <p:nvPr/>
        </p:nvSpPr>
        <p:spPr bwMode="auto">
          <a:xfrm rot="10800000" flipH="1">
            <a:off x="890589" y="6096000"/>
            <a:ext cx="296862" cy="212481"/>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48" name="Line 100"/>
          <p:cNvSpPr>
            <a:spLocks noChangeShapeType="1"/>
          </p:cNvSpPr>
          <p:nvPr/>
        </p:nvSpPr>
        <p:spPr bwMode="auto">
          <a:xfrm rot="10800000" flipH="1">
            <a:off x="749301" y="4769828"/>
            <a:ext cx="522289" cy="1396512"/>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49" name="Line 101"/>
          <p:cNvSpPr>
            <a:spLocks noChangeShapeType="1"/>
          </p:cNvSpPr>
          <p:nvPr/>
        </p:nvSpPr>
        <p:spPr bwMode="auto">
          <a:xfrm>
            <a:off x="679451" y="5348654"/>
            <a:ext cx="488949" cy="540727"/>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50" name="Line 102"/>
          <p:cNvSpPr>
            <a:spLocks noChangeShapeType="1"/>
          </p:cNvSpPr>
          <p:nvPr/>
        </p:nvSpPr>
        <p:spPr bwMode="auto">
          <a:xfrm rot="10800000" flipH="1">
            <a:off x="520701" y="4700953"/>
            <a:ext cx="717550" cy="580293"/>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51" name="Line 103"/>
          <p:cNvSpPr>
            <a:spLocks noChangeShapeType="1"/>
          </p:cNvSpPr>
          <p:nvPr/>
        </p:nvSpPr>
        <p:spPr bwMode="auto">
          <a:xfrm>
            <a:off x="593726" y="4737589"/>
            <a:ext cx="700088" cy="1118089"/>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52" name="Line 104"/>
          <p:cNvSpPr>
            <a:spLocks noChangeShapeType="1"/>
          </p:cNvSpPr>
          <p:nvPr/>
        </p:nvSpPr>
        <p:spPr bwMode="auto">
          <a:xfrm>
            <a:off x="661988" y="4528040"/>
            <a:ext cx="595312" cy="17585"/>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53" name="Line 105"/>
          <p:cNvSpPr>
            <a:spLocks noChangeShapeType="1"/>
          </p:cNvSpPr>
          <p:nvPr/>
        </p:nvSpPr>
        <p:spPr bwMode="auto">
          <a:xfrm>
            <a:off x="2895600" y="7262446"/>
            <a:ext cx="1154114" cy="35169"/>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54" name="Line 106"/>
          <p:cNvSpPr>
            <a:spLocks noChangeShapeType="1"/>
          </p:cNvSpPr>
          <p:nvPr/>
        </p:nvSpPr>
        <p:spPr bwMode="auto">
          <a:xfrm>
            <a:off x="1600200" y="6214697"/>
            <a:ext cx="717550" cy="820615"/>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55" name="Line 107"/>
          <p:cNvSpPr>
            <a:spLocks noChangeShapeType="1"/>
          </p:cNvSpPr>
          <p:nvPr/>
        </p:nvSpPr>
        <p:spPr bwMode="auto">
          <a:xfrm>
            <a:off x="1528764" y="4853355"/>
            <a:ext cx="1587" cy="940776"/>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56" name="Line 108"/>
          <p:cNvSpPr>
            <a:spLocks noChangeShapeType="1"/>
          </p:cNvSpPr>
          <p:nvPr/>
        </p:nvSpPr>
        <p:spPr bwMode="auto">
          <a:xfrm rot="10800000" flipH="1">
            <a:off x="1565277" y="3804139"/>
            <a:ext cx="631825" cy="597877"/>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57" name="Line 109"/>
          <p:cNvSpPr>
            <a:spLocks noChangeShapeType="1"/>
          </p:cNvSpPr>
          <p:nvPr/>
        </p:nvSpPr>
        <p:spPr bwMode="auto">
          <a:xfrm rot="10800000" flipH="1">
            <a:off x="2946401" y="3613639"/>
            <a:ext cx="908050" cy="55685"/>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58" name="Line 110"/>
          <p:cNvSpPr>
            <a:spLocks noChangeShapeType="1"/>
          </p:cNvSpPr>
          <p:nvPr/>
        </p:nvSpPr>
        <p:spPr bwMode="auto">
          <a:xfrm rot="10800000">
            <a:off x="4575176" y="3804139"/>
            <a:ext cx="862012" cy="737088"/>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59" name="Line 111"/>
          <p:cNvSpPr>
            <a:spLocks noChangeShapeType="1"/>
          </p:cNvSpPr>
          <p:nvPr/>
        </p:nvSpPr>
        <p:spPr bwMode="auto">
          <a:xfrm rot="10800000" flipH="1">
            <a:off x="5418140" y="4955932"/>
            <a:ext cx="104775" cy="964223"/>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60" name="Line 112"/>
          <p:cNvSpPr>
            <a:spLocks noChangeShapeType="1"/>
          </p:cNvSpPr>
          <p:nvPr/>
        </p:nvSpPr>
        <p:spPr bwMode="auto">
          <a:xfrm rot="10800000" flipH="1">
            <a:off x="4648201" y="6248401"/>
            <a:ext cx="473075" cy="911469"/>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61" name="Line 113"/>
          <p:cNvSpPr>
            <a:spLocks noChangeShapeType="1"/>
          </p:cNvSpPr>
          <p:nvPr/>
        </p:nvSpPr>
        <p:spPr bwMode="auto">
          <a:xfrm>
            <a:off x="3749675" y="4868009"/>
            <a:ext cx="279400" cy="577361"/>
          </a:xfrm>
          <a:prstGeom prst="line">
            <a:avLst/>
          </a:prstGeom>
          <a:noFill/>
          <a:ln w="381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62" name="Line 114"/>
          <p:cNvSpPr>
            <a:spLocks noChangeShapeType="1"/>
          </p:cNvSpPr>
          <p:nvPr/>
        </p:nvSpPr>
        <p:spPr bwMode="auto">
          <a:xfrm rot="10800000" flipH="1">
            <a:off x="3400426" y="4884127"/>
            <a:ext cx="53975" cy="1381858"/>
          </a:xfrm>
          <a:prstGeom prst="line">
            <a:avLst/>
          </a:prstGeom>
          <a:noFill/>
          <a:ln w="381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63" name="Line 115"/>
          <p:cNvSpPr>
            <a:spLocks noChangeShapeType="1"/>
          </p:cNvSpPr>
          <p:nvPr/>
        </p:nvSpPr>
        <p:spPr bwMode="auto">
          <a:xfrm rot="10800000" flipH="1">
            <a:off x="3594100" y="5999285"/>
            <a:ext cx="192088" cy="317989"/>
          </a:xfrm>
          <a:prstGeom prst="line">
            <a:avLst/>
          </a:prstGeom>
          <a:noFill/>
          <a:ln w="381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64" name="Line 116"/>
          <p:cNvSpPr>
            <a:spLocks noChangeShapeType="1"/>
          </p:cNvSpPr>
          <p:nvPr/>
        </p:nvSpPr>
        <p:spPr bwMode="auto">
          <a:xfrm rot="10800000">
            <a:off x="2871789" y="5685694"/>
            <a:ext cx="338137" cy="613997"/>
          </a:xfrm>
          <a:prstGeom prst="line">
            <a:avLst/>
          </a:prstGeom>
          <a:noFill/>
          <a:ln w="381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65" name="Line 117"/>
          <p:cNvSpPr>
            <a:spLocks noChangeShapeType="1"/>
          </p:cNvSpPr>
          <p:nvPr/>
        </p:nvSpPr>
        <p:spPr bwMode="auto">
          <a:xfrm rot="10800000" flipH="1">
            <a:off x="2860675" y="4831374"/>
            <a:ext cx="173038" cy="300404"/>
          </a:xfrm>
          <a:prstGeom prst="line">
            <a:avLst/>
          </a:prstGeom>
          <a:noFill/>
          <a:ln w="381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66" name="Line 118"/>
          <p:cNvSpPr>
            <a:spLocks noChangeShapeType="1"/>
          </p:cNvSpPr>
          <p:nvPr/>
        </p:nvSpPr>
        <p:spPr bwMode="auto">
          <a:xfrm flipH="1">
            <a:off x="3298825" y="2712428"/>
            <a:ext cx="358775" cy="1575287"/>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67" name="Line 119"/>
          <p:cNvSpPr>
            <a:spLocks noChangeShapeType="1"/>
          </p:cNvSpPr>
          <p:nvPr/>
        </p:nvSpPr>
        <p:spPr bwMode="auto">
          <a:xfrm>
            <a:off x="1747839" y="3253155"/>
            <a:ext cx="974725" cy="1257300"/>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68" name="Line 120"/>
          <p:cNvSpPr>
            <a:spLocks noChangeShapeType="1"/>
          </p:cNvSpPr>
          <p:nvPr/>
        </p:nvSpPr>
        <p:spPr bwMode="auto">
          <a:xfrm rot="10800000" flipH="1">
            <a:off x="1344614" y="5707674"/>
            <a:ext cx="1282700" cy="1458058"/>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69" name="Line 121"/>
          <p:cNvSpPr>
            <a:spLocks noChangeShapeType="1"/>
          </p:cNvSpPr>
          <p:nvPr/>
        </p:nvSpPr>
        <p:spPr bwMode="auto">
          <a:xfrm rot="10800000" flipH="1">
            <a:off x="3008314" y="6809644"/>
            <a:ext cx="388938" cy="1314450"/>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70" name="Line 122"/>
          <p:cNvSpPr>
            <a:spLocks noChangeShapeType="1"/>
          </p:cNvSpPr>
          <p:nvPr/>
        </p:nvSpPr>
        <p:spPr bwMode="auto">
          <a:xfrm rot="10800000">
            <a:off x="4083051" y="6586905"/>
            <a:ext cx="1833563" cy="55685"/>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71" name="Line 123"/>
          <p:cNvSpPr>
            <a:spLocks noChangeShapeType="1"/>
          </p:cNvSpPr>
          <p:nvPr/>
        </p:nvSpPr>
        <p:spPr bwMode="auto">
          <a:xfrm rot="10800000">
            <a:off x="3890962" y="4766896"/>
            <a:ext cx="2374900" cy="914400"/>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3372" name="Oval 124"/>
          <p:cNvSpPr>
            <a:spLocks/>
          </p:cNvSpPr>
          <p:nvPr/>
        </p:nvSpPr>
        <p:spPr bwMode="auto">
          <a:xfrm>
            <a:off x="1906588" y="4126524"/>
            <a:ext cx="2959100" cy="2954215"/>
          </a:xfrm>
          <a:prstGeom prst="ellipse">
            <a:avLst/>
          </a:prstGeom>
          <a:solidFill>
            <a:srgbClr val="D90B00"/>
          </a:solidFill>
          <a:ln w="12700">
            <a:solidFill>
              <a:srgbClr val="FF0000"/>
            </a:solidFill>
            <a:prstDash val="sysDashDotDot"/>
            <a:round/>
            <a:headEnd type="none" w="med" len="med"/>
            <a:tailEnd type="none" w="med" len="med"/>
          </a:ln>
        </p:spPr>
        <p:txBody>
          <a:bodyPr lIns="0" tIns="0" rIns="0" bIns="0"/>
          <a:lstStyle/>
          <a:p>
            <a:endParaRPr lang="en-GB" sz="5514"/>
          </a:p>
        </p:txBody>
      </p:sp>
    </p:spTree>
    <p:extLst>
      <p:ext uri="{BB962C8B-B14F-4D97-AF65-F5344CB8AC3E}">
        <p14:creationId xmlns:p14="http://schemas.microsoft.com/office/powerpoint/2010/main" val="34479268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325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53250">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53250">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53250">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53250">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53250">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53250">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5325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build="p"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3" name="Rectangle 1"/>
          <p:cNvSpPr>
            <a:spLocks noGrp="1" noChangeArrowheads="1"/>
          </p:cNvSpPr>
          <p:nvPr>
            <p:ph type="title"/>
          </p:nvPr>
        </p:nvSpPr>
        <p:spPr>
          <a:xfrm>
            <a:off x="2133602" y="375138"/>
            <a:ext cx="10044113" cy="1585546"/>
          </a:xfrm>
          <a:ln/>
        </p:spPr>
        <p:txBody>
          <a:bodyPr/>
          <a:lstStyle/>
          <a:p>
            <a:pPr>
              <a:lnSpc>
                <a:spcPct val="84000"/>
              </a:lnSpc>
              <a:tabLst>
                <a:tab pos="908795" algn="l"/>
                <a:tab pos="1805309" algn="l"/>
                <a:tab pos="2714102" algn="l"/>
                <a:tab pos="3610616" algn="l"/>
                <a:tab pos="4519411" algn="l"/>
                <a:tab pos="5415925" algn="l"/>
                <a:tab pos="6324719" algn="l"/>
                <a:tab pos="7221232" algn="l"/>
                <a:tab pos="8130027" algn="l"/>
                <a:tab pos="9026541" algn="l"/>
                <a:tab pos="9873930" algn="l"/>
              </a:tabLst>
            </a:pPr>
            <a:r>
              <a:rPr lang="en-US"/>
              <a:t>Internet early 2000s</a:t>
            </a:r>
          </a:p>
        </p:txBody>
      </p:sp>
      <p:sp>
        <p:nvSpPr>
          <p:cNvPr id="54274" name="Rectangle 2"/>
          <p:cNvSpPr>
            <a:spLocks noGrp="1" noChangeArrowheads="1"/>
          </p:cNvSpPr>
          <p:nvPr>
            <p:ph type="body" idx="1"/>
          </p:nvPr>
        </p:nvSpPr>
        <p:spPr>
          <a:xfrm>
            <a:off x="5953126" y="2123343"/>
            <a:ext cx="7051675" cy="7255119"/>
          </a:xfrm>
          <a:ln/>
        </p:spPr>
        <p:txBody>
          <a:bodyPr/>
          <a:lstStyle/>
          <a:p>
            <a:pPr marL="1289506" lvl="1">
              <a:tabLst>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Lst>
            </a:pPr>
            <a:r>
              <a:rPr lang="en-US" sz="3151"/>
              <a:t>Tier-1 ISPs</a:t>
            </a:r>
          </a:p>
          <a:p>
            <a:pPr marL="1719341" lvl="2">
              <a:tabLst>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Lst>
            </a:pPr>
            <a:r>
              <a:rPr lang="en-US" sz="3151"/>
              <a:t>Dozen transit ISPs </a:t>
            </a:r>
            <a:r>
              <a:rPr lang="en-US" sz="3151">
                <a:solidFill>
                  <a:srgbClr val="0000FF"/>
                </a:solidFill>
              </a:rPr>
              <a:t>shared-cost</a:t>
            </a:r>
            <a:endParaRPr lang="en-US" sz="3151"/>
          </a:p>
          <a:p>
            <a:pPr marL="1719341" lvl="2">
              <a:tabLst>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Lst>
            </a:pPr>
            <a:r>
              <a:rPr lang="en-US" sz="3151" err="1"/>
              <a:t>Uunet</a:t>
            </a:r>
            <a:r>
              <a:rPr lang="en-US" sz="3151"/>
              <a:t>, Level3, OTIP, ...</a:t>
            </a:r>
          </a:p>
          <a:p>
            <a:pPr marL="1289506" lvl="1">
              <a:tabLst>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Lst>
            </a:pPr>
            <a:r>
              <a:rPr lang="en-US" sz="3151"/>
              <a:t>Tier-2 ISPs</a:t>
            </a:r>
          </a:p>
          <a:p>
            <a:pPr marL="1719341" lvl="2">
              <a:tabLst>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Lst>
            </a:pPr>
            <a:r>
              <a:rPr lang="en-US" sz="3151"/>
              <a:t>Regional/ National ISPs </a:t>
            </a:r>
          </a:p>
          <a:p>
            <a:pPr marL="1719341" lvl="2">
              <a:tabLst>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Lst>
            </a:pPr>
            <a:r>
              <a:rPr lang="en-US" sz="3151"/>
              <a:t>Tier-3 ISPs</a:t>
            </a:r>
          </a:p>
          <a:p>
            <a:pPr marL="1719341" lvl="2">
              <a:tabLst>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Lst>
            </a:pPr>
            <a:r>
              <a:rPr lang="en-US" sz="3151"/>
              <a:t>Smaller ISPs, </a:t>
            </a:r>
            <a:r>
              <a:rPr lang="en-US" sz="3151" err="1"/>
              <a:t>Entreprise</a:t>
            </a:r>
            <a:r>
              <a:rPr lang="en-US" sz="3151"/>
              <a:t> Networks, Content providers</a:t>
            </a:r>
          </a:p>
          <a:p>
            <a:pPr marL="1719341" lvl="2">
              <a:tabLst>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Lst>
            </a:pPr>
            <a:r>
              <a:rPr lang="en-US" sz="3151"/>
              <a:t>Customers of T2 or T1 ISPs</a:t>
            </a:r>
          </a:p>
          <a:p>
            <a:pPr marL="1719341" lvl="2">
              <a:tabLst>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Lst>
            </a:pPr>
            <a:r>
              <a:rPr lang="en-US" sz="3151">
                <a:solidFill>
                  <a:srgbClr val="0000FF"/>
                </a:solidFill>
              </a:rPr>
              <a:t>shared-cost</a:t>
            </a:r>
            <a:r>
              <a:rPr lang="en-US" sz="3151"/>
              <a:t> with other T3 ISPs</a:t>
            </a:r>
          </a:p>
        </p:txBody>
      </p:sp>
      <p:sp>
        <p:nvSpPr>
          <p:cNvPr id="54275" name="Oval 3"/>
          <p:cNvSpPr>
            <a:spLocks/>
          </p:cNvSpPr>
          <p:nvPr/>
        </p:nvSpPr>
        <p:spPr bwMode="auto">
          <a:xfrm>
            <a:off x="1906588" y="4126524"/>
            <a:ext cx="2959100" cy="2954215"/>
          </a:xfrm>
          <a:prstGeom prst="ellips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4276" name="Oval 4"/>
          <p:cNvSpPr>
            <a:spLocks/>
          </p:cNvSpPr>
          <p:nvPr/>
        </p:nvSpPr>
        <p:spPr bwMode="auto">
          <a:xfrm>
            <a:off x="2711450" y="4334608"/>
            <a:ext cx="1384300" cy="542192"/>
          </a:xfrm>
          <a:prstGeom prst="ellipse">
            <a:avLst/>
          </a:prstGeom>
          <a:solidFill>
            <a:srgbClr val="E6FF00"/>
          </a:solidFill>
          <a:ln w="25400">
            <a:solidFill>
              <a:schemeClr val="tx1"/>
            </a:solidFill>
            <a:prstDash val="solid"/>
            <a:round/>
            <a:headEnd type="none" w="med" len="med"/>
            <a:tailEnd type="none" w="med" len="med"/>
          </a:ln>
        </p:spPr>
        <p:txBody>
          <a:bodyPr lIns="0" tIns="0" rIns="0" bIns="0"/>
          <a:lstStyle/>
          <a:p>
            <a:endParaRPr lang="en-GB" sz="5514"/>
          </a:p>
        </p:txBody>
      </p:sp>
      <p:sp>
        <p:nvSpPr>
          <p:cNvPr id="54277" name="Oval 5"/>
          <p:cNvSpPr>
            <a:spLocks/>
          </p:cNvSpPr>
          <p:nvPr/>
        </p:nvSpPr>
        <p:spPr bwMode="auto">
          <a:xfrm>
            <a:off x="1974851" y="5134708"/>
            <a:ext cx="1382712" cy="540727"/>
          </a:xfrm>
          <a:prstGeom prst="ellipse">
            <a:avLst/>
          </a:prstGeom>
          <a:blipFill dpi="0" rotWithShape="0">
            <a:blip r:embed="rId3"/>
            <a:srcRect/>
            <a:tile tx="0" ty="0" sx="100000" sy="100000" flip="none" algn="tl"/>
          </a:blipFill>
          <a:ln w="25400">
            <a:solidFill>
              <a:schemeClr val="tx1"/>
            </a:solidFill>
            <a:prstDash val="solid"/>
            <a:round/>
            <a:headEnd type="none" w="med" len="med"/>
            <a:tailEnd type="none" w="med" len="med"/>
          </a:ln>
        </p:spPr>
        <p:txBody>
          <a:bodyPr lIns="0" tIns="0" rIns="0" bIns="0"/>
          <a:lstStyle/>
          <a:p>
            <a:endParaRPr lang="en-GB" sz="5514"/>
          </a:p>
        </p:txBody>
      </p:sp>
      <p:sp>
        <p:nvSpPr>
          <p:cNvPr id="54278" name="Oval 6"/>
          <p:cNvSpPr>
            <a:spLocks/>
          </p:cNvSpPr>
          <p:nvPr/>
        </p:nvSpPr>
        <p:spPr bwMode="auto">
          <a:xfrm>
            <a:off x="2763838" y="6255728"/>
            <a:ext cx="1382712" cy="540726"/>
          </a:xfrm>
          <a:prstGeom prst="ellipse">
            <a:avLst/>
          </a:prstGeom>
          <a:solidFill>
            <a:srgbClr val="00FF00"/>
          </a:solidFill>
          <a:ln w="25400">
            <a:solidFill>
              <a:schemeClr val="tx1"/>
            </a:solidFill>
            <a:prstDash val="solid"/>
            <a:round/>
            <a:headEnd type="none" w="med" len="med"/>
            <a:tailEnd type="none" w="med" len="med"/>
          </a:ln>
        </p:spPr>
        <p:txBody>
          <a:bodyPr lIns="0" tIns="0" rIns="0" bIns="0"/>
          <a:lstStyle/>
          <a:p>
            <a:endParaRPr lang="en-GB" sz="5514"/>
          </a:p>
        </p:txBody>
      </p:sp>
      <p:sp>
        <p:nvSpPr>
          <p:cNvPr id="54279" name="Oval 7"/>
          <p:cNvSpPr>
            <a:spLocks/>
          </p:cNvSpPr>
          <p:nvPr/>
        </p:nvSpPr>
        <p:spPr bwMode="auto">
          <a:xfrm>
            <a:off x="3340101" y="5452698"/>
            <a:ext cx="1381125" cy="540726"/>
          </a:xfrm>
          <a:prstGeom prst="ellipse">
            <a:avLst/>
          </a:prstGeom>
          <a:solidFill>
            <a:srgbClr val="FF3366"/>
          </a:solidFill>
          <a:ln w="25400">
            <a:solidFill>
              <a:schemeClr val="tx1"/>
            </a:solidFill>
            <a:prstDash val="solid"/>
            <a:round/>
            <a:headEnd type="none" w="med" len="med"/>
            <a:tailEnd type="none" w="med" len="med"/>
          </a:ln>
        </p:spPr>
        <p:txBody>
          <a:bodyPr lIns="0" tIns="0" rIns="0" bIns="0"/>
          <a:lstStyle/>
          <a:p>
            <a:endParaRPr lang="en-GB" sz="5514"/>
          </a:p>
        </p:txBody>
      </p:sp>
      <p:sp>
        <p:nvSpPr>
          <p:cNvPr id="54280" name="Line 8"/>
          <p:cNvSpPr>
            <a:spLocks noChangeShapeType="1"/>
          </p:cNvSpPr>
          <p:nvPr/>
        </p:nvSpPr>
        <p:spPr bwMode="auto">
          <a:xfrm rot="10800000">
            <a:off x="2778125" y="5694486"/>
            <a:ext cx="338138" cy="613997"/>
          </a:xfrm>
          <a:prstGeom prst="line">
            <a:avLst/>
          </a:prstGeom>
          <a:noFill/>
          <a:ln w="381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281" name="Line 9"/>
          <p:cNvSpPr>
            <a:spLocks noChangeShapeType="1"/>
          </p:cNvSpPr>
          <p:nvPr/>
        </p:nvSpPr>
        <p:spPr bwMode="auto">
          <a:xfrm rot="10800000" flipH="1">
            <a:off x="2919414" y="4857751"/>
            <a:ext cx="174625" cy="300404"/>
          </a:xfrm>
          <a:prstGeom prst="line">
            <a:avLst/>
          </a:prstGeom>
          <a:noFill/>
          <a:ln w="381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282" name="Line 10"/>
          <p:cNvSpPr>
            <a:spLocks noChangeShapeType="1"/>
          </p:cNvSpPr>
          <p:nvPr/>
        </p:nvSpPr>
        <p:spPr bwMode="auto">
          <a:xfrm>
            <a:off x="3654425" y="4894386"/>
            <a:ext cx="280988" cy="577361"/>
          </a:xfrm>
          <a:prstGeom prst="line">
            <a:avLst/>
          </a:prstGeom>
          <a:noFill/>
          <a:ln w="381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283" name="Line 11"/>
          <p:cNvSpPr>
            <a:spLocks noChangeShapeType="1"/>
          </p:cNvSpPr>
          <p:nvPr/>
        </p:nvSpPr>
        <p:spPr bwMode="auto">
          <a:xfrm>
            <a:off x="3235325" y="5539154"/>
            <a:ext cx="173038" cy="87924"/>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284" name="Line 12"/>
          <p:cNvSpPr>
            <a:spLocks noChangeShapeType="1"/>
          </p:cNvSpPr>
          <p:nvPr/>
        </p:nvSpPr>
        <p:spPr bwMode="auto">
          <a:xfrm rot="10800000" flipH="1">
            <a:off x="3516313" y="5958253"/>
            <a:ext cx="192087" cy="316524"/>
          </a:xfrm>
          <a:prstGeom prst="line">
            <a:avLst/>
          </a:prstGeom>
          <a:noFill/>
          <a:ln w="381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285" name="Line 13"/>
          <p:cNvSpPr>
            <a:spLocks noChangeShapeType="1"/>
          </p:cNvSpPr>
          <p:nvPr/>
        </p:nvSpPr>
        <p:spPr bwMode="auto">
          <a:xfrm rot="10800000" flipH="1">
            <a:off x="3322639" y="4876801"/>
            <a:ext cx="53975" cy="1381858"/>
          </a:xfrm>
          <a:prstGeom prst="line">
            <a:avLst/>
          </a:prstGeom>
          <a:noFill/>
          <a:ln w="381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286" name="Oval 14"/>
          <p:cNvSpPr>
            <a:spLocks/>
          </p:cNvSpPr>
          <p:nvPr/>
        </p:nvSpPr>
        <p:spPr bwMode="auto">
          <a:xfrm>
            <a:off x="820739" y="2853104"/>
            <a:ext cx="5268912" cy="5099538"/>
          </a:xfrm>
          <a:prstGeom prst="ellipse">
            <a:avLst/>
          </a:prstGeom>
          <a:noFill/>
          <a:ln w="12700">
            <a:solidFill>
              <a:srgbClr val="0000FF"/>
            </a:solidFill>
            <a:prstDash val="sysDashDotDot"/>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4287" name="AutoShape 15"/>
          <p:cNvSpPr>
            <a:spLocks/>
          </p:cNvSpPr>
          <p:nvPr/>
        </p:nvSpPr>
        <p:spPr bwMode="auto">
          <a:xfrm>
            <a:off x="2149475" y="3533043"/>
            <a:ext cx="749300" cy="328246"/>
          </a:xfrm>
          <a:prstGeom prst="roundRect">
            <a:avLst>
              <a:gd name="adj" fmla="val 39282"/>
            </a:avLst>
          </a:prstGeom>
          <a:solidFill>
            <a:srgbClr val="94BD5E"/>
          </a:solidFill>
          <a:ln w="25400">
            <a:solidFill>
              <a:schemeClr val="tx1"/>
            </a:solidFill>
            <a:prstDash val="solid"/>
            <a:round/>
            <a:headEnd type="none" w="med" len="med"/>
            <a:tailEnd type="none" w="med" len="med"/>
          </a:ln>
        </p:spPr>
        <p:txBody>
          <a:bodyPr lIns="0" tIns="0" rIns="0" bIns="0"/>
          <a:lstStyle/>
          <a:p>
            <a:endParaRPr lang="en-GB" sz="5514"/>
          </a:p>
        </p:txBody>
      </p:sp>
      <p:sp>
        <p:nvSpPr>
          <p:cNvPr id="54288" name="AutoShape 16"/>
          <p:cNvSpPr>
            <a:spLocks/>
          </p:cNvSpPr>
          <p:nvPr/>
        </p:nvSpPr>
        <p:spPr bwMode="auto">
          <a:xfrm>
            <a:off x="3860800" y="3480291"/>
            <a:ext cx="749300" cy="383930"/>
          </a:xfrm>
          <a:prstGeom prst="roundRect">
            <a:avLst>
              <a:gd name="adj" fmla="val 38750"/>
            </a:avLst>
          </a:prstGeom>
          <a:solidFill>
            <a:srgbClr val="996633"/>
          </a:solidFill>
          <a:ln w="25400">
            <a:solidFill>
              <a:schemeClr val="tx1"/>
            </a:solidFill>
            <a:prstDash val="solid"/>
            <a:round/>
            <a:headEnd type="none" w="med" len="med"/>
            <a:tailEnd type="none" w="med" len="med"/>
          </a:ln>
        </p:spPr>
        <p:txBody>
          <a:bodyPr lIns="0" tIns="0" rIns="0" bIns="0"/>
          <a:lstStyle/>
          <a:p>
            <a:endParaRPr lang="en-GB" sz="5514"/>
          </a:p>
        </p:txBody>
      </p:sp>
      <p:sp>
        <p:nvSpPr>
          <p:cNvPr id="54289" name="AutoShape 17"/>
          <p:cNvSpPr>
            <a:spLocks/>
          </p:cNvSpPr>
          <p:nvPr/>
        </p:nvSpPr>
        <p:spPr bwMode="auto">
          <a:xfrm>
            <a:off x="5130799" y="4598378"/>
            <a:ext cx="749300" cy="383930"/>
          </a:xfrm>
          <a:prstGeom prst="roundRect">
            <a:avLst>
              <a:gd name="adj" fmla="val 38750"/>
            </a:avLst>
          </a:prstGeom>
          <a:solidFill>
            <a:srgbClr val="9999FF"/>
          </a:solidFill>
          <a:ln w="25400">
            <a:solidFill>
              <a:schemeClr val="tx1"/>
            </a:solidFill>
            <a:prstDash val="solid"/>
            <a:round/>
            <a:headEnd type="none" w="med" len="med"/>
            <a:tailEnd type="none" w="med" len="med"/>
          </a:ln>
        </p:spPr>
        <p:txBody>
          <a:bodyPr lIns="0" tIns="0" rIns="0" bIns="0"/>
          <a:lstStyle/>
          <a:p>
            <a:endParaRPr lang="en-GB" sz="5514"/>
          </a:p>
        </p:txBody>
      </p:sp>
      <p:sp>
        <p:nvSpPr>
          <p:cNvPr id="54290" name="AutoShape 18"/>
          <p:cNvSpPr>
            <a:spLocks/>
          </p:cNvSpPr>
          <p:nvPr/>
        </p:nvSpPr>
        <p:spPr bwMode="auto">
          <a:xfrm>
            <a:off x="4951413" y="5906967"/>
            <a:ext cx="749300" cy="383930"/>
          </a:xfrm>
          <a:prstGeom prst="roundRect">
            <a:avLst>
              <a:gd name="adj" fmla="val 38750"/>
            </a:avLst>
          </a:prstGeom>
          <a:solidFill>
            <a:srgbClr val="FF8080"/>
          </a:solidFill>
          <a:ln w="25400">
            <a:solidFill>
              <a:schemeClr val="tx1"/>
            </a:solidFill>
            <a:prstDash val="solid"/>
            <a:round/>
            <a:headEnd type="none" w="med" len="med"/>
            <a:tailEnd type="none" w="med" len="med"/>
          </a:ln>
        </p:spPr>
        <p:txBody>
          <a:bodyPr lIns="0" tIns="0" rIns="0" bIns="0"/>
          <a:lstStyle/>
          <a:p>
            <a:endParaRPr lang="en-GB" sz="5514"/>
          </a:p>
        </p:txBody>
      </p:sp>
      <p:sp>
        <p:nvSpPr>
          <p:cNvPr id="54291" name="AutoShape 19"/>
          <p:cNvSpPr>
            <a:spLocks/>
          </p:cNvSpPr>
          <p:nvPr/>
        </p:nvSpPr>
        <p:spPr bwMode="auto">
          <a:xfrm>
            <a:off x="3989389" y="7093929"/>
            <a:ext cx="749300" cy="383930"/>
          </a:xfrm>
          <a:prstGeom prst="roundRect">
            <a:avLst>
              <a:gd name="adj" fmla="val 38750"/>
            </a:avLst>
          </a:prstGeom>
          <a:solidFill>
            <a:srgbClr val="944794"/>
          </a:solidFill>
          <a:ln w="25400">
            <a:solidFill>
              <a:schemeClr val="tx1"/>
            </a:solidFill>
            <a:prstDash val="solid"/>
            <a:round/>
            <a:headEnd type="none" w="med" len="med"/>
            <a:tailEnd type="none" w="med" len="med"/>
          </a:ln>
        </p:spPr>
        <p:txBody>
          <a:bodyPr lIns="0" tIns="0" rIns="0" bIns="0"/>
          <a:lstStyle/>
          <a:p>
            <a:endParaRPr lang="en-GB" sz="5514"/>
          </a:p>
        </p:txBody>
      </p:sp>
      <p:sp>
        <p:nvSpPr>
          <p:cNvPr id="54292" name="AutoShape 20"/>
          <p:cNvSpPr>
            <a:spLocks/>
          </p:cNvSpPr>
          <p:nvPr/>
        </p:nvSpPr>
        <p:spPr bwMode="auto">
          <a:xfrm>
            <a:off x="2114550" y="7057293"/>
            <a:ext cx="749300" cy="383930"/>
          </a:xfrm>
          <a:prstGeom prst="roundRect">
            <a:avLst>
              <a:gd name="adj" fmla="val 38750"/>
            </a:avLst>
          </a:prstGeom>
          <a:solidFill>
            <a:srgbClr val="FF3366"/>
          </a:solidFill>
          <a:ln w="25400">
            <a:solidFill>
              <a:schemeClr val="tx1"/>
            </a:solidFill>
            <a:prstDash val="solid"/>
            <a:round/>
            <a:headEnd type="none" w="med" len="med"/>
            <a:tailEnd type="none" w="med" len="med"/>
          </a:ln>
        </p:spPr>
        <p:txBody>
          <a:bodyPr lIns="0" tIns="0" rIns="0" bIns="0"/>
          <a:lstStyle/>
          <a:p>
            <a:endParaRPr lang="en-GB" sz="5514"/>
          </a:p>
        </p:txBody>
      </p:sp>
      <p:sp>
        <p:nvSpPr>
          <p:cNvPr id="54293" name="AutoShape 21"/>
          <p:cNvSpPr>
            <a:spLocks/>
          </p:cNvSpPr>
          <p:nvPr/>
        </p:nvSpPr>
        <p:spPr bwMode="auto">
          <a:xfrm>
            <a:off x="1117600" y="5814647"/>
            <a:ext cx="749300" cy="382465"/>
          </a:xfrm>
          <a:prstGeom prst="roundRect">
            <a:avLst>
              <a:gd name="adj" fmla="val 38750"/>
            </a:avLst>
          </a:prstGeom>
          <a:solidFill>
            <a:srgbClr val="CCCCCC"/>
          </a:solidFill>
          <a:ln w="25400">
            <a:solidFill>
              <a:schemeClr val="tx1"/>
            </a:solidFill>
            <a:prstDash val="solid"/>
            <a:round/>
            <a:headEnd type="none" w="med" len="med"/>
            <a:tailEnd type="none" w="med" len="med"/>
          </a:ln>
        </p:spPr>
        <p:txBody>
          <a:bodyPr lIns="0" tIns="0" rIns="0" bIns="0"/>
          <a:lstStyle/>
          <a:p>
            <a:endParaRPr lang="en-GB" sz="5514"/>
          </a:p>
        </p:txBody>
      </p:sp>
      <p:sp>
        <p:nvSpPr>
          <p:cNvPr id="54294" name="AutoShape 22"/>
          <p:cNvSpPr>
            <a:spLocks/>
          </p:cNvSpPr>
          <p:nvPr/>
        </p:nvSpPr>
        <p:spPr bwMode="auto">
          <a:xfrm>
            <a:off x="1204913" y="4441582"/>
            <a:ext cx="749300" cy="383930"/>
          </a:xfrm>
          <a:prstGeom prst="roundRect">
            <a:avLst>
              <a:gd name="adj" fmla="val 38750"/>
            </a:avLst>
          </a:prstGeom>
          <a:solidFill>
            <a:srgbClr val="808080"/>
          </a:solidFill>
          <a:ln w="25400">
            <a:solidFill>
              <a:schemeClr val="tx1"/>
            </a:solidFill>
            <a:prstDash val="solid"/>
            <a:round/>
            <a:headEnd type="none" w="med" len="med"/>
            <a:tailEnd type="none" w="med" len="med"/>
          </a:ln>
        </p:spPr>
        <p:txBody>
          <a:bodyPr lIns="0" tIns="0" rIns="0" bIns="0"/>
          <a:lstStyle/>
          <a:p>
            <a:endParaRPr lang="en-GB" sz="5514"/>
          </a:p>
        </p:txBody>
      </p:sp>
      <p:sp>
        <p:nvSpPr>
          <p:cNvPr id="54295" name="Line 23"/>
          <p:cNvSpPr>
            <a:spLocks noChangeShapeType="1"/>
          </p:cNvSpPr>
          <p:nvPr/>
        </p:nvSpPr>
        <p:spPr bwMode="auto">
          <a:xfrm rot="10800000" flipH="1">
            <a:off x="1828801" y="5574322"/>
            <a:ext cx="296863" cy="316524"/>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296" name="Line 24"/>
          <p:cNvSpPr>
            <a:spLocks noChangeShapeType="1"/>
          </p:cNvSpPr>
          <p:nvPr/>
        </p:nvSpPr>
        <p:spPr bwMode="auto">
          <a:xfrm>
            <a:off x="1852614" y="6030059"/>
            <a:ext cx="927099" cy="470388"/>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297" name="Line 25"/>
          <p:cNvSpPr>
            <a:spLocks noChangeShapeType="1"/>
          </p:cNvSpPr>
          <p:nvPr/>
        </p:nvSpPr>
        <p:spPr bwMode="auto">
          <a:xfrm>
            <a:off x="1887538" y="4755174"/>
            <a:ext cx="333375" cy="417634"/>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298" name="Line 26"/>
          <p:cNvSpPr>
            <a:spLocks noChangeShapeType="1"/>
          </p:cNvSpPr>
          <p:nvPr/>
        </p:nvSpPr>
        <p:spPr bwMode="auto">
          <a:xfrm>
            <a:off x="1957388" y="4561744"/>
            <a:ext cx="804861" cy="17585"/>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299" name="Line 27"/>
          <p:cNvSpPr>
            <a:spLocks noChangeShapeType="1"/>
          </p:cNvSpPr>
          <p:nvPr/>
        </p:nvSpPr>
        <p:spPr bwMode="auto">
          <a:xfrm>
            <a:off x="2744788" y="3864221"/>
            <a:ext cx="331787" cy="507023"/>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00" name="Line 28"/>
          <p:cNvSpPr>
            <a:spLocks noChangeShapeType="1"/>
          </p:cNvSpPr>
          <p:nvPr/>
        </p:nvSpPr>
        <p:spPr bwMode="auto">
          <a:xfrm>
            <a:off x="2517776" y="3848100"/>
            <a:ext cx="3174" cy="1291004"/>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01" name="Line 29"/>
          <p:cNvSpPr>
            <a:spLocks noChangeShapeType="1"/>
          </p:cNvSpPr>
          <p:nvPr/>
        </p:nvSpPr>
        <p:spPr bwMode="auto">
          <a:xfrm flipH="1">
            <a:off x="3898900" y="3864220"/>
            <a:ext cx="249238" cy="558311"/>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02" name="Line 30"/>
          <p:cNvSpPr>
            <a:spLocks noChangeShapeType="1"/>
          </p:cNvSpPr>
          <p:nvPr/>
        </p:nvSpPr>
        <p:spPr bwMode="auto">
          <a:xfrm flipH="1">
            <a:off x="4302124" y="3881804"/>
            <a:ext cx="107951" cy="1570892"/>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03" name="Line 31"/>
          <p:cNvSpPr>
            <a:spLocks noChangeShapeType="1"/>
          </p:cNvSpPr>
          <p:nvPr/>
        </p:nvSpPr>
        <p:spPr bwMode="auto">
          <a:xfrm rot="10800000">
            <a:off x="4090988" y="4632083"/>
            <a:ext cx="1054100" cy="177311"/>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04" name="Line 32"/>
          <p:cNvSpPr>
            <a:spLocks noChangeShapeType="1"/>
          </p:cNvSpPr>
          <p:nvPr/>
        </p:nvSpPr>
        <p:spPr bwMode="auto">
          <a:xfrm flipH="1">
            <a:off x="4703764" y="4982308"/>
            <a:ext cx="581025" cy="646235"/>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05" name="Line 33"/>
          <p:cNvSpPr>
            <a:spLocks noChangeShapeType="1"/>
          </p:cNvSpPr>
          <p:nvPr/>
        </p:nvSpPr>
        <p:spPr bwMode="auto">
          <a:xfrm rot="10800000">
            <a:off x="4673601" y="5854213"/>
            <a:ext cx="319088" cy="177311"/>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06" name="Line 34"/>
          <p:cNvSpPr>
            <a:spLocks noChangeShapeType="1"/>
          </p:cNvSpPr>
          <p:nvPr/>
        </p:nvSpPr>
        <p:spPr bwMode="auto">
          <a:xfrm flipH="1">
            <a:off x="4040188" y="6186855"/>
            <a:ext cx="982662" cy="209551"/>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07" name="Line 35"/>
          <p:cNvSpPr>
            <a:spLocks noChangeShapeType="1"/>
          </p:cNvSpPr>
          <p:nvPr/>
        </p:nvSpPr>
        <p:spPr bwMode="auto">
          <a:xfrm rot="10800000" flipH="1">
            <a:off x="2832100" y="6724650"/>
            <a:ext cx="157163" cy="404446"/>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08" name="Line 36"/>
          <p:cNvSpPr>
            <a:spLocks noChangeShapeType="1"/>
          </p:cNvSpPr>
          <p:nvPr/>
        </p:nvSpPr>
        <p:spPr bwMode="auto">
          <a:xfrm rot="10800000" flipH="1">
            <a:off x="2447925" y="5641731"/>
            <a:ext cx="19050" cy="1400908"/>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09" name="Line 37"/>
          <p:cNvSpPr>
            <a:spLocks noChangeShapeType="1"/>
          </p:cNvSpPr>
          <p:nvPr/>
        </p:nvSpPr>
        <p:spPr bwMode="auto">
          <a:xfrm rot="10800000">
            <a:off x="3916365" y="6724650"/>
            <a:ext cx="301624" cy="388327"/>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10" name="Line 38"/>
          <p:cNvSpPr>
            <a:spLocks noChangeShapeType="1"/>
          </p:cNvSpPr>
          <p:nvPr/>
        </p:nvSpPr>
        <p:spPr bwMode="auto">
          <a:xfrm rot="10800000">
            <a:off x="4419602" y="5974374"/>
            <a:ext cx="22225" cy="1085850"/>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11" name="AutoShape 39"/>
          <p:cNvSpPr>
            <a:spLocks/>
          </p:cNvSpPr>
          <p:nvPr/>
        </p:nvSpPr>
        <p:spPr bwMode="auto">
          <a:xfrm>
            <a:off x="661988" y="3497874"/>
            <a:ext cx="473075" cy="470388"/>
          </a:xfrm>
          <a:prstGeom prst="roundRect">
            <a:avLst>
              <a:gd name="adj" fmla="val 38079"/>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4312" name="AutoShape 40"/>
          <p:cNvSpPr>
            <a:spLocks/>
          </p:cNvSpPr>
          <p:nvPr/>
        </p:nvSpPr>
        <p:spPr bwMode="auto">
          <a:xfrm>
            <a:off x="207964" y="4337538"/>
            <a:ext cx="473075" cy="470389"/>
          </a:xfrm>
          <a:prstGeom prst="roundRect">
            <a:avLst>
              <a:gd name="adj" fmla="val 38079"/>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4313" name="AutoShape 41"/>
          <p:cNvSpPr>
            <a:spLocks/>
          </p:cNvSpPr>
          <p:nvPr/>
        </p:nvSpPr>
        <p:spPr bwMode="auto">
          <a:xfrm>
            <a:off x="266701" y="5262197"/>
            <a:ext cx="473075" cy="470388"/>
          </a:xfrm>
          <a:prstGeom prst="roundRect">
            <a:avLst>
              <a:gd name="adj" fmla="val 38079"/>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4314" name="AutoShape 42"/>
          <p:cNvSpPr>
            <a:spLocks/>
          </p:cNvSpPr>
          <p:nvPr/>
        </p:nvSpPr>
        <p:spPr bwMode="auto">
          <a:xfrm>
            <a:off x="454026" y="6188321"/>
            <a:ext cx="473075" cy="470388"/>
          </a:xfrm>
          <a:prstGeom prst="roundRect">
            <a:avLst>
              <a:gd name="adj" fmla="val 38079"/>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4315" name="AutoShape 43"/>
          <p:cNvSpPr>
            <a:spLocks/>
          </p:cNvSpPr>
          <p:nvPr/>
        </p:nvSpPr>
        <p:spPr bwMode="auto">
          <a:xfrm>
            <a:off x="908050" y="6922478"/>
            <a:ext cx="473075" cy="470389"/>
          </a:xfrm>
          <a:prstGeom prst="roundRect">
            <a:avLst>
              <a:gd name="adj" fmla="val 38079"/>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4316" name="AutoShape 44"/>
          <p:cNvSpPr>
            <a:spLocks/>
          </p:cNvSpPr>
          <p:nvPr/>
        </p:nvSpPr>
        <p:spPr bwMode="auto">
          <a:xfrm>
            <a:off x="1487489" y="7602415"/>
            <a:ext cx="473075" cy="470389"/>
          </a:xfrm>
          <a:prstGeom prst="roundRect">
            <a:avLst>
              <a:gd name="adj" fmla="val 38079"/>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4317" name="AutoShape 45"/>
          <p:cNvSpPr>
            <a:spLocks/>
          </p:cNvSpPr>
          <p:nvPr/>
        </p:nvSpPr>
        <p:spPr bwMode="auto">
          <a:xfrm>
            <a:off x="2552701" y="8039100"/>
            <a:ext cx="473075" cy="470389"/>
          </a:xfrm>
          <a:prstGeom prst="roundRect">
            <a:avLst>
              <a:gd name="adj" fmla="val 38079"/>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4318" name="AutoShape 46"/>
          <p:cNvSpPr>
            <a:spLocks/>
          </p:cNvSpPr>
          <p:nvPr/>
        </p:nvSpPr>
        <p:spPr bwMode="auto">
          <a:xfrm>
            <a:off x="3729039" y="8077200"/>
            <a:ext cx="473075" cy="470389"/>
          </a:xfrm>
          <a:prstGeom prst="roundRect">
            <a:avLst>
              <a:gd name="adj" fmla="val 38079"/>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4319" name="AutoShape 47"/>
          <p:cNvSpPr>
            <a:spLocks/>
          </p:cNvSpPr>
          <p:nvPr/>
        </p:nvSpPr>
        <p:spPr bwMode="auto">
          <a:xfrm>
            <a:off x="4621213" y="7776797"/>
            <a:ext cx="473075" cy="470388"/>
          </a:xfrm>
          <a:prstGeom prst="roundRect">
            <a:avLst>
              <a:gd name="adj" fmla="val 38079"/>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4320" name="AutoShape 48"/>
          <p:cNvSpPr>
            <a:spLocks/>
          </p:cNvSpPr>
          <p:nvPr/>
        </p:nvSpPr>
        <p:spPr bwMode="auto">
          <a:xfrm>
            <a:off x="5375275" y="7218484"/>
            <a:ext cx="473075" cy="470389"/>
          </a:xfrm>
          <a:prstGeom prst="roundRect">
            <a:avLst>
              <a:gd name="adj" fmla="val 38079"/>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4321" name="AutoShape 49"/>
          <p:cNvSpPr>
            <a:spLocks/>
          </p:cNvSpPr>
          <p:nvPr/>
        </p:nvSpPr>
        <p:spPr bwMode="auto">
          <a:xfrm>
            <a:off x="5918200" y="6365630"/>
            <a:ext cx="473075" cy="470389"/>
          </a:xfrm>
          <a:prstGeom prst="roundRect">
            <a:avLst>
              <a:gd name="adj" fmla="val 38079"/>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4322" name="AutoShape 50"/>
          <p:cNvSpPr>
            <a:spLocks/>
          </p:cNvSpPr>
          <p:nvPr/>
        </p:nvSpPr>
        <p:spPr bwMode="auto">
          <a:xfrm>
            <a:off x="5919789" y="6365630"/>
            <a:ext cx="473075" cy="470389"/>
          </a:xfrm>
          <a:prstGeom prst="roundRect">
            <a:avLst>
              <a:gd name="adj" fmla="val 38079"/>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4323" name="AutoShape 51"/>
          <p:cNvSpPr>
            <a:spLocks/>
          </p:cNvSpPr>
          <p:nvPr/>
        </p:nvSpPr>
        <p:spPr bwMode="auto">
          <a:xfrm>
            <a:off x="6232525" y="5265128"/>
            <a:ext cx="474663" cy="471854"/>
          </a:xfrm>
          <a:prstGeom prst="roundRect">
            <a:avLst>
              <a:gd name="adj" fmla="val 38079"/>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4324" name="AutoShape 52"/>
          <p:cNvSpPr>
            <a:spLocks/>
          </p:cNvSpPr>
          <p:nvPr/>
        </p:nvSpPr>
        <p:spPr bwMode="auto">
          <a:xfrm>
            <a:off x="6129338" y="4305300"/>
            <a:ext cx="473075" cy="470389"/>
          </a:xfrm>
          <a:prstGeom prst="roundRect">
            <a:avLst>
              <a:gd name="adj" fmla="val 38079"/>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4325" name="AutoShape 53"/>
          <p:cNvSpPr>
            <a:spLocks/>
          </p:cNvSpPr>
          <p:nvPr/>
        </p:nvSpPr>
        <p:spPr bwMode="auto">
          <a:xfrm>
            <a:off x="5708650" y="3470031"/>
            <a:ext cx="473075" cy="470389"/>
          </a:xfrm>
          <a:prstGeom prst="roundRect">
            <a:avLst>
              <a:gd name="adj" fmla="val 38079"/>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4326" name="AutoShape 54"/>
          <p:cNvSpPr>
            <a:spLocks/>
          </p:cNvSpPr>
          <p:nvPr/>
        </p:nvSpPr>
        <p:spPr bwMode="auto">
          <a:xfrm>
            <a:off x="5080001" y="2841382"/>
            <a:ext cx="473075" cy="470388"/>
          </a:xfrm>
          <a:prstGeom prst="roundRect">
            <a:avLst>
              <a:gd name="adj" fmla="val 38079"/>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4327" name="AutoShape 55"/>
          <p:cNvSpPr>
            <a:spLocks/>
          </p:cNvSpPr>
          <p:nvPr/>
        </p:nvSpPr>
        <p:spPr bwMode="auto">
          <a:xfrm>
            <a:off x="4344988" y="2475036"/>
            <a:ext cx="473075" cy="470388"/>
          </a:xfrm>
          <a:prstGeom prst="roundRect">
            <a:avLst>
              <a:gd name="adj" fmla="val 38079"/>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4328" name="AutoShape 56"/>
          <p:cNvSpPr>
            <a:spLocks/>
          </p:cNvSpPr>
          <p:nvPr/>
        </p:nvSpPr>
        <p:spPr bwMode="auto">
          <a:xfrm>
            <a:off x="3365501" y="2247900"/>
            <a:ext cx="473075" cy="470389"/>
          </a:xfrm>
          <a:prstGeom prst="roundRect">
            <a:avLst>
              <a:gd name="adj" fmla="val 38079"/>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4329" name="AutoShape 57"/>
          <p:cNvSpPr>
            <a:spLocks/>
          </p:cNvSpPr>
          <p:nvPr/>
        </p:nvSpPr>
        <p:spPr bwMode="auto">
          <a:xfrm>
            <a:off x="2419351" y="2404698"/>
            <a:ext cx="473075" cy="470388"/>
          </a:xfrm>
          <a:prstGeom prst="roundRect">
            <a:avLst>
              <a:gd name="adj" fmla="val 38079"/>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4330" name="AutoShape 58"/>
          <p:cNvSpPr>
            <a:spLocks/>
          </p:cNvSpPr>
          <p:nvPr/>
        </p:nvSpPr>
        <p:spPr bwMode="auto">
          <a:xfrm>
            <a:off x="1528764" y="2825262"/>
            <a:ext cx="473075" cy="470389"/>
          </a:xfrm>
          <a:prstGeom prst="roundRect">
            <a:avLst>
              <a:gd name="adj" fmla="val 38079"/>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4331" name="Line 59"/>
          <p:cNvSpPr>
            <a:spLocks noChangeShapeType="1"/>
          </p:cNvSpPr>
          <p:nvPr/>
        </p:nvSpPr>
        <p:spPr bwMode="auto">
          <a:xfrm rot="10800000" flipH="1">
            <a:off x="1641475" y="3845170"/>
            <a:ext cx="630238" cy="597877"/>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32" name="Line 60"/>
          <p:cNvSpPr>
            <a:spLocks noChangeShapeType="1"/>
          </p:cNvSpPr>
          <p:nvPr/>
        </p:nvSpPr>
        <p:spPr bwMode="auto">
          <a:xfrm>
            <a:off x="1466851" y="4841631"/>
            <a:ext cx="3174" cy="942243"/>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33" name="Line 61"/>
          <p:cNvSpPr>
            <a:spLocks noChangeShapeType="1"/>
          </p:cNvSpPr>
          <p:nvPr/>
        </p:nvSpPr>
        <p:spPr bwMode="auto">
          <a:xfrm>
            <a:off x="1501775" y="6220559"/>
            <a:ext cx="719138" cy="820615"/>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34" name="Line 62"/>
          <p:cNvSpPr>
            <a:spLocks noChangeShapeType="1"/>
          </p:cNvSpPr>
          <p:nvPr/>
        </p:nvSpPr>
        <p:spPr bwMode="auto">
          <a:xfrm>
            <a:off x="2868612" y="7321062"/>
            <a:ext cx="1155700" cy="35169"/>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35" name="Line 63"/>
          <p:cNvSpPr>
            <a:spLocks noChangeShapeType="1"/>
          </p:cNvSpPr>
          <p:nvPr/>
        </p:nvSpPr>
        <p:spPr bwMode="auto">
          <a:xfrm rot="10800000" flipH="1">
            <a:off x="4724400" y="6305551"/>
            <a:ext cx="473075" cy="911469"/>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36" name="Line 64"/>
          <p:cNvSpPr>
            <a:spLocks noChangeShapeType="1"/>
          </p:cNvSpPr>
          <p:nvPr/>
        </p:nvSpPr>
        <p:spPr bwMode="auto">
          <a:xfrm rot="10800000" flipH="1">
            <a:off x="5476876" y="4977913"/>
            <a:ext cx="104775" cy="964223"/>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37" name="Line 65"/>
          <p:cNvSpPr>
            <a:spLocks noChangeShapeType="1"/>
          </p:cNvSpPr>
          <p:nvPr/>
        </p:nvSpPr>
        <p:spPr bwMode="auto">
          <a:xfrm rot="10800000">
            <a:off x="4494213" y="3843705"/>
            <a:ext cx="862012" cy="737088"/>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38" name="Line 66"/>
          <p:cNvSpPr>
            <a:spLocks noChangeShapeType="1"/>
          </p:cNvSpPr>
          <p:nvPr/>
        </p:nvSpPr>
        <p:spPr bwMode="auto">
          <a:xfrm rot="10800000" flipH="1">
            <a:off x="2903539" y="3688373"/>
            <a:ext cx="911225" cy="57150"/>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39" name="Line 67"/>
          <p:cNvSpPr>
            <a:spLocks noChangeShapeType="1"/>
          </p:cNvSpPr>
          <p:nvPr/>
        </p:nvSpPr>
        <p:spPr bwMode="auto">
          <a:xfrm>
            <a:off x="1066801" y="3934559"/>
            <a:ext cx="261938" cy="540726"/>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40" name="Line 68"/>
          <p:cNvSpPr>
            <a:spLocks noChangeShapeType="1"/>
          </p:cNvSpPr>
          <p:nvPr/>
        </p:nvSpPr>
        <p:spPr bwMode="auto">
          <a:xfrm flipH="1">
            <a:off x="1116013" y="3691305"/>
            <a:ext cx="1054100" cy="86457"/>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41" name="Line 69"/>
          <p:cNvSpPr>
            <a:spLocks noChangeShapeType="1"/>
          </p:cNvSpPr>
          <p:nvPr/>
        </p:nvSpPr>
        <p:spPr bwMode="auto">
          <a:xfrm flipH="1">
            <a:off x="1500189" y="3253155"/>
            <a:ext cx="250825" cy="1204546"/>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42" name="Line 70"/>
          <p:cNvSpPr>
            <a:spLocks noChangeShapeType="1"/>
          </p:cNvSpPr>
          <p:nvPr/>
        </p:nvSpPr>
        <p:spPr bwMode="auto">
          <a:xfrm>
            <a:off x="1974850" y="3150577"/>
            <a:ext cx="420688" cy="419100"/>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43" name="Line 71"/>
          <p:cNvSpPr>
            <a:spLocks noChangeShapeType="1"/>
          </p:cNvSpPr>
          <p:nvPr/>
        </p:nvSpPr>
        <p:spPr bwMode="auto">
          <a:xfrm flipH="1">
            <a:off x="2601913" y="2904392"/>
            <a:ext cx="57150" cy="593482"/>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44" name="Line 72"/>
          <p:cNvSpPr>
            <a:spLocks noChangeShapeType="1"/>
          </p:cNvSpPr>
          <p:nvPr/>
        </p:nvSpPr>
        <p:spPr bwMode="auto">
          <a:xfrm>
            <a:off x="2830514" y="2800350"/>
            <a:ext cx="1120775" cy="750277"/>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45" name="Line 73"/>
          <p:cNvSpPr>
            <a:spLocks noChangeShapeType="1"/>
          </p:cNvSpPr>
          <p:nvPr/>
        </p:nvSpPr>
        <p:spPr bwMode="auto">
          <a:xfrm flipH="1">
            <a:off x="2847976" y="2712428"/>
            <a:ext cx="809626" cy="908539"/>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46" name="Line 74"/>
          <p:cNvSpPr>
            <a:spLocks noChangeShapeType="1"/>
          </p:cNvSpPr>
          <p:nvPr/>
        </p:nvSpPr>
        <p:spPr bwMode="auto">
          <a:xfrm>
            <a:off x="3813176" y="2625970"/>
            <a:ext cx="314325" cy="838200"/>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47" name="Line 75"/>
          <p:cNvSpPr>
            <a:spLocks noChangeShapeType="1"/>
          </p:cNvSpPr>
          <p:nvPr/>
        </p:nvSpPr>
        <p:spPr bwMode="auto">
          <a:xfrm flipH="1">
            <a:off x="2870201" y="2957146"/>
            <a:ext cx="1666875" cy="697523"/>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48" name="Line 76"/>
          <p:cNvSpPr>
            <a:spLocks noChangeShapeType="1"/>
          </p:cNvSpPr>
          <p:nvPr/>
        </p:nvSpPr>
        <p:spPr bwMode="auto">
          <a:xfrm flipH="1">
            <a:off x="4564062" y="2923443"/>
            <a:ext cx="177801" cy="575896"/>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49" name="Line 77"/>
          <p:cNvSpPr>
            <a:spLocks noChangeShapeType="1"/>
          </p:cNvSpPr>
          <p:nvPr/>
        </p:nvSpPr>
        <p:spPr bwMode="auto">
          <a:xfrm flipH="1">
            <a:off x="4614864" y="3253155"/>
            <a:ext cx="565150" cy="350228"/>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50" name="Line 78"/>
          <p:cNvSpPr>
            <a:spLocks noChangeShapeType="1"/>
          </p:cNvSpPr>
          <p:nvPr/>
        </p:nvSpPr>
        <p:spPr bwMode="auto">
          <a:xfrm>
            <a:off x="5318126" y="3341077"/>
            <a:ext cx="104775" cy="1204546"/>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51" name="Line 79"/>
          <p:cNvSpPr>
            <a:spLocks noChangeShapeType="1"/>
          </p:cNvSpPr>
          <p:nvPr/>
        </p:nvSpPr>
        <p:spPr bwMode="auto">
          <a:xfrm rot="10800000">
            <a:off x="4529138" y="3741128"/>
            <a:ext cx="1263650" cy="161192"/>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52" name="Line 80"/>
          <p:cNvSpPr>
            <a:spLocks noChangeShapeType="1"/>
          </p:cNvSpPr>
          <p:nvPr/>
        </p:nvSpPr>
        <p:spPr bwMode="auto">
          <a:xfrm flipH="1">
            <a:off x="5719764" y="3934559"/>
            <a:ext cx="214311" cy="663819"/>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53" name="Line 81"/>
          <p:cNvSpPr>
            <a:spLocks noChangeShapeType="1"/>
          </p:cNvSpPr>
          <p:nvPr/>
        </p:nvSpPr>
        <p:spPr bwMode="auto">
          <a:xfrm flipH="1">
            <a:off x="5857875" y="4598379"/>
            <a:ext cx="285750" cy="174381"/>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54" name="Line 82"/>
          <p:cNvSpPr>
            <a:spLocks noChangeShapeType="1"/>
          </p:cNvSpPr>
          <p:nvPr/>
        </p:nvSpPr>
        <p:spPr bwMode="auto">
          <a:xfrm rot="10800000">
            <a:off x="4529138" y="3829050"/>
            <a:ext cx="1631950" cy="631581"/>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55" name="Line 83"/>
          <p:cNvSpPr>
            <a:spLocks noChangeShapeType="1"/>
          </p:cNvSpPr>
          <p:nvPr/>
        </p:nvSpPr>
        <p:spPr bwMode="auto">
          <a:xfrm rot="10800000">
            <a:off x="5702300" y="4891454"/>
            <a:ext cx="617538" cy="493835"/>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56" name="Line 84"/>
          <p:cNvSpPr>
            <a:spLocks noChangeShapeType="1"/>
          </p:cNvSpPr>
          <p:nvPr/>
        </p:nvSpPr>
        <p:spPr bwMode="auto">
          <a:xfrm flipH="1">
            <a:off x="5702301" y="5679832"/>
            <a:ext cx="563564" cy="366347"/>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57" name="Line 85"/>
          <p:cNvSpPr>
            <a:spLocks noChangeShapeType="1"/>
          </p:cNvSpPr>
          <p:nvPr/>
        </p:nvSpPr>
        <p:spPr bwMode="auto">
          <a:xfrm rot="10800000">
            <a:off x="5649914" y="6183923"/>
            <a:ext cx="300037" cy="284285"/>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58" name="Line 86"/>
          <p:cNvSpPr>
            <a:spLocks noChangeShapeType="1"/>
          </p:cNvSpPr>
          <p:nvPr/>
        </p:nvSpPr>
        <p:spPr bwMode="auto">
          <a:xfrm flipH="1">
            <a:off x="4686301" y="6639660"/>
            <a:ext cx="1230312" cy="663819"/>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59" name="Line 87"/>
          <p:cNvSpPr>
            <a:spLocks noChangeShapeType="1"/>
          </p:cNvSpPr>
          <p:nvPr/>
        </p:nvSpPr>
        <p:spPr bwMode="auto">
          <a:xfrm rot="10800000">
            <a:off x="5422900" y="6283571"/>
            <a:ext cx="57150" cy="980342"/>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60" name="Line 88"/>
          <p:cNvSpPr>
            <a:spLocks noChangeShapeType="1"/>
          </p:cNvSpPr>
          <p:nvPr/>
        </p:nvSpPr>
        <p:spPr bwMode="auto">
          <a:xfrm rot="10800000">
            <a:off x="4686300" y="7335716"/>
            <a:ext cx="687388" cy="57151"/>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61" name="Line 89"/>
          <p:cNvSpPr>
            <a:spLocks noChangeShapeType="1"/>
          </p:cNvSpPr>
          <p:nvPr/>
        </p:nvSpPr>
        <p:spPr bwMode="auto">
          <a:xfrm rot="10800000">
            <a:off x="4598990" y="7476392"/>
            <a:ext cx="214311" cy="300405"/>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62" name="Line 90"/>
          <p:cNvSpPr>
            <a:spLocks noChangeShapeType="1"/>
          </p:cNvSpPr>
          <p:nvPr/>
        </p:nvSpPr>
        <p:spPr bwMode="auto">
          <a:xfrm rot="10800000" flipH="1">
            <a:off x="4986339" y="6282105"/>
            <a:ext cx="331787" cy="1504949"/>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63" name="Line 91"/>
          <p:cNvSpPr>
            <a:spLocks noChangeShapeType="1"/>
          </p:cNvSpPr>
          <p:nvPr/>
        </p:nvSpPr>
        <p:spPr bwMode="auto">
          <a:xfrm rot="10800000">
            <a:off x="2778125" y="7406055"/>
            <a:ext cx="1860550" cy="509953"/>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64" name="Line 92"/>
          <p:cNvSpPr>
            <a:spLocks noChangeShapeType="1"/>
          </p:cNvSpPr>
          <p:nvPr/>
        </p:nvSpPr>
        <p:spPr bwMode="auto">
          <a:xfrm rot="10800000">
            <a:off x="2690814" y="7439758"/>
            <a:ext cx="1073149" cy="754672"/>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65" name="Line 93"/>
          <p:cNvSpPr>
            <a:spLocks noChangeShapeType="1"/>
          </p:cNvSpPr>
          <p:nvPr/>
        </p:nvSpPr>
        <p:spPr bwMode="auto">
          <a:xfrm rot="10800000">
            <a:off x="2497138" y="7492512"/>
            <a:ext cx="250825" cy="545122"/>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66" name="Line 94"/>
          <p:cNvSpPr>
            <a:spLocks noChangeShapeType="1"/>
          </p:cNvSpPr>
          <p:nvPr/>
        </p:nvSpPr>
        <p:spPr bwMode="auto">
          <a:xfrm rot="10800000" flipH="1">
            <a:off x="3989389" y="7492512"/>
            <a:ext cx="384175" cy="580293"/>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67" name="Line 95"/>
          <p:cNvSpPr>
            <a:spLocks noChangeShapeType="1"/>
          </p:cNvSpPr>
          <p:nvPr/>
        </p:nvSpPr>
        <p:spPr bwMode="auto">
          <a:xfrm rot="10800000" flipH="1">
            <a:off x="3008314" y="7492513"/>
            <a:ext cx="1119187" cy="631581"/>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68" name="Line 96"/>
          <p:cNvSpPr>
            <a:spLocks noChangeShapeType="1"/>
          </p:cNvSpPr>
          <p:nvPr/>
        </p:nvSpPr>
        <p:spPr bwMode="auto">
          <a:xfrm rot="10800000" flipH="1">
            <a:off x="1957389" y="7441223"/>
            <a:ext cx="261937" cy="317989"/>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69" name="Line 97"/>
          <p:cNvSpPr>
            <a:spLocks noChangeShapeType="1"/>
          </p:cNvSpPr>
          <p:nvPr/>
        </p:nvSpPr>
        <p:spPr bwMode="auto">
          <a:xfrm rot="10800000">
            <a:off x="1393825" y="6201508"/>
            <a:ext cx="407988" cy="1415562"/>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70" name="Line 98"/>
          <p:cNvSpPr>
            <a:spLocks noChangeShapeType="1"/>
          </p:cNvSpPr>
          <p:nvPr/>
        </p:nvSpPr>
        <p:spPr bwMode="auto">
          <a:xfrm rot="10800000" flipH="1">
            <a:off x="1222375" y="6183925"/>
            <a:ext cx="17463" cy="754674"/>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71" name="Line 99"/>
          <p:cNvSpPr>
            <a:spLocks noChangeShapeType="1"/>
          </p:cNvSpPr>
          <p:nvPr/>
        </p:nvSpPr>
        <p:spPr bwMode="auto">
          <a:xfrm>
            <a:off x="1344615" y="7164265"/>
            <a:ext cx="769936" cy="68873"/>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72" name="Line 100"/>
          <p:cNvSpPr>
            <a:spLocks noChangeShapeType="1"/>
          </p:cNvSpPr>
          <p:nvPr/>
        </p:nvSpPr>
        <p:spPr bwMode="auto">
          <a:xfrm rot="10800000" flipH="1">
            <a:off x="890589" y="6096000"/>
            <a:ext cx="296862" cy="212481"/>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73" name="Line 101"/>
          <p:cNvSpPr>
            <a:spLocks noChangeShapeType="1"/>
          </p:cNvSpPr>
          <p:nvPr/>
        </p:nvSpPr>
        <p:spPr bwMode="auto">
          <a:xfrm rot="10800000" flipH="1">
            <a:off x="749301" y="4769828"/>
            <a:ext cx="522289" cy="1396512"/>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74" name="Line 102"/>
          <p:cNvSpPr>
            <a:spLocks noChangeShapeType="1"/>
          </p:cNvSpPr>
          <p:nvPr/>
        </p:nvSpPr>
        <p:spPr bwMode="auto">
          <a:xfrm>
            <a:off x="679451" y="5348654"/>
            <a:ext cx="488949" cy="540727"/>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75" name="Line 103"/>
          <p:cNvSpPr>
            <a:spLocks noChangeShapeType="1"/>
          </p:cNvSpPr>
          <p:nvPr/>
        </p:nvSpPr>
        <p:spPr bwMode="auto">
          <a:xfrm rot="10800000" flipH="1">
            <a:off x="520701" y="4700953"/>
            <a:ext cx="717550" cy="580293"/>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76" name="Line 104"/>
          <p:cNvSpPr>
            <a:spLocks noChangeShapeType="1"/>
          </p:cNvSpPr>
          <p:nvPr/>
        </p:nvSpPr>
        <p:spPr bwMode="auto">
          <a:xfrm>
            <a:off x="593726" y="4737589"/>
            <a:ext cx="700088" cy="1118089"/>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77" name="Line 105"/>
          <p:cNvSpPr>
            <a:spLocks noChangeShapeType="1"/>
          </p:cNvSpPr>
          <p:nvPr/>
        </p:nvSpPr>
        <p:spPr bwMode="auto">
          <a:xfrm>
            <a:off x="661988" y="4528040"/>
            <a:ext cx="595312" cy="17585"/>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78" name="Line 106"/>
          <p:cNvSpPr>
            <a:spLocks noChangeShapeType="1"/>
          </p:cNvSpPr>
          <p:nvPr/>
        </p:nvSpPr>
        <p:spPr bwMode="auto">
          <a:xfrm>
            <a:off x="2895600" y="7262446"/>
            <a:ext cx="1154114" cy="35169"/>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79" name="Line 107"/>
          <p:cNvSpPr>
            <a:spLocks noChangeShapeType="1"/>
          </p:cNvSpPr>
          <p:nvPr/>
        </p:nvSpPr>
        <p:spPr bwMode="auto">
          <a:xfrm>
            <a:off x="1600200" y="6214697"/>
            <a:ext cx="717550" cy="820615"/>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80" name="Line 108"/>
          <p:cNvSpPr>
            <a:spLocks noChangeShapeType="1"/>
          </p:cNvSpPr>
          <p:nvPr/>
        </p:nvSpPr>
        <p:spPr bwMode="auto">
          <a:xfrm>
            <a:off x="1528764" y="4853355"/>
            <a:ext cx="1587" cy="940776"/>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81" name="Line 109"/>
          <p:cNvSpPr>
            <a:spLocks noChangeShapeType="1"/>
          </p:cNvSpPr>
          <p:nvPr/>
        </p:nvSpPr>
        <p:spPr bwMode="auto">
          <a:xfrm rot="10800000" flipH="1">
            <a:off x="1565277" y="3804139"/>
            <a:ext cx="631825" cy="597877"/>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82" name="Line 110"/>
          <p:cNvSpPr>
            <a:spLocks noChangeShapeType="1"/>
          </p:cNvSpPr>
          <p:nvPr/>
        </p:nvSpPr>
        <p:spPr bwMode="auto">
          <a:xfrm rot="10800000" flipH="1">
            <a:off x="2946401" y="3613639"/>
            <a:ext cx="908050" cy="55685"/>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83" name="Line 111"/>
          <p:cNvSpPr>
            <a:spLocks noChangeShapeType="1"/>
          </p:cNvSpPr>
          <p:nvPr/>
        </p:nvSpPr>
        <p:spPr bwMode="auto">
          <a:xfrm rot="10800000">
            <a:off x="4575176" y="3804139"/>
            <a:ext cx="862012" cy="737088"/>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84" name="Line 112"/>
          <p:cNvSpPr>
            <a:spLocks noChangeShapeType="1"/>
          </p:cNvSpPr>
          <p:nvPr/>
        </p:nvSpPr>
        <p:spPr bwMode="auto">
          <a:xfrm rot="10800000" flipH="1">
            <a:off x="5418140" y="4955932"/>
            <a:ext cx="104775" cy="964223"/>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85" name="Line 113"/>
          <p:cNvSpPr>
            <a:spLocks noChangeShapeType="1"/>
          </p:cNvSpPr>
          <p:nvPr/>
        </p:nvSpPr>
        <p:spPr bwMode="auto">
          <a:xfrm rot="10800000" flipH="1">
            <a:off x="4648201" y="6248401"/>
            <a:ext cx="473075" cy="911469"/>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86" name="Line 114"/>
          <p:cNvSpPr>
            <a:spLocks noChangeShapeType="1"/>
          </p:cNvSpPr>
          <p:nvPr/>
        </p:nvSpPr>
        <p:spPr bwMode="auto">
          <a:xfrm>
            <a:off x="3749675" y="4868009"/>
            <a:ext cx="279400" cy="577361"/>
          </a:xfrm>
          <a:prstGeom prst="line">
            <a:avLst/>
          </a:prstGeom>
          <a:noFill/>
          <a:ln w="381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87" name="Line 115"/>
          <p:cNvSpPr>
            <a:spLocks noChangeShapeType="1"/>
          </p:cNvSpPr>
          <p:nvPr/>
        </p:nvSpPr>
        <p:spPr bwMode="auto">
          <a:xfrm rot="10800000" flipH="1">
            <a:off x="3400426" y="4884127"/>
            <a:ext cx="53975" cy="1381858"/>
          </a:xfrm>
          <a:prstGeom prst="line">
            <a:avLst/>
          </a:prstGeom>
          <a:noFill/>
          <a:ln w="381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88" name="Line 116"/>
          <p:cNvSpPr>
            <a:spLocks noChangeShapeType="1"/>
          </p:cNvSpPr>
          <p:nvPr/>
        </p:nvSpPr>
        <p:spPr bwMode="auto">
          <a:xfrm rot="10800000" flipH="1">
            <a:off x="3594100" y="5999285"/>
            <a:ext cx="192088" cy="317989"/>
          </a:xfrm>
          <a:prstGeom prst="line">
            <a:avLst/>
          </a:prstGeom>
          <a:noFill/>
          <a:ln w="381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89" name="Line 117"/>
          <p:cNvSpPr>
            <a:spLocks noChangeShapeType="1"/>
          </p:cNvSpPr>
          <p:nvPr/>
        </p:nvSpPr>
        <p:spPr bwMode="auto">
          <a:xfrm rot="10800000">
            <a:off x="2871789" y="5685694"/>
            <a:ext cx="338137" cy="613997"/>
          </a:xfrm>
          <a:prstGeom prst="line">
            <a:avLst/>
          </a:prstGeom>
          <a:noFill/>
          <a:ln w="381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90" name="Line 118"/>
          <p:cNvSpPr>
            <a:spLocks noChangeShapeType="1"/>
          </p:cNvSpPr>
          <p:nvPr/>
        </p:nvSpPr>
        <p:spPr bwMode="auto">
          <a:xfrm rot="10800000" flipH="1">
            <a:off x="2860675" y="4831374"/>
            <a:ext cx="173038" cy="300404"/>
          </a:xfrm>
          <a:prstGeom prst="line">
            <a:avLst/>
          </a:prstGeom>
          <a:noFill/>
          <a:ln w="381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91" name="Line 119"/>
          <p:cNvSpPr>
            <a:spLocks noChangeShapeType="1"/>
          </p:cNvSpPr>
          <p:nvPr/>
        </p:nvSpPr>
        <p:spPr bwMode="auto">
          <a:xfrm flipH="1">
            <a:off x="3298825" y="2712428"/>
            <a:ext cx="358775" cy="1575287"/>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92" name="Line 120"/>
          <p:cNvSpPr>
            <a:spLocks noChangeShapeType="1"/>
          </p:cNvSpPr>
          <p:nvPr/>
        </p:nvSpPr>
        <p:spPr bwMode="auto">
          <a:xfrm>
            <a:off x="1747839" y="3253155"/>
            <a:ext cx="974725" cy="1257300"/>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93" name="Line 121"/>
          <p:cNvSpPr>
            <a:spLocks noChangeShapeType="1"/>
          </p:cNvSpPr>
          <p:nvPr/>
        </p:nvSpPr>
        <p:spPr bwMode="auto">
          <a:xfrm rot="10800000" flipH="1">
            <a:off x="1344614" y="5707674"/>
            <a:ext cx="1282700" cy="1458058"/>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94" name="Line 122"/>
          <p:cNvSpPr>
            <a:spLocks noChangeShapeType="1"/>
          </p:cNvSpPr>
          <p:nvPr/>
        </p:nvSpPr>
        <p:spPr bwMode="auto">
          <a:xfrm rot="10800000" flipH="1">
            <a:off x="3008314" y="6809644"/>
            <a:ext cx="388938" cy="1314450"/>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95" name="Line 123"/>
          <p:cNvSpPr>
            <a:spLocks noChangeShapeType="1"/>
          </p:cNvSpPr>
          <p:nvPr/>
        </p:nvSpPr>
        <p:spPr bwMode="auto">
          <a:xfrm rot="10800000">
            <a:off x="4083051" y="6586905"/>
            <a:ext cx="1833563" cy="55685"/>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4396" name="Line 124"/>
          <p:cNvSpPr>
            <a:spLocks noChangeShapeType="1"/>
          </p:cNvSpPr>
          <p:nvPr/>
        </p:nvSpPr>
        <p:spPr bwMode="auto">
          <a:xfrm rot="10800000">
            <a:off x="3890962" y="4766896"/>
            <a:ext cx="2374900" cy="914400"/>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Tree>
    <p:extLst>
      <p:ext uri="{BB962C8B-B14F-4D97-AF65-F5344CB8AC3E}">
        <p14:creationId xmlns:p14="http://schemas.microsoft.com/office/powerpoint/2010/main" val="10553419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27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5427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5427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5427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5427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54274">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54274">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54274">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5427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build="p"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
          <p:cNvSpPr>
            <a:spLocks noGrp="1" noChangeArrowheads="1"/>
          </p:cNvSpPr>
          <p:nvPr>
            <p:ph type="title"/>
          </p:nvPr>
        </p:nvSpPr>
        <p:spPr>
          <a:xfrm>
            <a:off x="1485900" y="211015"/>
            <a:ext cx="10464800" cy="2250831"/>
          </a:xfrm>
          <a:ln/>
        </p:spPr>
        <p:txBody>
          <a:bodyPr/>
          <a:lstStyle/>
          <a:p>
            <a:r>
              <a:rPr lang="en-US"/>
              <a:t>Today</a:t>
            </a:r>
            <a:r>
              <a:rPr lang="ja-JP" altLang="en-US">
                <a:latin typeface="Arial"/>
              </a:rPr>
              <a:t>’</a:t>
            </a:r>
            <a:r>
              <a:rPr lang="en-US"/>
              <a:t>s Internet</a:t>
            </a:r>
          </a:p>
        </p:txBody>
      </p:sp>
      <p:sp>
        <p:nvSpPr>
          <p:cNvPr id="56322" name="Rectangle 2"/>
          <p:cNvSpPr>
            <a:spLocks noGrp="1" noChangeArrowheads="1"/>
          </p:cNvSpPr>
          <p:nvPr>
            <p:ph type="body" idx="1"/>
          </p:nvPr>
        </p:nvSpPr>
        <p:spPr>
          <a:xfrm>
            <a:off x="6526214" y="1559171"/>
            <a:ext cx="7051675" cy="7255120"/>
          </a:xfrm>
          <a:ln/>
        </p:spPr>
        <p:txBody>
          <a:bodyPr/>
          <a:lstStyle/>
          <a:p>
            <a:pPr marL="1289506" lvl="1">
              <a:tabLst>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Lst>
            </a:pPr>
            <a:r>
              <a:rPr lang="en-US">
                <a:solidFill>
                  <a:srgbClr val="FD9A00"/>
                </a:solidFill>
              </a:rPr>
              <a:t>Hyper Giants</a:t>
            </a:r>
          </a:p>
          <a:p>
            <a:pPr marL="1719341" lvl="2">
              <a:tabLst>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Lst>
            </a:pPr>
            <a:r>
              <a:rPr lang="en-US" err="1"/>
              <a:t>google</a:t>
            </a:r>
            <a:r>
              <a:rPr lang="en-US"/>
              <a:t>, </a:t>
            </a:r>
            <a:r>
              <a:rPr lang="en-US" err="1"/>
              <a:t>microsoft</a:t>
            </a:r>
            <a:r>
              <a:rPr lang="en-US"/>
              <a:t>, yahoo, amazon, ...</a:t>
            </a:r>
          </a:p>
          <a:p>
            <a:pPr marL="1719341" lvl="2">
              <a:tabLst>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Lst>
            </a:pPr>
            <a:r>
              <a:rPr lang="en-US" err="1"/>
              <a:t>google</a:t>
            </a:r>
            <a:r>
              <a:rPr lang="en-US"/>
              <a:t> peers 70% ISPs</a:t>
            </a:r>
          </a:p>
          <a:p>
            <a:pPr marL="1289506" lvl="1">
              <a:tabLst>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Lst>
            </a:pPr>
            <a:r>
              <a:rPr lang="en-US"/>
              <a:t>Tier-1 ISPs</a:t>
            </a:r>
          </a:p>
          <a:p>
            <a:pPr marL="1289506" lvl="1">
              <a:tabLst>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Lst>
            </a:pPr>
            <a:r>
              <a:rPr lang="en-US"/>
              <a:t>Tier-2 ISPs</a:t>
            </a:r>
          </a:p>
          <a:p>
            <a:pPr marL="1289506" lvl="1">
              <a:tabLst>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Lst>
            </a:pPr>
            <a:r>
              <a:rPr lang="en-US"/>
              <a:t>Tier-3 ISPs</a:t>
            </a:r>
          </a:p>
          <a:p>
            <a:pPr marL="1289506" lvl="1">
              <a:tabLst>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 pos="908795" algn="l"/>
                <a:tab pos="1805309" algn="l"/>
                <a:tab pos="2714102" algn="l"/>
                <a:tab pos="3610616" algn="l"/>
                <a:tab pos="4519411" algn="l"/>
                <a:tab pos="5415925" algn="l"/>
                <a:tab pos="6324719" algn="l"/>
                <a:tab pos="7172109" algn="l"/>
              </a:tabLst>
            </a:pPr>
            <a:r>
              <a:rPr lang="en-US"/>
              <a:t>Many </a:t>
            </a:r>
            <a:r>
              <a:rPr lang="en-US" err="1"/>
              <a:t>peerings</a:t>
            </a:r>
            <a:r>
              <a:rPr lang="en-US"/>
              <a:t> at IXPs </a:t>
            </a:r>
          </a:p>
        </p:txBody>
      </p:sp>
      <p:sp>
        <p:nvSpPr>
          <p:cNvPr id="56323" name="Oval 3"/>
          <p:cNvSpPr>
            <a:spLocks/>
          </p:cNvSpPr>
          <p:nvPr/>
        </p:nvSpPr>
        <p:spPr bwMode="auto">
          <a:xfrm>
            <a:off x="1839913" y="3974124"/>
            <a:ext cx="2959100" cy="2954215"/>
          </a:xfrm>
          <a:prstGeom prst="ellips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6324" name="Oval 4"/>
          <p:cNvSpPr>
            <a:spLocks/>
          </p:cNvSpPr>
          <p:nvPr/>
        </p:nvSpPr>
        <p:spPr bwMode="auto">
          <a:xfrm>
            <a:off x="2644776" y="4183675"/>
            <a:ext cx="1384300" cy="540726"/>
          </a:xfrm>
          <a:prstGeom prst="ellipse">
            <a:avLst/>
          </a:prstGeom>
          <a:solidFill>
            <a:srgbClr val="E6FF00"/>
          </a:solidFill>
          <a:ln w="25400">
            <a:solidFill>
              <a:schemeClr val="tx1"/>
            </a:solidFill>
            <a:prstDash val="solid"/>
            <a:round/>
            <a:headEnd type="none" w="med" len="med"/>
            <a:tailEnd type="none" w="med" len="med"/>
          </a:ln>
        </p:spPr>
        <p:txBody>
          <a:bodyPr lIns="0" tIns="0" rIns="0" bIns="0"/>
          <a:lstStyle/>
          <a:p>
            <a:endParaRPr lang="en-GB" sz="5514"/>
          </a:p>
        </p:txBody>
      </p:sp>
      <p:sp>
        <p:nvSpPr>
          <p:cNvPr id="56325" name="Oval 5"/>
          <p:cNvSpPr>
            <a:spLocks/>
          </p:cNvSpPr>
          <p:nvPr/>
        </p:nvSpPr>
        <p:spPr bwMode="auto">
          <a:xfrm>
            <a:off x="1909763" y="4994031"/>
            <a:ext cx="1382712" cy="540727"/>
          </a:xfrm>
          <a:prstGeom prst="ellipse">
            <a:avLst/>
          </a:prstGeom>
          <a:blipFill dpi="0" rotWithShape="0">
            <a:blip r:embed="rId2"/>
            <a:srcRect/>
            <a:tile tx="0" ty="0" sx="100000" sy="100000" flip="none" algn="tl"/>
          </a:blipFill>
          <a:ln w="25400">
            <a:solidFill>
              <a:schemeClr val="tx1"/>
            </a:solidFill>
            <a:prstDash val="solid"/>
            <a:round/>
            <a:headEnd type="none" w="med" len="med"/>
            <a:tailEnd type="none" w="med" len="med"/>
          </a:ln>
        </p:spPr>
        <p:txBody>
          <a:bodyPr lIns="0" tIns="0" rIns="0" bIns="0"/>
          <a:lstStyle/>
          <a:p>
            <a:endParaRPr lang="en-GB" sz="5514"/>
          </a:p>
        </p:txBody>
      </p:sp>
      <p:sp>
        <p:nvSpPr>
          <p:cNvPr id="56326" name="Oval 6"/>
          <p:cNvSpPr>
            <a:spLocks/>
          </p:cNvSpPr>
          <p:nvPr/>
        </p:nvSpPr>
        <p:spPr bwMode="auto">
          <a:xfrm>
            <a:off x="2698751" y="6104793"/>
            <a:ext cx="1382712" cy="540727"/>
          </a:xfrm>
          <a:prstGeom prst="ellipse">
            <a:avLst/>
          </a:prstGeom>
          <a:solidFill>
            <a:srgbClr val="00FF00"/>
          </a:solidFill>
          <a:ln w="25400">
            <a:solidFill>
              <a:schemeClr val="tx1"/>
            </a:solidFill>
            <a:prstDash val="solid"/>
            <a:round/>
            <a:headEnd type="none" w="med" len="med"/>
            <a:tailEnd type="none" w="med" len="med"/>
          </a:ln>
        </p:spPr>
        <p:txBody>
          <a:bodyPr lIns="0" tIns="0" rIns="0" bIns="0"/>
          <a:lstStyle/>
          <a:p>
            <a:endParaRPr lang="en-GB" sz="5514"/>
          </a:p>
        </p:txBody>
      </p:sp>
      <p:sp>
        <p:nvSpPr>
          <p:cNvPr id="56327" name="Oval 7"/>
          <p:cNvSpPr>
            <a:spLocks/>
          </p:cNvSpPr>
          <p:nvPr/>
        </p:nvSpPr>
        <p:spPr bwMode="auto">
          <a:xfrm>
            <a:off x="3276601" y="5301761"/>
            <a:ext cx="1381125" cy="540727"/>
          </a:xfrm>
          <a:prstGeom prst="ellipse">
            <a:avLst/>
          </a:prstGeom>
          <a:solidFill>
            <a:srgbClr val="FF3366"/>
          </a:solidFill>
          <a:ln w="25400">
            <a:solidFill>
              <a:schemeClr val="tx1"/>
            </a:solidFill>
            <a:prstDash val="solid"/>
            <a:round/>
            <a:headEnd type="none" w="med" len="med"/>
            <a:tailEnd type="none" w="med" len="med"/>
          </a:ln>
        </p:spPr>
        <p:txBody>
          <a:bodyPr lIns="0" tIns="0" rIns="0" bIns="0"/>
          <a:lstStyle/>
          <a:p>
            <a:endParaRPr lang="en-GB" sz="5514"/>
          </a:p>
        </p:txBody>
      </p:sp>
      <p:sp>
        <p:nvSpPr>
          <p:cNvPr id="56328" name="Line 8"/>
          <p:cNvSpPr>
            <a:spLocks noChangeShapeType="1"/>
          </p:cNvSpPr>
          <p:nvPr/>
        </p:nvSpPr>
        <p:spPr bwMode="auto">
          <a:xfrm rot="10800000">
            <a:off x="2713039" y="5543550"/>
            <a:ext cx="338137" cy="613996"/>
          </a:xfrm>
          <a:prstGeom prst="line">
            <a:avLst/>
          </a:prstGeom>
          <a:noFill/>
          <a:ln w="381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329" name="Line 9"/>
          <p:cNvSpPr>
            <a:spLocks noChangeShapeType="1"/>
          </p:cNvSpPr>
          <p:nvPr/>
        </p:nvSpPr>
        <p:spPr bwMode="auto">
          <a:xfrm rot="10800000" flipH="1">
            <a:off x="2854326" y="4705351"/>
            <a:ext cx="174625" cy="301869"/>
          </a:xfrm>
          <a:prstGeom prst="line">
            <a:avLst/>
          </a:prstGeom>
          <a:noFill/>
          <a:ln w="381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330" name="Line 10"/>
          <p:cNvSpPr>
            <a:spLocks noChangeShapeType="1"/>
          </p:cNvSpPr>
          <p:nvPr/>
        </p:nvSpPr>
        <p:spPr bwMode="auto">
          <a:xfrm>
            <a:off x="3589339" y="4743452"/>
            <a:ext cx="280987" cy="577361"/>
          </a:xfrm>
          <a:prstGeom prst="line">
            <a:avLst/>
          </a:prstGeom>
          <a:noFill/>
          <a:ln w="381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331" name="Line 11"/>
          <p:cNvSpPr>
            <a:spLocks noChangeShapeType="1"/>
          </p:cNvSpPr>
          <p:nvPr/>
        </p:nvSpPr>
        <p:spPr bwMode="auto">
          <a:xfrm>
            <a:off x="3170238" y="5388220"/>
            <a:ext cx="173038" cy="86457"/>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332" name="Line 12"/>
          <p:cNvSpPr>
            <a:spLocks noChangeShapeType="1"/>
          </p:cNvSpPr>
          <p:nvPr/>
        </p:nvSpPr>
        <p:spPr bwMode="auto">
          <a:xfrm rot="10800000" flipH="1">
            <a:off x="3449638" y="5805854"/>
            <a:ext cx="193675" cy="317989"/>
          </a:xfrm>
          <a:prstGeom prst="line">
            <a:avLst/>
          </a:prstGeom>
          <a:noFill/>
          <a:ln w="381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333" name="Line 13"/>
          <p:cNvSpPr>
            <a:spLocks noChangeShapeType="1"/>
          </p:cNvSpPr>
          <p:nvPr/>
        </p:nvSpPr>
        <p:spPr bwMode="auto">
          <a:xfrm rot="10800000" flipH="1">
            <a:off x="3257550" y="4724402"/>
            <a:ext cx="53975" cy="1381858"/>
          </a:xfrm>
          <a:prstGeom prst="line">
            <a:avLst/>
          </a:prstGeom>
          <a:noFill/>
          <a:ln w="381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334" name="Oval 14"/>
          <p:cNvSpPr>
            <a:spLocks/>
          </p:cNvSpPr>
          <p:nvPr/>
        </p:nvSpPr>
        <p:spPr bwMode="auto">
          <a:xfrm>
            <a:off x="755650" y="2702169"/>
            <a:ext cx="5268913" cy="5099538"/>
          </a:xfrm>
          <a:prstGeom prst="ellipse">
            <a:avLst/>
          </a:prstGeom>
          <a:noFill/>
          <a:ln w="12700">
            <a:solidFill>
              <a:srgbClr val="0000FF"/>
            </a:solidFill>
            <a:prstDash val="sysDashDotDot"/>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6335" name="AutoShape 15"/>
          <p:cNvSpPr>
            <a:spLocks/>
          </p:cNvSpPr>
          <p:nvPr/>
        </p:nvSpPr>
        <p:spPr bwMode="auto">
          <a:xfrm>
            <a:off x="2084388" y="3382108"/>
            <a:ext cx="749300" cy="328246"/>
          </a:xfrm>
          <a:prstGeom prst="roundRect">
            <a:avLst>
              <a:gd name="adj" fmla="val 39282"/>
            </a:avLst>
          </a:prstGeom>
          <a:solidFill>
            <a:srgbClr val="94BD5E"/>
          </a:solidFill>
          <a:ln w="25400">
            <a:solidFill>
              <a:schemeClr val="tx1"/>
            </a:solidFill>
            <a:prstDash val="solid"/>
            <a:round/>
            <a:headEnd type="none" w="med" len="med"/>
            <a:tailEnd type="none" w="med" len="med"/>
          </a:ln>
        </p:spPr>
        <p:txBody>
          <a:bodyPr lIns="0" tIns="0" rIns="0" bIns="0"/>
          <a:lstStyle/>
          <a:p>
            <a:endParaRPr lang="en-GB" sz="5514"/>
          </a:p>
        </p:txBody>
      </p:sp>
      <p:sp>
        <p:nvSpPr>
          <p:cNvPr id="56336" name="AutoShape 16"/>
          <p:cNvSpPr>
            <a:spLocks/>
          </p:cNvSpPr>
          <p:nvPr/>
        </p:nvSpPr>
        <p:spPr bwMode="auto">
          <a:xfrm>
            <a:off x="3797301" y="3329356"/>
            <a:ext cx="749300" cy="383930"/>
          </a:xfrm>
          <a:prstGeom prst="roundRect">
            <a:avLst>
              <a:gd name="adj" fmla="val 38750"/>
            </a:avLst>
          </a:prstGeom>
          <a:solidFill>
            <a:srgbClr val="996633"/>
          </a:solidFill>
          <a:ln w="25400">
            <a:solidFill>
              <a:schemeClr val="tx1"/>
            </a:solidFill>
            <a:prstDash val="solid"/>
            <a:round/>
            <a:headEnd type="none" w="med" len="med"/>
            <a:tailEnd type="none" w="med" len="med"/>
          </a:ln>
        </p:spPr>
        <p:txBody>
          <a:bodyPr lIns="0" tIns="0" rIns="0" bIns="0"/>
          <a:lstStyle/>
          <a:p>
            <a:endParaRPr lang="en-GB" sz="5514"/>
          </a:p>
        </p:txBody>
      </p:sp>
      <p:sp>
        <p:nvSpPr>
          <p:cNvPr id="56337" name="AutoShape 17"/>
          <p:cNvSpPr>
            <a:spLocks/>
          </p:cNvSpPr>
          <p:nvPr/>
        </p:nvSpPr>
        <p:spPr bwMode="auto">
          <a:xfrm>
            <a:off x="5067300" y="4447444"/>
            <a:ext cx="749300" cy="383930"/>
          </a:xfrm>
          <a:prstGeom prst="roundRect">
            <a:avLst>
              <a:gd name="adj" fmla="val 38750"/>
            </a:avLst>
          </a:prstGeom>
          <a:solidFill>
            <a:srgbClr val="9999FF"/>
          </a:solidFill>
          <a:ln w="25400">
            <a:solidFill>
              <a:schemeClr val="tx1"/>
            </a:solidFill>
            <a:prstDash val="solid"/>
            <a:round/>
            <a:headEnd type="none" w="med" len="med"/>
            <a:tailEnd type="none" w="med" len="med"/>
          </a:ln>
        </p:spPr>
        <p:txBody>
          <a:bodyPr lIns="0" tIns="0" rIns="0" bIns="0"/>
          <a:lstStyle/>
          <a:p>
            <a:endParaRPr lang="en-GB" sz="5514"/>
          </a:p>
        </p:txBody>
      </p:sp>
      <p:sp>
        <p:nvSpPr>
          <p:cNvPr id="56338" name="AutoShape 18"/>
          <p:cNvSpPr>
            <a:spLocks/>
          </p:cNvSpPr>
          <p:nvPr/>
        </p:nvSpPr>
        <p:spPr bwMode="auto">
          <a:xfrm>
            <a:off x="4886325" y="5754567"/>
            <a:ext cx="749300" cy="383930"/>
          </a:xfrm>
          <a:prstGeom prst="roundRect">
            <a:avLst>
              <a:gd name="adj" fmla="val 38750"/>
            </a:avLst>
          </a:prstGeom>
          <a:solidFill>
            <a:srgbClr val="FF8080"/>
          </a:solidFill>
          <a:ln w="25400">
            <a:solidFill>
              <a:schemeClr val="tx1"/>
            </a:solidFill>
            <a:prstDash val="solid"/>
            <a:round/>
            <a:headEnd type="none" w="med" len="med"/>
            <a:tailEnd type="none" w="med" len="med"/>
          </a:ln>
        </p:spPr>
        <p:txBody>
          <a:bodyPr lIns="0" tIns="0" rIns="0" bIns="0"/>
          <a:lstStyle/>
          <a:p>
            <a:endParaRPr lang="en-GB" sz="5514"/>
          </a:p>
        </p:txBody>
      </p:sp>
      <p:sp>
        <p:nvSpPr>
          <p:cNvPr id="56339" name="AutoShape 19"/>
          <p:cNvSpPr>
            <a:spLocks/>
          </p:cNvSpPr>
          <p:nvPr/>
        </p:nvSpPr>
        <p:spPr bwMode="auto">
          <a:xfrm>
            <a:off x="3922713" y="6942994"/>
            <a:ext cx="749300" cy="383930"/>
          </a:xfrm>
          <a:prstGeom prst="roundRect">
            <a:avLst>
              <a:gd name="adj" fmla="val 38750"/>
            </a:avLst>
          </a:prstGeom>
          <a:solidFill>
            <a:srgbClr val="944794"/>
          </a:solidFill>
          <a:ln w="25400">
            <a:solidFill>
              <a:schemeClr val="tx1"/>
            </a:solidFill>
            <a:prstDash val="solid"/>
            <a:round/>
            <a:headEnd type="none" w="med" len="med"/>
            <a:tailEnd type="none" w="med" len="med"/>
          </a:ln>
        </p:spPr>
        <p:txBody>
          <a:bodyPr lIns="0" tIns="0" rIns="0" bIns="0"/>
          <a:lstStyle/>
          <a:p>
            <a:endParaRPr lang="en-GB" sz="5514"/>
          </a:p>
        </p:txBody>
      </p:sp>
      <p:sp>
        <p:nvSpPr>
          <p:cNvPr id="56340" name="AutoShape 20"/>
          <p:cNvSpPr>
            <a:spLocks/>
          </p:cNvSpPr>
          <p:nvPr/>
        </p:nvSpPr>
        <p:spPr bwMode="auto">
          <a:xfrm>
            <a:off x="2049463" y="6906360"/>
            <a:ext cx="749300" cy="383930"/>
          </a:xfrm>
          <a:prstGeom prst="roundRect">
            <a:avLst>
              <a:gd name="adj" fmla="val 38750"/>
            </a:avLst>
          </a:prstGeom>
          <a:solidFill>
            <a:srgbClr val="FF3366"/>
          </a:solidFill>
          <a:ln w="25400">
            <a:solidFill>
              <a:schemeClr val="tx1"/>
            </a:solidFill>
            <a:prstDash val="solid"/>
            <a:round/>
            <a:headEnd type="none" w="med" len="med"/>
            <a:tailEnd type="none" w="med" len="med"/>
          </a:ln>
        </p:spPr>
        <p:txBody>
          <a:bodyPr lIns="0" tIns="0" rIns="0" bIns="0"/>
          <a:lstStyle/>
          <a:p>
            <a:endParaRPr lang="en-GB" sz="5514"/>
          </a:p>
        </p:txBody>
      </p:sp>
      <p:sp>
        <p:nvSpPr>
          <p:cNvPr id="56341" name="AutoShape 21"/>
          <p:cNvSpPr>
            <a:spLocks/>
          </p:cNvSpPr>
          <p:nvPr/>
        </p:nvSpPr>
        <p:spPr bwMode="auto">
          <a:xfrm>
            <a:off x="1052513" y="5673970"/>
            <a:ext cx="749300" cy="382465"/>
          </a:xfrm>
          <a:prstGeom prst="roundRect">
            <a:avLst>
              <a:gd name="adj" fmla="val 38750"/>
            </a:avLst>
          </a:prstGeom>
          <a:solidFill>
            <a:srgbClr val="CCCCCC"/>
          </a:solidFill>
          <a:ln w="25400">
            <a:solidFill>
              <a:schemeClr val="tx1"/>
            </a:solidFill>
            <a:prstDash val="solid"/>
            <a:round/>
            <a:headEnd type="none" w="med" len="med"/>
            <a:tailEnd type="none" w="med" len="med"/>
          </a:ln>
        </p:spPr>
        <p:txBody>
          <a:bodyPr lIns="0" tIns="0" rIns="0" bIns="0"/>
          <a:lstStyle/>
          <a:p>
            <a:endParaRPr lang="en-GB" sz="5514"/>
          </a:p>
        </p:txBody>
      </p:sp>
      <p:sp>
        <p:nvSpPr>
          <p:cNvPr id="56342" name="AutoShape 22"/>
          <p:cNvSpPr>
            <a:spLocks/>
          </p:cNvSpPr>
          <p:nvPr/>
        </p:nvSpPr>
        <p:spPr bwMode="auto">
          <a:xfrm>
            <a:off x="1139825" y="4290647"/>
            <a:ext cx="749300" cy="382465"/>
          </a:xfrm>
          <a:prstGeom prst="roundRect">
            <a:avLst>
              <a:gd name="adj" fmla="val 38750"/>
            </a:avLst>
          </a:prstGeom>
          <a:solidFill>
            <a:srgbClr val="808080"/>
          </a:solidFill>
          <a:ln w="25400">
            <a:solidFill>
              <a:schemeClr val="tx1"/>
            </a:solidFill>
            <a:prstDash val="solid"/>
            <a:round/>
            <a:headEnd type="none" w="med" len="med"/>
            <a:tailEnd type="none" w="med" len="med"/>
          </a:ln>
        </p:spPr>
        <p:txBody>
          <a:bodyPr lIns="0" tIns="0" rIns="0" bIns="0"/>
          <a:lstStyle/>
          <a:p>
            <a:endParaRPr lang="en-GB" sz="5514"/>
          </a:p>
        </p:txBody>
      </p:sp>
      <p:sp>
        <p:nvSpPr>
          <p:cNvPr id="56343" name="Line 23"/>
          <p:cNvSpPr>
            <a:spLocks noChangeShapeType="1"/>
          </p:cNvSpPr>
          <p:nvPr/>
        </p:nvSpPr>
        <p:spPr bwMode="auto">
          <a:xfrm rot="10800000" flipH="1">
            <a:off x="1765301" y="5421924"/>
            <a:ext cx="296863" cy="317989"/>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344" name="Line 24"/>
          <p:cNvSpPr>
            <a:spLocks noChangeShapeType="1"/>
          </p:cNvSpPr>
          <p:nvPr/>
        </p:nvSpPr>
        <p:spPr bwMode="auto">
          <a:xfrm>
            <a:off x="1787527" y="5877659"/>
            <a:ext cx="927099" cy="471854"/>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345" name="Line 25"/>
          <p:cNvSpPr>
            <a:spLocks noChangeShapeType="1"/>
          </p:cNvSpPr>
          <p:nvPr/>
        </p:nvSpPr>
        <p:spPr bwMode="auto">
          <a:xfrm>
            <a:off x="1822451" y="4604239"/>
            <a:ext cx="333375" cy="417634"/>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346" name="Line 26"/>
          <p:cNvSpPr>
            <a:spLocks noChangeShapeType="1"/>
          </p:cNvSpPr>
          <p:nvPr/>
        </p:nvSpPr>
        <p:spPr bwMode="auto">
          <a:xfrm>
            <a:off x="1892301" y="4410809"/>
            <a:ext cx="804863" cy="17585"/>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347" name="Line 27"/>
          <p:cNvSpPr>
            <a:spLocks noChangeShapeType="1"/>
          </p:cNvSpPr>
          <p:nvPr/>
        </p:nvSpPr>
        <p:spPr bwMode="auto">
          <a:xfrm>
            <a:off x="2679701" y="3713286"/>
            <a:ext cx="331788" cy="507023"/>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348" name="Line 28"/>
          <p:cNvSpPr>
            <a:spLocks noChangeShapeType="1"/>
          </p:cNvSpPr>
          <p:nvPr/>
        </p:nvSpPr>
        <p:spPr bwMode="auto">
          <a:xfrm>
            <a:off x="2452689" y="3695700"/>
            <a:ext cx="1587" cy="1292469"/>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349" name="Line 29"/>
          <p:cNvSpPr>
            <a:spLocks noChangeShapeType="1"/>
          </p:cNvSpPr>
          <p:nvPr/>
        </p:nvSpPr>
        <p:spPr bwMode="auto">
          <a:xfrm flipH="1">
            <a:off x="3835400" y="3713285"/>
            <a:ext cx="249238" cy="558312"/>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350" name="Line 30"/>
          <p:cNvSpPr>
            <a:spLocks noChangeShapeType="1"/>
          </p:cNvSpPr>
          <p:nvPr/>
        </p:nvSpPr>
        <p:spPr bwMode="auto">
          <a:xfrm flipH="1">
            <a:off x="4237037" y="3730869"/>
            <a:ext cx="107951" cy="1570892"/>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351" name="Line 31"/>
          <p:cNvSpPr>
            <a:spLocks noChangeShapeType="1"/>
          </p:cNvSpPr>
          <p:nvPr/>
        </p:nvSpPr>
        <p:spPr bwMode="auto">
          <a:xfrm rot="10800000">
            <a:off x="4025899" y="4481146"/>
            <a:ext cx="1054100" cy="177312"/>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352" name="Line 32"/>
          <p:cNvSpPr>
            <a:spLocks noChangeShapeType="1"/>
          </p:cNvSpPr>
          <p:nvPr/>
        </p:nvSpPr>
        <p:spPr bwMode="auto">
          <a:xfrm flipH="1">
            <a:off x="4638676" y="4831374"/>
            <a:ext cx="581025" cy="646235"/>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353" name="Line 33"/>
          <p:cNvSpPr>
            <a:spLocks noChangeShapeType="1"/>
          </p:cNvSpPr>
          <p:nvPr/>
        </p:nvSpPr>
        <p:spPr bwMode="auto">
          <a:xfrm rot="10800000">
            <a:off x="4610101" y="5701812"/>
            <a:ext cx="319088" cy="178777"/>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354" name="Line 34"/>
          <p:cNvSpPr>
            <a:spLocks noChangeShapeType="1"/>
          </p:cNvSpPr>
          <p:nvPr/>
        </p:nvSpPr>
        <p:spPr bwMode="auto">
          <a:xfrm flipH="1">
            <a:off x="3975102" y="6034454"/>
            <a:ext cx="982663" cy="211015"/>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355" name="Line 35"/>
          <p:cNvSpPr>
            <a:spLocks noChangeShapeType="1"/>
          </p:cNvSpPr>
          <p:nvPr/>
        </p:nvSpPr>
        <p:spPr bwMode="auto">
          <a:xfrm rot="10800000" flipH="1">
            <a:off x="2768601" y="6573715"/>
            <a:ext cx="157163" cy="404446"/>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356" name="Line 36"/>
          <p:cNvSpPr>
            <a:spLocks noChangeShapeType="1"/>
          </p:cNvSpPr>
          <p:nvPr/>
        </p:nvSpPr>
        <p:spPr bwMode="auto">
          <a:xfrm rot="10800000" flipH="1">
            <a:off x="2382838" y="5490797"/>
            <a:ext cx="19050" cy="1400908"/>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357" name="Line 37"/>
          <p:cNvSpPr>
            <a:spLocks noChangeShapeType="1"/>
          </p:cNvSpPr>
          <p:nvPr/>
        </p:nvSpPr>
        <p:spPr bwMode="auto">
          <a:xfrm rot="10800000">
            <a:off x="3851277" y="6573715"/>
            <a:ext cx="301624" cy="388327"/>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358" name="Line 38"/>
          <p:cNvSpPr>
            <a:spLocks noChangeShapeType="1"/>
          </p:cNvSpPr>
          <p:nvPr/>
        </p:nvSpPr>
        <p:spPr bwMode="auto">
          <a:xfrm rot="10800000">
            <a:off x="4356102" y="5823438"/>
            <a:ext cx="22225" cy="1084384"/>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359" name="AutoShape 39"/>
          <p:cNvSpPr>
            <a:spLocks/>
          </p:cNvSpPr>
          <p:nvPr/>
        </p:nvSpPr>
        <p:spPr bwMode="auto">
          <a:xfrm>
            <a:off x="142876" y="4185138"/>
            <a:ext cx="473075" cy="470389"/>
          </a:xfrm>
          <a:prstGeom prst="roundRect">
            <a:avLst>
              <a:gd name="adj" fmla="val 38079"/>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6360" name="AutoShape 40"/>
          <p:cNvSpPr>
            <a:spLocks/>
          </p:cNvSpPr>
          <p:nvPr/>
        </p:nvSpPr>
        <p:spPr bwMode="auto">
          <a:xfrm>
            <a:off x="190501" y="5109797"/>
            <a:ext cx="473075" cy="471854"/>
          </a:xfrm>
          <a:prstGeom prst="roundRect">
            <a:avLst>
              <a:gd name="adj" fmla="val 38079"/>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6361" name="AutoShape 41"/>
          <p:cNvSpPr>
            <a:spLocks/>
          </p:cNvSpPr>
          <p:nvPr/>
        </p:nvSpPr>
        <p:spPr bwMode="auto">
          <a:xfrm>
            <a:off x="388939" y="6037384"/>
            <a:ext cx="473075" cy="470389"/>
          </a:xfrm>
          <a:prstGeom prst="roundRect">
            <a:avLst>
              <a:gd name="adj" fmla="val 38079"/>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6362" name="AutoShape 42"/>
          <p:cNvSpPr>
            <a:spLocks/>
          </p:cNvSpPr>
          <p:nvPr/>
        </p:nvSpPr>
        <p:spPr bwMode="auto">
          <a:xfrm>
            <a:off x="842963" y="6770078"/>
            <a:ext cx="473075" cy="471854"/>
          </a:xfrm>
          <a:prstGeom prst="roundRect">
            <a:avLst>
              <a:gd name="adj" fmla="val 38079"/>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6363" name="AutoShape 43"/>
          <p:cNvSpPr>
            <a:spLocks/>
          </p:cNvSpPr>
          <p:nvPr/>
        </p:nvSpPr>
        <p:spPr bwMode="auto">
          <a:xfrm>
            <a:off x="1422400" y="7451483"/>
            <a:ext cx="473075" cy="470388"/>
          </a:xfrm>
          <a:prstGeom prst="roundRect">
            <a:avLst>
              <a:gd name="adj" fmla="val 38079"/>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6364" name="AutoShape 44"/>
          <p:cNvSpPr>
            <a:spLocks/>
          </p:cNvSpPr>
          <p:nvPr/>
        </p:nvSpPr>
        <p:spPr bwMode="auto">
          <a:xfrm>
            <a:off x="2489201" y="7888166"/>
            <a:ext cx="473075" cy="470388"/>
          </a:xfrm>
          <a:prstGeom prst="roundRect">
            <a:avLst>
              <a:gd name="adj" fmla="val 38079"/>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6365" name="AutoShape 45"/>
          <p:cNvSpPr>
            <a:spLocks/>
          </p:cNvSpPr>
          <p:nvPr/>
        </p:nvSpPr>
        <p:spPr bwMode="auto">
          <a:xfrm>
            <a:off x="3662364" y="7924800"/>
            <a:ext cx="473075" cy="470389"/>
          </a:xfrm>
          <a:prstGeom prst="roundRect">
            <a:avLst>
              <a:gd name="adj" fmla="val 38079"/>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6366" name="AutoShape 46"/>
          <p:cNvSpPr>
            <a:spLocks/>
          </p:cNvSpPr>
          <p:nvPr/>
        </p:nvSpPr>
        <p:spPr bwMode="auto">
          <a:xfrm>
            <a:off x="4556125" y="7624397"/>
            <a:ext cx="473075" cy="471854"/>
          </a:xfrm>
          <a:prstGeom prst="roundRect">
            <a:avLst>
              <a:gd name="adj" fmla="val 38079"/>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6367" name="AutoShape 47"/>
          <p:cNvSpPr>
            <a:spLocks/>
          </p:cNvSpPr>
          <p:nvPr/>
        </p:nvSpPr>
        <p:spPr bwMode="auto">
          <a:xfrm>
            <a:off x="5310188" y="7067551"/>
            <a:ext cx="473075" cy="470388"/>
          </a:xfrm>
          <a:prstGeom prst="roundRect">
            <a:avLst>
              <a:gd name="adj" fmla="val 38079"/>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6368" name="AutoShape 48"/>
          <p:cNvSpPr>
            <a:spLocks/>
          </p:cNvSpPr>
          <p:nvPr/>
        </p:nvSpPr>
        <p:spPr bwMode="auto">
          <a:xfrm>
            <a:off x="5853113" y="6213230"/>
            <a:ext cx="473075" cy="470389"/>
          </a:xfrm>
          <a:prstGeom prst="roundRect">
            <a:avLst>
              <a:gd name="adj" fmla="val 38079"/>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6369" name="AutoShape 49"/>
          <p:cNvSpPr>
            <a:spLocks/>
          </p:cNvSpPr>
          <p:nvPr/>
        </p:nvSpPr>
        <p:spPr bwMode="auto">
          <a:xfrm>
            <a:off x="5854700" y="6213230"/>
            <a:ext cx="473075" cy="470389"/>
          </a:xfrm>
          <a:prstGeom prst="roundRect">
            <a:avLst>
              <a:gd name="adj" fmla="val 38079"/>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6370" name="AutoShape 50"/>
          <p:cNvSpPr>
            <a:spLocks/>
          </p:cNvSpPr>
          <p:nvPr/>
        </p:nvSpPr>
        <p:spPr bwMode="auto">
          <a:xfrm>
            <a:off x="6167439" y="5114192"/>
            <a:ext cx="473075" cy="470389"/>
          </a:xfrm>
          <a:prstGeom prst="roundRect">
            <a:avLst>
              <a:gd name="adj" fmla="val 38079"/>
            </a:avLst>
          </a:prstGeom>
          <a:noFill/>
          <a:ln w="25400">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GB" sz="5514"/>
          </a:p>
        </p:txBody>
      </p:sp>
      <p:sp>
        <p:nvSpPr>
          <p:cNvPr id="56371" name="AutoShape 51"/>
          <p:cNvSpPr>
            <a:spLocks/>
          </p:cNvSpPr>
          <p:nvPr/>
        </p:nvSpPr>
        <p:spPr bwMode="auto">
          <a:xfrm rot="-2112456">
            <a:off x="119064" y="2527789"/>
            <a:ext cx="2882900" cy="762000"/>
          </a:xfrm>
          <a:prstGeom prst="roundRect">
            <a:avLst>
              <a:gd name="adj" fmla="val 21824"/>
            </a:avLst>
          </a:prstGeom>
          <a:solidFill>
            <a:srgbClr val="FDA531">
              <a:alpha val="79999"/>
            </a:srgbClr>
          </a:solidFill>
          <a:ln w="25400">
            <a:solidFill>
              <a:schemeClr val="tx1">
                <a:alpha val="79999"/>
              </a:schemeClr>
            </a:solidFill>
            <a:prstDash val="solid"/>
            <a:round/>
            <a:headEnd type="none" w="med" len="med"/>
            <a:tailEnd type="none" w="med" len="med"/>
          </a:ln>
        </p:spPr>
        <p:txBody>
          <a:bodyPr lIns="0" tIns="0" rIns="0" bIns="0"/>
          <a:lstStyle/>
          <a:p>
            <a:endParaRPr lang="en-GB" sz="5514"/>
          </a:p>
        </p:txBody>
      </p:sp>
      <p:sp>
        <p:nvSpPr>
          <p:cNvPr id="56372" name="Line 52"/>
          <p:cNvSpPr>
            <a:spLocks noChangeShapeType="1"/>
          </p:cNvSpPr>
          <p:nvPr/>
        </p:nvSpPr>
        <p:spPr bwMode="auto">
          <a:xfrm rot="10800000" flipH="1">
            <a:off x="1576389" y="3694235"/>
            <a:ext cx="630237" cy="597877"/>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373" name="Line 53"/>
          <p:cNvSpPr>
            <a:spLocks noChangeShapeType="1"/>
          </p:cNvSpPr>
          <p:nvPr/>
        </p:nvSpPr>
        <p:spPr bwMode="auto">
          <a:xfrm>
            <a:off x="1401764" y="4690698"/>
            <a:ext cx="1587" cy="942241"/>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374" name="Line 54"/>
          <p:cNvSpPr>
            <a:spLocks noChangeShapeType="1"/>
          </p:cNvSpPr>
          <p:nvPr/>
        </p:nvSpPr>
        <p:spPr bwMode="auto">
          <a:xfrm>
            <a:off x="1436689" y="6069624"/>
            <a:ext cx="719137" cy="820615"/>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375" name="Line 55"/>
          <p:cNvSpPr>
            <a:spLocks noChangeShapeType="1"/>
          </p:cNvSpPr>
          <p:nvPr/>
        </p:nvSpPr>
        <p:spPr bwMode="auto">
          <a:xfrm>
            <a:off x="2803525" y="7170129"/>
            <a:ext cx="1154114" cy="35169"/>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376" name="Line 56"/>
          <p:cNvSpPr>
            <a:spLocks noChangeShapeType="1"/>
          </p:cNvSpPr>
          <p:nvPr/>
        </p:nvSpPr>
        <p:spPr bwMode="auto">
          <a:xfrm rot="10800000" flipH="1">
            <a:off x="4657726" y="6154616"/>
            <a:ext cx="473075" cy="911469"/>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377" name="Line 57"/>
          <p:cNvSpPr>
            <a:spLocks noChangeShapeType="1"/>
          </p:cNvSpPr>
          <p:nvPr/>
        </p:nvSpPr>
        <p:spPr bwMode="auto">
          <a:xfrm rot="10800000" flipH="1">
            <a:off x="5411789" y="4826978"/>
            <a:ext cx="104775" cy="964223"/>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378" name="Line 58"/>
          <p:cNvSpPr>
            <a:spLocks noChangeShapeType="1"/>
          </p:cNvSpPr>
          <p:nvPr/>
        </p:nvSpPr>
        <p:spPr bwMode="auto">
          <a:xfrm rot="10800000">
            <a:off x="4429126" y="3692770"/>
            <a:ext cx="862012" cy="737088"/>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379" name="Line 59"/>
          <p:cNvSpPr>
            <a:spLocks noChangeShapeType="1"/>
          </p:cNvSpPr>
          <p:nvPr/>
        </p:nvSpPr>
        <p:spPr bwMode="auto">
          <a:xfrm rot="10800000" flipH="1">
            <a:off x="2838451" y="3537439"/>
            <a:ext cx="911225" cy="57151"/>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380" name="Line 60"/>
          <p:cNvSpPr>
            <a:spLocks noChangeShapeType="1"/>
          </p:cNvSpPr>
          <p:nvPr/>
        </p:nvSpPr>
        <p:spPr bwMode="auto">
          <a:xfrm>
            <a:off x="1909764" y="2998178"/>
            <a:ext cx="420687" cy="420566"/>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381" name="Line 61"/>
          <p:cNvSpPr>
            <a:spLocks noChangeShapeType="1"/>
          </p:cNvSpPr>
          <p:nvPr/>
        </p:nvSpPr>
        <p:spPr bwMode="auto">
          <a:xfrm flipH="1">
            <a:off x="2782889" y="2561493"/>
            <a:ext cx="808037" cy="908539"/>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382" name="Line 62"/>
          <p:cNvSpPr>
            <a:spLocks noChangeShapeType="1"/>
          </p:cNvSpPr>
          <p:nvPr/>
        </p:nvSpPr>
        <p:spPr bwMode="auto">
          <a:xfrm flipH="1">
            <a:off x="2806700" y="2806213"/>
            <a:ext cx="1666875" cy="697523"/>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383" name="Line 63"/>
          <p:cNvSpPr>
            <a:spLocks noChangeShapeType="1"/>
          </p:cNvSpPr>
          <p:nvPr/>
        </p:nvSpPr>
        <p:spPr bwMode="auto">
          <a:xfrm flipH="1">
            <a:off x="4498976" y="2860432"/>
            <a:ext cx="169863" cy="492369"/>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384" name="Line 64"/>
          <p:cNvSpPr>
            <a:spLocks noChangeShapeType="1"/>
          </p:cNvSpPr>
          <p:nvPr/>
        </p:nvSpPr>
        <p:spPr bwMode="auto">
          <a:xfrm flipH="1">
            <a:off x="4549776" y="3048000"/>
            <a:ext cx="676275" cy="400051"/>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385" name="Line 65"/>
          <p:cNvSpPr>
            <a:spLocks noChangeShapeType="1"/>
          </p:cNvSpPr>
          <p:nvPr/>
        </p:nvSpPr>
        <p:spPr bwMode="auto">
          <a:xfrm>
            <a:off x="5334001" y="3068516"/>
            <a:ext cx="120650" cy="1389185"/>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386" name="Line 66"/>
          <p:cNvSpPr>
            <a:spLocks noChangeShapeType="1"/>
          </p:cNvSpPr>
          <p:nvPr/>
        </p:nvSpPr>
        <p:spPr bwMode="auto">
          <a:xfrm flipH="1">
            <a:off x="4064001" y="3751387"/>
            <a:ext cx="1663699" cy="677007"/>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387" name="Line 67"/>
          <p:cNvSpPr>
            <a:spLocks noChangeShapeType="1"/>
          </p:cNvSpPr>
          <p:nvPr/>
        </p:nvSpPr>
        <p:spPr bwMode="auto">
          <a:xfrm flipH="1">
            <a:off x="5653090" y="3927231"/>
            <a:ext cx="211137" cy="517281"/>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388" name="Line 68"/>
          <p:cNvSpPr>
            <a:spLocks noChangeShapeType="1"/>
          </p:cNvSpPr>
          <p:nvPr/>
        </p:nvSpPr>
        <p:spPr bwMode="auto">
          <a:xfrm rot="10800000">
            <a:off x="5637214" y="4740521"/>
            <a:ext cx="615950" cy="492369"/>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389" name="Line 69"/>
          <p:cNvSpPr>
            <a:spLocks noChangeShapeType="1"/>
          </p:cNvSpPr>
          <p:nvPr/>
        </p:nvSpPr>
        <p:spPr bwMode="auto">
          <a:xfrm flipH="1">
            <a:off x="5637213" y="5528897"/>
            <a:ext cx="563562" cy="366347"/>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390" name="Line 70"/>
          <p:cNvSpPr>
            <a:spLocks noChangeShapeType="1"/>
          </p:cNvSpPr>
          <p:nvPr/>
        </p:nvSpPr>
        <p:spPr bwMode="auto">
          <a:xfrm rot="10800000">
            <a:off x="5584826" y="6032990"/>
            <a:ext cx="300039" cy="284285"/>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391" name="Line 71"/>
          <p:cNvSpPr>
            <a:spLocks noChangeShapeType="1"/>
          </p:cNvSpPr>
          <p:nvPr/>
        </p:nvSpPr>
        <p:spPr bwMode="auto">
          <a:xfrm flipH="1">
            <a:off x="4621214" y="6488723"/>
            <a:ext cx="1228725" cy="663820"/>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392" name="Line 72"/>
          <p:cNvSpPr>
            <a:spLocks noChangeShapeType="1"/>
          </p:cNvSpPr>
          <p:nvPr/>
        </p:nvSpPr>
        <p:spPr bwMode="auto">
          <a:xfrm rot="10800000">
            <a:off x="5359401" y="6142893"/>
            <a:ext cx="57150" cy="980342"/>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393" name="Line 73"/>
          <p:cNvSpPr>
            <a:spLocks noChangeShapeType="1"/>
          </p:cNvSpPr>
          <p:nvPr/>
        </p:nvSpPr>
        <p:spPr bwMode="auto">
          <a:xfrm rot="10800000">
            <a:off x="4621213" y="7184782"/>
            <a:ext cx="685800" cy="57150"/>
          </a:xfrm>
          <a:prstGeom prst="line">
            <a:avLst/>
          </a:prstGeom>
          <a:noFill/>
          <a:ln w="12700">
            <a:solidFill>
              <a:srgbClr val="FF0000"/>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394" name="Line 74"/>
          <p:cNvSpPr>
            <a:spLocks noChangeShapeType="1"/>
          </p:cNvSpPr>
          <p:nvPr/>
        </p:nvSpPr>
        <p:spPr bwMode="auto">
          <a:xfrm rot="10800000">
            <a:off x="4533900" y="7323992"/>
            <a:ext cx="214313" cy="300405"/>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395" name="Line 75"/>
          <p:cNvSpPr>
            <a:spLocks noChangeShapeType="1"/>
          </p:cNvSpPr>
          <p:nvPr/>
        </p:nvSpPr>
        <p:spPr bwMode="auto">
          <a:xfrm rot="10800000" flipH="1">
            <a:off x="4921250" y="6141428"/>
            <a:ext cx="331788" cy="1504949"/>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396" name="Line 76"/>
          <p:cNvSpPr>
            <a:spLocks noChangeShapeType="1"/>
          </p:cNvSpPr>
          <p:nvPr/>
        </p:nvSpPr>
        <p:spPr bwMode="auto">
          <a:xfrm rot="10800000">
            <a:off x="2713038" y="7255121"/>
            <a:ext cx="1858962" cy="509953"/>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397" name="Line 77"/>
          <p:cNvSpPr>
            <a:spLocks noChangeShapeType="1"/>
          </p:cNvSpPr>
          <p:nvPr/>
        </p:nvSpPr>
        <p:spPr bwMode="auto">
          <a:xfrm rot="10800000">
            <a:off x="2624138" y="7288825"/>
            <a:ext cx="1073149" cy="754674"/>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398" name="Line 78"/>
          <p:cNvSpPr>
            <a:spLocks noChangeShapeType="1"/>
          </p:cNvSpPr>
          <p:nvPr/>
        </p:nvSpPr>
        <p:spPr bwMode="auto">
          <a:xfrm rot="10800000">
            <a:off x="2432051" y="7341578"/>
            <a:ext cx="250825" cy="543659"/>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399" name="Line 79"/>
          <p:cNvSpPr>
            <a:spLocks noChangeShapeType="1"/>
          </p:cNvSpPr>
          <p:nvPr/>
        </p:nvSpPr>
        <p:spPr bwMode="auto">
          <a:xfrm rot="10800000" flipH="1">
            <a:off x="3922713" y="7341577"/>
            <a:ext cx="385762" cy="580293"/>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400" name="Line 80"/>
          <p:cNvSpPr>
            <a:spLocks noChangeShapeType="1"/>
          </p:cNvSpPr>
          <p:nvPr/>
        </p:nvSpPr>
        <p:spPr bwMode="auto">
          <a:xfrm rot="10800000" flipH="1">
            <a:off x="2941639" y="7341578"/>
            <a:ext cx="1120775" cy="631581"/>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401" name="Line 81"/>
          <p:cNvSpPr>
            <a:spLocks noChangeShapeType="1"/>
          </p:cNvSpPr>
          <p:nvPr/>
        </p:nvSpPr>
        <p:spPr bwMode="auto">
          <a:xfrm rot="10800000" flipH="1">
            <a:off x="1892300" y="7290290"/>
            <a:ext cx="261938" cy="317987"/>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402" name="Line 82"/>
          <p:cNvSpPr>
            <a:spLocks noChangeShapeType="1"/>
          </p:cNvSpPr>
          <p:nvPr/>
        </p:nvSpPr>
        <p:spPr bwMode="auto">
          <a:xfrm rot="10800000">
            <a:off x="1328738" y="6050574"/>
            <a:ext cx="406401" cy="1415562"/>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403" name="Line 83"/>
          <p:cNvSpPr>
            <a:spLocks noChangeShapeType="1"/>
          </p:cNvSpPr>
          <p:nvPr/>
        </p:nvSpPr>
        <p:spPr bwMode="auto">
          <a:xfrm rot="10800000" flipH="1">
            <a:off x="1155700" y="6032989"/>
            <a:ext cx="19050" cy="754672"/>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404" name="Line 84"/>
          <p:cNvSpPr>
            <a:spLocks noChangeShapeType="1"/>
          </p:cNvSpPr>
          <p:nvPr/>
        </p:nvSpPr>
        <p:spPr bwMode="auto">
          <a:xfrm>
            <a:off x="1279525" y="7011866"/>
            <a:ext cx="769938" cy="70338"/>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405" name="Line 85"/>
          <p:cNvSpPr>
            <a:spLocks noChangeShapeType="1"/>
          </p:cNvSpPr>
          <p:nvPr/>
        </p:nvSpPr>
        <p:spPr bwMode="auto">
          <a:xfrm rot="10800000" flipH="1">
            <a:off x="823913" y="5943601"/>
            <a:ext cx="296862" cy="213946"/>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406" name="Line 86"/>
          <p:cNvSpPr>
            <a:spLocks noChangeShapeType="1"/>
          </p:cNvSpPr>
          <p:nvPr/>
        </p:nvSpPr>
        <p:spPr bwMode="auto">
          <a:xfrm rot="10800000" flipH="1">
            <a:off x="682627" y="4618893"/>
            <a:ext cx="523874" cy="1396512"/>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407" name="Line 87"/>
          <p:cNvSpPr>
            <a:spLocks noChangeShapeType="1"/>
          </p:cNvSpPr>
          <p:nvPr/>
        </p:nvSpPr>
        <p:spPr bwMode="auto">
          <a:xfrm>
            <a:off x="614363" y="5197721"/>
            <a:ext cx="488949" cy="540726"/>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408" name="Line 88"/>
          <p:cNvSpPr>
            <a:spLocks noChangeShapeType="1"/>
          </p:cNvSpPr>
          <p:nvPr/>
        </p:nvSpPr>
        <p:spPr bwMode="auto">
          <a:xfrm rot="10800000" flipH="1">
            <a:off x="455614" y="4548554"/>
            <a:ext cx="717550" cy="580293"/>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409" name="Line 89"/>
          <p:cNvSpPr>
            <a:spLocks noChangeShapeType="1"/>
          </p:cNvSpPr>
          <p:nvPr/>
        </p:nvSpPr>
        <p:spPr bwMode="auto">
          <a:xfrm>
            <a:off x="527051" y="4586655"/>
            <a:ext cx="701675" cy="1118089"/>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410" name="Line 90"/>
          <p:cNvSpPr>
            <a:spLocks noChangeShapeType="1"/>
          </p:cNvSpPr>
          <p:nvPr/>
        </p:nvSpPr>
        <p:spPr bwMode="auto">
          <a:xfrm>
            <a:off x="596902" y="4377104"/>
            <a:ext cx="593724" cy="16119"/>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411" name="Line 91"/>
          <p:cNvSpPr>
            <a:spLocks noChangeShapeType="1"/>
          </p:cNvSpPr>
          <p:nvPr/>
        </p:nvSpPr>
        <p:spPr bwMode="auto">
          <a:xfrm>
            <a:off x="2828924" y="7111513"/>
            <a:ext cx="1155700" cy="35169"/>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412" name="Line 92"/>
          <p:cNvSpPr>
            <a:spLocks noChangeShapeType="1"/>
          </p:cNvSpPr>
          <p:nvPr/>
        </p:nvSpPr>
        <p:spPr bwMode="auto">
          <a:xfrm>
            <a:off x="1535114" y="6063762"/>
            <a:ext cx="717550" cy="820615"/>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413" name="Line 93"/>
          <p:cNvSpPr>
            <a:spLocks noChangeShapeType="1"/>
          </p:cNvSpPr>
          <p:nvPr/>
        </p:nvSpPr>
        <p:spPr bwMode="auto">
          <a:xfrm>
            <a:off x="1463674" y="4702422"/>
            <a:ext cx="1589" cy="940776"/>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414" name="Line 94"/>
          <p:cNvSpPr>
            <a:spLocks noChangeShapeType="1"/>
          </p:cNvSpPr>
          <p:nvPr/>
        </p:nvSpPr>
        <p:spPr bwMode="auto">
          <a:xfrm rot="10800000" flipH="1">
            <a:off x="1500189" y="3653204"/>
            <a:ext cx="630237" cy="596412"/>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415" name="Line 95"/>
          <p:cNvSpPr>
            <a:spLocks noChangeShapeType="1"/>
          </p:cNvSpPr>
          <p:nvPr/>
        </p:nvSpPr>
        <p:spPr bwMode="auto">
          <a:xfrm rot="10800000" flipH="1">
            <a:off x="2882901" y="3461239"/>
            <a:ext cx="908050" cy="57151"/>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416" name="Line 96"/>
          <p:cNvSpPr>
            <a:spLocks noChangeShapeType="1"/>
          </p:cNvSpPr>
          <p:nvPr/>
        </p:nvSpPr>
        <p:spPr bwMode="auto">
          <a:xfrm rot="10800000">
            <a:off x="4508502" y="3653204"/>
            <a:ext cx="862012" cy="737088"/>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417" name="Line 97"/>
          <p:cNvSpPr>
            <a:spLocks noChangeShapeType="1"/>
          </p:cNvSpPr>
          <p:nvPr/>
        </p:nvSpPr>
        <p:spPr bwMode="auto">
          <a:xfrm rot="10800000" flipH="1">
            <a:off x="5353051" y="4803532"/>
            <a:ext cx="104775" cy="964223"/>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418" name="Line 98"/>
          <p:cNvSpPr>
            <a:spLocks noChangeShapeType="1"/>
          </p:cNvSpPr>
          <p:nvPr/>
        </p:nvSpPr>
        <p:spPr bwMode="auto">
          <a:xfrm rot="10800000" flipH="1">
            <a:off x="4583114" y="6097468"/>
            <a:ext cx="473075" cy="911469"/>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419" name="Line 99"/>
          <p:cNvSpPr>
            <a:spLocks noChangeShapeType="1"/>
          </p:cNvSpPr>
          <p:nvPr/>
        </p:nvSpPr>
        <p:spPr bwMode="auto">
          <a:xfrm>
            <a:off x="3683000" y="4717075"/>
            <a:ext cx="280988" cy="577361"/>
          </a:xfrm>
          <a:prstGeom prst="line">
            <a:avLst/>
          </a:prstGeom>
          <a:noFill/>
          <a:ln w="381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420" name="Line 100"/>
          <p:cNvSpPr>
            <a:spLocks noChangeShapeType="1"/>
          </p:cNvSpPr>
          <p:nvPr/>
        </p:nvSpPr>
        <p:spPr bwMode="auto">
          <a:xfrm rot="10800000" flipH="1">
            <a:off x="3335339" y="4731727"/>
            <a:ext cx="53975" cy="1381858"/>
          </a:xfrm>
          <a:prstGeom prst="line">
            <a:avLst/>
          </a:prstGeom>
          <a:noFill/>
          <a:ln w="381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421" name="Line 101"/>
          <p:cNvSpPr>
            <a:spLocks noChangeShapeType="1"/>
          </p:cNvSpPr>
          <p:nvPr/>
        </p:nvSpPr>
        <p:spPr bwMode="auto">
          <a:xfrm rot="10800000" flipH="1">
            <a:off x="3527425" y="5848350"/>
            <a:ext cx="193675" cy="316524"/>
          </a:xfrm>
          <a:prstGeom prst="line">
            <a:avLst/>
          </a:prstGeom>
          <a:noFill/>
          <a:ln w="381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422" name="Line 102"/>
          <p:cNvSpPr>
            <a:spLocks noChangeShapeType="1"/>
          </p:cNvSpPr>
          <p:nvPr/>
        </p:nvSpPr>
        <p:spPr bwMode="auto">
          <a:xfrm rot="10800000">
            <a:off x="2806700" y="5533292"/>
            <a:ext cx="338138" cy="615462"/>
          </a:xfrm>
          <a:prstGeom prst="line">
            <a:avLst/>
          </a:prstGeom>
          <a:noFill/>
          <a:ln w="381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423" name="Line 103"/>
          <p:cNvSpPr>
            <a:spLocks noChangeShapeType="1"/>
          </p:cNvSpPr>
          <p:nvPr/>
        </p:nvSpPr>
        <p:spPr bwMode="auto">
          <a:xfrm rot="10800000" flipH="1">
            <a:off x="2794002" y="4678974"/>
            <a:ext cx="174625" cy="300404"/>
          </a:xfrm>
          <a:prstGeom prst="line">
            <a:avLst/>
          </a:prstGeom>
          <a:noFill/>
          <a:ln w="381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424" name="Line 104"/>
          <p:cNvSpPr>
            <a:spLocks noChangeShapeType="1"/>
          </p:cNvSpPr>
          <p:nvPr/>
        </p:nvSpPr>
        <p:spPr bwMode="auto">
          <a:xfrm flipH="1">
            <a:off x="3233738" y="2561493"/>
            <a:ext cx="357187" cy="1575289"/>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425" name="Line 105"/>
          <p:cNvSpPr>
            <a:spLocks noChangeShapeType="1"/>
          </p:cNvSpPr>
          <p:nvPr/>
        </p:nvSpPr>
        <p:spPr bwMode="auto">
          <a:xfrm>
            <a:off x="1689102" y="3341078"/>
            <a:ext cx="969963" cy="1019908"/>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426" name="Line 106"/>
          <p:cNvSpPr>
            <a:spLocks noChangeShapeType="1"/>
          </p:cNvSpPr>
          <p:nvPr/>
        </p:nvSpPr>
        <p:spPr bwMode="auto">
          <a:xfrm rot="10800000" flipH="1">
            <a:off x="1279525" y="5556739"/>
            <a:ext cx="1281113" cy="1458058"/>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427" name="Line 107"/>
          <p:cNvSpPr>
            <a:spLocks noChangeShapeType="1"/>
          </p:cNvSpPr>
          <p:nvPr/>
        </p:nvSpPr>
        <p:spPr bwMode="auto">
          <a:xfrm rot="10800000" flipH="1">
            <a:off x="2941639" y="6658707"/>
            <a:ext cx="388938" cy="1314451"/>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428" name="Line 108"/>
          <p:cNvSpPr>
            <a:spLocks noChangeShapeType="1"/>
          </p:cNvSpPr>
          <p:nvPr/>
        </p:nvSpPr>
        <p:spPr bwMode="auto">
          <a:xfrm rot="10800000">
            <a:off x="4017964" y="6435970"/>
            <a:ext cx="1831975" cy="54219"/>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429" name="Line 109"/>
          <p:cNvSpPr>
            <a:spLocks noChangeShapeType="1"/>
          </p:cNvSpPr>
          <p:nvPr/>
        </p:nvSpPr>
        <p:spPr bwMode="auto">
          <a:xfrm rot="10800000">
            <a:off x="3824289" y="4614498"/>
            <a:ext cx="2376487" cy="915864"/>
          </a:xfrm>
          <a:prstGeom prst="line">
            <a:avLst/>
          </a:prstGeom>
          <a:noFill/>
          <a:ln w="12700">
            <a:solidFill>
              <a:srgbClr val="FF0000"/>
            </a:solidFill>
            <a:prstDash val="sysDashDotDot"/>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430" name="AutoShape 110"/>
          <p:cNvSpPr>
            <a:spLocks/>
          </p:cNvSpPr>
          <p:nvPr/>
        </p:nvSpPr>
        <p:spPr bwMode="auto">
          <a:xfrm rot="-7322975">
            <a:off x="4899881" y="3231662"/>
            <a:ext cx="2497015" cy="825500"/>
          </a:xfrm>
          <a:prstGeom prst="roundRect">
            <a:avLst>
              <a:gd name="adj" fmla="val 21824"/>
            </a:avLst>
          </a:prstGeom>
          <a:solidFill>
            <a:srgbClr val="FDA531">
              <a:alpha val="79999"/>
            </a:srgbClr>
          </a:solidFill>
          <a:ln w="25400">
            <a:solidFill>
              <a:schemeClr val="tx1">
                <a:alpha val="79999"/>
              </a:schemeClr>
            </a:solidFill>
            <a:prstDash val="solid"/>
            <a:round/>
            <a:headEnd type="none" w="med" len="med"/>
            <a:tailEnd type="none" w="med" len="med"/>
          </a:ln>
        </p:spPr>
        <p:txBody>
          <a:bodyPr lIns="0" tIns="0" rIns="0" bIns="0"/>
          <a:lstStyle/>
          <a:p>
            <a:endParaRPr lang="en-GB" sz="5514"/>
          </a:p>
        </p:txBody>
      </p:sp>
      <p:sp>
        <p:nvSpPr>
          <p:cNvPr id="56431" name="AutoShape 111"/>
          <p:cNvSpPr>
            <a:spLocks/>
          </p:cNvSpPr>
          <p:nvPr/>
        </p:nvSpPr>
        <p:spPr bwMode="auto">
          <a:xfrm rot="-9755321">
            <a:off x="3035301" y="1926982"/>
            <a:ext cx="2146300" cy="762000"/>
          </a:xfrm>
          <a:prstGeom prst="roundRect">
            <a:avLst>
              <a:gd name="adj" fmla="val 21824"/>
            </a:avLst>
          </a:prstGeom>
          <a:solidFill>
            <a:srgbClr val="FDA531">
              <a:alpha val="79999"/>
            </a:srgbClr>
          </a:solidFill>
          <a:ln w="25400">
            <a:solidFill>
              <a:schemeClr val="tx1">
                <a:alpha val="79999"/>
              </a:schemeClr>
            </a:solidFill>
            <a:prstDash val="solid"/>
            <a:round/>
            <a:headEnd type="none" w="med" len="med"/>
            <a:tailEnd type="none" w="med" len="med"/>
          </a:ln>
        </p:spPr>
        <p:txBody>
          <a:bodyPr lIns="0" tIns="0" rIns="0" bIns="0"/>
          <a:lstStyle/>
          <a:p>
            <a:endParaRPr lang="en-GB" sz="5514"/>
          </a:p>
        </p:txBody>
      </p:sp>
      <p:sp>
        <p:nvSpPr>
          <p:cNvPr id="56432" name="Line 112"/>
          <p:cNvSpPr>
            <a:spLocks noChangeShapeType="1"/>
          </p:cNvSpPr>
          <p:nvPr/>
        </p:nvSpPr>
        <p:spPr bwMode="auto">
          <a:xfrm rot="10800000">
            <a:off x="1028700" y="3704494"/>
            <a:ext cx="173038" cy="653561"/>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433" name="Line 113"/>
          <p:cNvSpPr>
            <a:spLocks noChangeShapeType="1"/>
          </p:cNvSpPr>
          <p:nvPr/>
        </p:nvSpPr>
        <p:spPr bwMode="auto">
          <a:xfrm rot="10800000">
            <a:off x="1079501" y="3669324"/>
            <a:ext cx="173038" cy="653561"/>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434" name="Line 114"/>
          <p:cNvSpPr>
            <a:spLocks noChangeShapeType="1"/>
          </p:cNvSpPr>
          <p:nvPr/>
        </p:nvSpPr>
        <p:spPr bwMode="auto">
          <a:xfrm rot="10800000">
            <a:off x="2476500" y="2766647"/>
            <a:ext cx="173038" cy="653561"/>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435" name="Line 115"/>
          <p:cNvSpPr>
            <a:spLocks noChangeShapeType="1"/>
          </p:cNvSpPr>
          <p:nvPr/>
        </p:nvSpPr>
        <p:spPr bwMode="auto">
          <a:xfrm rot="10800000">
            <a:off x="2527300" y="2731478"/>
            <a:ext cx="173038" cy="653561"/>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436" name="Line 116"/>
          <p:cNvSpPr>
            <a:spLocks noChangeShapeType="1"/>
          </p:cNvSpPr>
          <p:nvPr/>
        </p:nvSpPr>
        <p:spPr bwMode="auto">
          <a:xfrm rot="10800000" flipH="1">
            <a:off x="2298701" y="2543908"/>
            <a:ext cx="998538" cy="2539512"/>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437" name="Line 117"/>
          <p:cNvSpPr>
            <a:spLocks noChangeShapeType="1"/>
          </p:cNvSpPr>
          <p:nvPr/>
        </p:nvSpPr>
        <p:spPr bwMode="auto">
          <a:xfrm rot="10800000" flipH="1">
            <a:off x="2413000" y="2555632"/>
            <a:ext cx="965200" cy="2479431"/>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438" name="Line 118"/>
          <p:cNvSpPr>
            <a:spLocks noChangeShapeType="1"/>
          </p:cNvSpPr>
          <p:nvPr/>
        </p:nvSpPr>
        <p:spPr bwMode="auto">
          <a:xfrm rot="10800000" flipH="1">
            <a:off x="4127501" y="2766646"/>
            <a:ext cx="163513" cy="603739"/>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439" name="Line 119"/>
          <p:cNvSpPr>
            <a:spLocks noChangeShapeType="1"/>
          </p:cNvSpPr>
          <p:nvPr/>
        </p:nvSpPr>
        <p:spPr bwMode="auto">
          <a:xfrm rot="10800000" flipH="1">
            <a:off x="4216401" y="2790092"/>
            <a:ext cx="146050" cy="529005"/>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440" name="Line 120"/>
          <p:cNvSpPr>
            <a:spLocks noChangeShapeType="1"/>
          </p:cNvSpPr>
          <p:nvPr/>
        </p:nvSpPr>
        <p:spPr bwMode="auto">
          <a:xfrm rot="10800000" flipH="1">
            <a:off x="3314702" y="2649417"/>
            <a:ext cx="523874" cy="1557705"/>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441" name="Line 121"/>
          <p:cNvSpPr>
            <a:spLocks noChangeShapeType="1"/>
          </p:cNvSpPr>
          <p:nvPr/>
        </p:nvSpPr>
        <p:spPr bwMode="auto">
          <a:xfrm rot="10800000" flipH="1">
            <a:off x="3378202" y="2625970"/>
            <a:ext cx="523874" cy="1557705"/>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442" name="Line 122"/>
          <p:cNvSpPr>
            <a:spLocks noChangeShapeType="1"/>
          </p:cNvSpPr>
          <p:nvPr/>
        </p:nvSpPr>
        <p:spPr bwMode="auto">
          <a:xfrm rot="10800000" flipH="1">
            <a:off x="4305301" y="3341077"/>
            <a:ext cx="1146175" cy="2025162"/>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443" name="Line 123"/>
          <p:cNvSpPr>
            <a:spLocks noChangeShapeType="1"/>
          </p:cNvSpPr>
          <p:nvPr/>
        </p:nvSpPr>
        <p:spPr bwMode="auto">
          <a:xfrm rot="10800000" flipH="1">
            <a:off x="4394200" y="3363060"/>
            <a:ext cx="1130300" cy="2011972"/>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444" name="Line 124"/>
          <p:cNvSpPr>
            <a:spLocks noChangeShapeType="1"/>
          </p:cNvSpPr>
          <p:nvPr/>
        </p:nvSpPr>
        <p:spPr bwMode="auto">
          <a:xfrm rot="10800000" flipH="1">
            <a:off x="5461001" y="4525109"/>
            <a:ext cx="752475" cy="1269024"/>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445" name="Line 125"/>
          <p:cNvSpPr>
            <a:spLocks noChangeShapeType="1"/>
          </p:cNvSpPr>
          <p:nvPr/>
        </p:nvSpPr>
        <p:spPr bwMode="auto">
          <a:xfrm rot="10800000" flipH="1">
            <a:off x="5524501" y="4560277"/>
            <a:ext cx="752475" cy="1254370"/>
          </a:xfrm>
          <a:prstGeom prst="line">
            <a:avLst/>
          </a:prstGeom>
          <a:noFill/>
          <a:ln w="12700">
            <a:solidFill>
              <a:srgbClr val="0000FF"/>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88425" tIns="44212" rIns="88425" bIns="44212"/>
          <a:lstStyle/>
          <a:p>
            <a:endParaRPr lang="en-GB" sz="5514"/>
          </a:p>
        </p:txBody>
      </p:sp>
      <p:sp>
        <p:nvSpPr>
          <p:cNvPr id="56446" name="Rectangle 126"/>
          <p:cNvSpPr>
            <a:spLocks/>
          </p:cNvSpPr>
          <p:nvPr/>
        </p:nvSpPr>
        <p:spPr bwMode="auto">
          <a:xfrm>
            <a:off x="215900" y="8335108"/>
            <a:ext cx="130048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r>
              <a:rPr lang="en-US" sz="1707">
                <a:solidFill>
                  <a:schemeClr val="tx1"/>
                </a:solidFill>
                <a:latin typeface="Helvetica" charset="0"/>
                <a:ea typeface="ＭＳ Ｐゴシック" charset="0"/>
                <a:cs typeface="Helvetica" charset="0"/>
                <a:sym typeface="Helvetica" charset="0"/>
              </a:rPr>
              <a:t>Craig Labovitz), Scott Iekel-Johnson, Danny McPherson, Jon Oberheide, Farnam Jahanian, </a:t>
            </a:r>
            <a:br>
              <a:rPr lang="en-US" sz="1707">
                <a:solidFill>
                  <a:schemeClr val="tx1"/>
                </a:solidFill>
                <a:latin typeface="Helvetica" charset="0"/>
                <a:ea typeface="ＭＳ Ｐゴシック" charset="0"/>
                <a:cs typeface="Helvetica" charset="0"/>
                <a:sym typeface="Helvetica" charset="0"/>
              </a:rPr>
            </a:br>
            <a:r>
              <a:rPr lang="en-US" sz="1707" u="sng">
                <a:solidFill>
                  <a:srgbClr val="852226"/>
                </a:solidFill>
                <a:latin typeface="Helvetica" charset="0"/>
                <a:ea typeface="ＭＳ Ｐゴシック" charset="0"/>
                <a:cs typeface="Helvetica" charset="0"/>
                <a:sym typeface="Helvetica" charset="0"/>
                <a:hlinkClick r:id="rId3"/>
              </a:rPr>
              <a:t>Internet Inter-Domain Traffic</a:t>
            </a:r>
            <a:r>
              <a:rPr lang="en-US" sz="1707">
                <a:solidFill>
                  <a:schemeClr val="tx1"/>
                </a:solidFill>
                <a:latin typeface="Helvetica" charset="0"/>
                <a:ea typeface="ＭＳ Ｐゴシック" charset="0"/>
                <a:cs typeface="Helvetica" charset="0"/>
                <a:sym typeface="Helvetica" charset="0"/>
              </a:rPr>
              <a:t>, SIGCOMM 2010</a:t>
            </a:r>
          </a:p>
        </p:txBody>
      </p:sp>
    </p:spTree>
    <p:extLst>
      <p:ext uri="{BB962C8B-B14F-4D97-AF65-F5344CB8AC3E}">
        <p14:creationId xmlns:p14="http://schemas.microsoft.com/office/powerpoint/2010/main" val="1293858033"/>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ln/>
        </p:spPr>
        <p:txBody>
          <a:bodyPr/>
          <a:lstStyle/>
          <a:p>
            <a:r>
              <a:rPr lang="en-US"/>
              <a:t>Internet size #AS</a:t>
            </a:r>
          </a:p>
        </p:txBody>
      </p:sp>
      <p:sp>
        <p:nvSpPr>
          <p:cNvPr id="57348" name="Rectangle 4"/>
          <p:cNvSpPr>
            <a:spLocks/>
          </p:cNvSpPr>
          <p:nvPr/>
        </p:nvSpPr>
        <p:spPr bwMode="auto">
          <a:xfrm>
            <a:off x="215900" y="8464062"/>
            <a:ext cx="13004800" cy="3516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type="none" w="med" len="med"/>
                <a:tailEnd type="none" w="med" len="med"/>
              </a14:hiddenLine>
            </a:ext>
          </a:extLst>
        </p:spPr>
        <p:txBody>
          <a:bodyPr lIns="0" tIns="0" rIns="0" bIns="0" anchor="ctr"/>
          <a:lstStyle/>
          <a:p>
            <a:r>
              <a:rPr lang="en-US" sz="1707">
                <a:solidFill>
                  <a:schemeClr val="tx1"/>
                </a:solidFill>
                <a:latin typeface="Helvetica" charset="0"/>
                <a:ea typeface="ＭＳ Ｐゴシック" charset="0"/>
                <a:cs typeface="Helvetica" charset="0"/>
                <a:sym typeface="Helvetica" charset="0"/>
              </a:rPr>
              <a:t>Source: </a:t>
            </a:r>
            <a:r>
              <a:rPr lang="en-US" sz="1707" u="sng">
                <a:solidFill>
                  <a:schemeClr val="tx1"/>
                </a:solidFill>
                <a:latin typeface="Helvetica" charset="0"/>
                <a:ea typeface="ＭＳ Ｐゴシック" charset="0"/>
                <a:cs typeface="Helvetica" charset="0"/>
                <a:sym typeface="Helvetica" charset="0"/>
                <a:hlinkClick r:id="rId2"/>
              </a:rPr>
              <a:t>http://bgp.potaroo.net</a:t>
            </a:r>
            <a:endParaRPr lang="en-US" sz="1707" u="sng">
              <a:solidFill>
                <a:schemeClr val="tx1"/>
              </a:solidFill>
              <a:latin typeface="Helvetica" charset="0"/>
              <a:ea typeface="ＭＳ Ｐゴシック" charset="0"/>
              <a:cs typeface="Helvetica" charset="0"/>
              <a:sym typeface="Helvetica" charset="0"/>
            </a:endParaRPr>
          </a:p>
        </p:txBody>
      </p:sp>
      <p:pic>
        <p:nvPicPr>
          <p:cNvPr id="4" name="Picture 3" descr="Chart, line chart&#10;&#10;Description automatically generated">
            <a:extLst>
              <a:ext uri="{FF2B5EF4-FFF2-40B4-BE49-F238E27FC236}">
                <a16:creationId xmlns:a16="http://schemas.microsoft.com/office/drawing/2014/main" id="{58E6CB5D-D844-EF5F-EEAD-0D4B3770650E}"/>
              </a:ext>
            </a:extLst>
          </p:cNvPr>
          <p:cNvPicPr>
            <a:picLocks noChangeAspect="1"/>
          </p:cNvPicPr>
          <p:nvPr/>
        </p:nvPicPr>
        <p:blipFill>
          <a:blip r:embed="rId3"/>
          <a:stretch>
            <a:fillRect/>
          </a:stretch>
        </p:blipFill>
        <p:spPr>
          <a:xfrm>
            <a:off x="2231607" y="3088624"/>
            <a:ext cx="8541585" cy="5071566"/>
          </a:xfrm>
          <a:prstGeom prst="rect">
            <a:avLst/>
          </a:prstGeom>
        </p:spPr>
      </p:pic>
    </p:spTree>
    <p:extLst>
      <p:ext uri="{BB962C8B-B14F-4D97-AF65-F5344CB8AC3E}">
        <p14:creationId xmlns:p14="http://schemas.microsoft.com/office/powerpoint/2010/main" val="3295854656"/>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18.5|4.4|1.1|0.9|0.8|0.4|0.5|1.1|1.1|0.8|5.6|0.9|0.8|0.7"/>
</p:tagLst>
</file>

<file path=ppt/tags/tag2.xml><?xml version="1.0" encoding="utf-8"?>
<p:tagLst xmlns:a="http://schemas.openxmlformats.org/drawingml/2006/main" xmlns:r="http://schemas.openxmlformats.org/officeDocument/2006/relationships" xmlns:p="http://schemas.openxmlformats.org/presentationml/2006/main">
  <p:tag name="TIMING" val="|0.9|38.9"/>
</p:tagLst>
</file>

<file path=ppt/tags/tag3.xml><?xml version="1.0" encoding="utf-8"?>
<p:tagLst xmlns:a="http://schemas.openxmlformats.org/drawingml/2006/main" xmlns:r="http://schemas.openxmlformats.org/officeDocument/2006/relationships" xmlns:p="http://schemas.openxmlformats.org/presentationml/2006/main">
  <p:tag name="TIMING" val="|42.3|19"/>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Heiti SC Light"/>
        <a:cs typeface="Heiti SC Light"/>
      </a:majorFont>
      <a:minorFont>
        <a:latin typeface="Gill Sans"/>
        <a:ea typeface="Heiti SC Light"/>
        <a:cs typeface="Heiti SC Light"/>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Gill Sans"/>
        <a:ea typeface="Heiti SC Light"/>
        <a:cs typeface="Heiti SC Light"/>
      </a:majorFont>
      <a:minorFont>
        <a:latin typeface="Gill Sans"/>
        <a:ea typeface="Heiti SC Light"/>
        <a:cs typeface="Heiti SC Light"/>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Gill Sans"/>
        <a:ea typeface="Heiti SC Light"/>
        <a:cs typeface="Heiti SC Light"/>
      </a:majorFont>
      <a:minorFont>
        <a:latin typeface="Gill Sans"/>
        <a:ea typeface="Heiti SC Light"/>
        <a:cs typeface="Heiti SC Light"/>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Gill Sans"/>
        <a:ea typeface="Heiti SC Light"/>
        <a:cs typeface="Heiti SC Light"/>
      </a:majorFont>
      <a:minorFont>
        <a:latin typeface="Gill Sans"/>
        <a:ea typeface="Heiti SC Light"/>
        <a:cs typeface="Heiti SC Light"/>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Gill Sans"/>
        <a:ea typeface="Heiti SC Light"/>
        <a:cs typeface="Heiti SC Light"/>
      </a:majorFont>
      <a:minorFont>
        <a:latin typeface="Gill Sans"/>
        <a:ea typeface="Heiti SC Light"/>
        <a:cs typeface="Heiti SC Light"/>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itle, Bullets &amp; Photo">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Gill Sans"/>
        <a:ea typeface="Heiti SC Light"/>
        <a:cs typeface="Heiti SC Light"/>
      </a:majorFont>
      <a:minorFont>
        <a:latin typeface="Gill Sans"/>
        <a:ea typeface="Heiti SC Light"/>
        <a:cs typeface="Heiti SC Light"/>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itle &amp; Bullets">
  <a:themeElements>
    <a:clrScheme name="">
      <a:dk1>
        <a:srgbClr val="000000"/>
      </a:dk1>
      <a:lt1>
        <a:srgbClr val="FFFFFF"/>
      </a:lt1>
      <a:dk2>
        <a:srgbClr val="000000"/>
      </a:dk2>
      <a:lt2>
        <a:srgbClr val="80808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Gill Sans"/>
        <a:ea typeface="Heiti SC Light"/>
        <a:cs typeface="Heiti SC Light"/>
      </a:majorFont>
      <a:minorFont>
        <a:latin typeface="Gill Sans"/>
        <a:ea typeface="Heiti SC Light"/>
        <a:cs typeface="Heiti SC Light"/>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Gill Sans"/>
        <a:ea typeface="Heiti SC Light"/>
        <a:cs typeface="Heiti SC Light"/>
      </a:majorFont>
      <a:minorFont>
        <a:latin typeface="Gill Sans"/>
        <a:ea typeface="Heiti SC Light"/>
        <a:cs typeface="Heiti SC Light"/>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Gill Sans"/>
        <a:ea typeface="Heiti SC Light"/>
        <a:cs typeface="Heiti SC Light"/>
      </a:majorFont>
      <a:minorFont>
        <a:latin typeface="Gill Sans"/>
        <a:ea typeface="Heiti SC Light"/>
        <a:cs typeface="Heiti SC Light"/>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hoto - Horizontal">
  <a:themeElements>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a:majorFont>
        <a:latin typeface="Gill Sans"/>
        <a:ea typeface="Heiti SC Light"/>
        <a:cs typeface="Heiti SC Light"/>
      </a:majorFont>
      <a:minorFont>
        <a:latin typeface="Gill Sans"/>
        <a:ea typeface="Heiti SC Light"/>
        <a:cs typeface="Heiti SC Light"/>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hoto - Horizontal Reflection">
  <a:themeElements>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Reflection">
      <a:majorFont>
        <a:latin typeface="Gill Sans"/>
        <a:ea typeface="Heiti SC Light"/>
        <a:cs typeface="Heiti SC Light"/>
      </a:majorFont>
      <a:minorFont>
        <a:latin typeface="Gill Sans"/>
        <a:ea typeface="Heiti SC Light"/>
        <a:cs typeface="Heiti SC Light"/>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hoto - Vertical">
  <a:themeElements>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a:majorFont>
        <a:latin typeface="Gill Sans"/>
        <a:ea typeface="Heiti SC Light"/>
        <a:cs typeface="Heiti SC Light"/>
      </a:majorFont>
      <a:minorFont>
        <a:latin typeface="Gill Sans"/>
        <a:ea typeface="Heiti SC Light"/>
        <a:cs typeface="Heiti SC Light"/>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Photo - Vertical Reflection">
  <a:themeElements>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Reflection">
      <a:majorFont>
        <a:latin typeface="Gill Sans"/>
        <a:ea typeface="Heiti SC Light"/>
        <a:cs typeface="Heiti SC Light"/>
      </a:majorFont>
      <a:minorFont>
        <a:latin typeface="Gill Sans"/>
        <a:ea typeface="Heiti SC Light"/>
        <a:cs typeface="Heiti SC Light"/>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Gill Sans"/>
        <a:ea typeface="Heiti SC Light"/>
        <a:cs typeface="Heiti SC Light"/>
      </a:majorFont>
      <a:minorFont>
        <a:latin typeface="Gill Sans"/>
        <a:ea typeface="Heiti SC Light"/>
        <a:cs typeface="Heiti SC Light"/>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3313</TotalTime>
  <Words>7712</Words>
  <Application>Microsoft Macintosh PowerPoint</Application>
  <PresentationFormat>Custom</PresentationFormat>
  <Paragraphs>1556</Paragraphs>
  <Slides>105</Slides>
  <Notes>20</Notes>
  <HiddenSlides>12</HiddenSlides>
  <MMClips>4</MMClips>
  <ScaleCrop>false</ScaleCrop>
  <HeadingPairs>
    <vt:vector size="6" baseType="variant">
      <vt:variant>
        <vt:lpstr>Fonts Used</vt:lpstr>
      </vt:variant>
      <vt:variant>
        <vt:i4>8</vt:i4>
      </vt:variant>
      <vt:variant>
        <vt:lpstr>Theme</vt:lpstr>
      </vt:variant>
      <vt:variant>
        <vt:i4>14</vt:i4>
      </vt:variant>
      <vt:variant>
        <vt:lpstr>Slide Titles</vt:lpstr>
      </vt:variant>
      <vt:variant>
        <vt:i4>105</vt:i4>
      </vt:variant>
    </vt:vector>
  </HeadingPairs>
  <TitlesOfParts>
    <vt:vector size="127" baseType="lpstr">
      <vt:lpstr>ＭＳ Ｐゴシック</vt:lpstr>
      <vt:lpstr>Arial</vt:lpstr>
      <vt:lpstr>Courier</vt:lpstr>
      <vt:lpstr>Courier New</vt:lpstr>
      <vt:lpstr>Gill Sans</vt:lpstr>
      <vt:lpstr>Helvetica</vt:lpstr>
      <vt:lpstr>Symbol</vt:lpstr>
      <vt:lpstr>Times New Roman</vt:lpstr>
      <vt:lpstr>Title &amp; Subtitle</vt:lpstr>
      <vt:lpstr>Title &amp; Bullets</vt:lpstr>
      <vt:lpstr>Title - Center</vt:lpstr>
      <vt:lpstr>Bullets</vt:lpstr>
      <vt:lpstr>Photo - Horizontal</vt:lpstr>
      <vt:lpstr>Photo - Horizontal Reflection</vt:lpstr>
      <vt:lpstr>Photo - Vertical</vt:lpstr>
      <vt:lpstr>Photo - Vertical Reflection</vt:lpstr>
      <vt:lpstr>Title - Top</vt:lpstr>
      <vt:lpstr>Blank</vt:lpstr>
      <vt:lpstr>Title &amp; Bullets - Left</vt:lpstr>
      <vt:lpstr>Title &amp; Bullets - 2 Column</vt:lpstr>
      <vt:lpstr>Title &amp; Bullets - Right</vt:lpstr>
      <vt:lpstr>Title, Bullets &amp; Photo</vt:lpstr>
      <vt:lpstr>Part 8 Routing protocols</vt:lpstr>
      <vt:lpstr>Agenda</vt:lpstr>
      <vt:lpstr>Question</vt:lpstr>
      <vt:lpstr>Reception of DV</vt:lpstr>
      <vt:lpstr>DV sent by R3 to R1 with split horizon?</vt:lpstr>
      <vt:lpstr>Split horizon</vt:lpstr>
      <vt:lpstr>Split horizon (2)</vt:lpstr>
      <vt:lpstr>Limitations of split horizon with poisoning</vt:lpstr>
      <vt:lpstr>Limitations </vt:lpstr>
      <vt:lpstr>Operational issue</vt:lpstr>
      <vt:lpstr>Loop-free routing  </vt:lpstr>
      <vt:lpstr>Agenda</vt:lpstr>
      <vt:lpstr>Question</vt:lpstr>
      <vt:lpstr>Link state packet sent by R4 ?</vt:lpstr>
      <vt:lpstr>How to set link costs ?</vt:lpstr>
      <vt:lpstr>What is the role of </vt:lpstr>
      <vt:lpstr>Two way connectivity check</vt:lpstr>
      <vt:lpstr>Transient problems when a link fails</vt:lpstr>
      <vt:lpstr>A detects the failure</vt:lpstr>
      <vt:lpstr>A recomputes Dijkstra and sends its LSP</vt:lpstr>
      <vt:lpstr>B detects the failure</vt:lpstr>
      <vt:lpstr>B recomputes Dijkstra and sends its LSP</vt:lpstr>
      <vt:lpstr>C recomputes Dijkstra</vt:lpstr>
      <vt:lpstr>D recomputes Dijkstra</vt:lpstr>
      <vt:lpstr>Router failures</vt:lpstr>
      <vt:lpstr>Comparing routing protocols</vt:lpstr>
      <vt:lpstr>Agenda</vt:lpstr>
      <vt:lpstr>Internet routing</vt:lpstr>
      <vt:lpstr>Intradomain routing</vt:lpstr>
      <vt:lpstr>Intradomain routing</vt:lpstr>
      <vt:lpstr>Agenda</vt:lpstr>
      <vt:lpstr>RIP</vt:lpstr>
      <vt:lpstr>RIP : message format</vt:lpstr>
      <vt:lpstr>RIP : Route Entries</vt:lpstr>
      <vt:lpstr>OSPF</vt:lpstr>
      <vt:lpstr>OSPF</vt:lpstr>
      <vt:lpstr>OSPF details</vt:lpstr>
      <vt:lpstr>OSPF details (2)</vt:lpstr>
      <vt:lpstr>OSPF details (3)</vt:lpstr>
      <vt:lpstr>OSPF details (4)</vt:lpstr>
      <vt:lpstr>PowerPoint Presentation</vt:lpstr>
      <vt:lpstr>Equal Cost Multipath</vt:lpstr>
      <vt:lpstr>Load balancing techniques</vt:lpstr>
      <vt:lpstr>Load balancing techniques</vt:lpstr>
      <vt:lpstr>Agenda</vt:lpstr>
      <vt:lpstr>Interdomain routing</vt:lpstr>
      <vt:lpstr>Interdomain links</vt:lpstr>
      <vt:lpstr>Interconnection exchanges</vt:lpstr>
      <vt:lpstr>An Internet exchange point</vt:lpstr>
      <vt:lpstr>AMS-IX</vt:lpstr>
      <vt:lpstr>AMS-IX</vt:lpstr>
      <vt:lpstr>Routing policies</vt:lpstr>
      <vt:lpstr>Customer-provider peering </vt:lpstr>
      <vt:lpstr>Question</vt:lpstr>
      <vt:lpstr>Shared-cost peering</vt:lpstr>
      <vt:lpstr>Customer-provider peering : example</vt:lpstr>
      <vt:lpstr>Question</vt:lpstr>
      <vt:lpstr>Shared cost peerings </vt:lpstr>
      <vt:lpstr>Shared-cost peering : example</vt:lpstr>
      <vt:lpstr>Routing policies</vt:lpstr>
      <vt:lpstr> Simple example with RPSL</vt:lpstr>
      <vt:lpstr>Interdomain paths</vt:lpstr>
      <vt:lpstr>Agenda</vt:lpstr>
      <vt:lpstr>Border Gateway Protocol</vt:lpstr>
      <vt:lpstr>BGP : Principles</vt:lpstr>
      <vt:lpstr>BGP basics</vt:lpstr>
      <vt:lpstr>BGP router</vt:lpstr>
      <vt:lpstr>Example</vt:lpstr>
      <vt:lpstr>How to prefer some routes over others ?</vt:lpstr>
      <vt:lpstr>How to prefer some routes over others</vt:lpstr>
      <vt:lpstr>BGP router</vt:lpstr>
      <vt:lpstr>BGP session</vt:lpstr>
      <vt:lpstr>Simple export filter</vt:lpstr>
      <vt:lpstr>Simple import filter</vt:lpstr>
      <vt:lpstr>Processing UPDATE</vt:lpstr>
      <vt:lpstr>Processing WITHDRAW</vt:lpstr>
      <vt:lpstr>Simple example</vt:lpstr>
      <vt:lpstr>Simple example</vt:lpstr>
      <vt:lpstr>Another example</vt:lpstr>
      <vt:lpstr>How to prefer routes ?</vt:lpstr>
      <vt:lpstr>How to prefer routes ? </vt:lpstr>
      <vt:lpstr>Agenda</vt:lpstr>
      <vt:lpstr>Limitations of local-pref</vt:lpstr>
      <vt:lpstr>PowerPoint Presentation</vt:lpstr>
      <vt:lpstr>PowerPoint Presentation</vt:lpstr>
      <vt:lpstr>PowerPoint Presentation</vt:lpstr>
      <vt:lpstr>PowerPoint Presentation</vt:lpstr>
      <vt:lpstr>PowerPoint Presentation</vt:lpstr>
      <vt:lpstr>More limitations local pref </vt:lpstr>
      <vt:lpstr>Simple example</vt:lpstr>
      <vt:lpstr>Simple example</vt:lpstr>
      <vt:lpstr>Simple example</vt:lpstr>
      <vt:lpstr>Simple example</vt:lpstr>
      <vt:lpstr> local-pref  and economic relations</vt:lpstr>
      <vt:lpstr>local-pref </vt:lpstr>
      <vt:lpstr>Internet 1990s</vt:lpstr>
      <vt:lpstr>Internet early 2000s</vt:lpstr>
      <vt:lpstr>Today’s Internet</vt:lpstr>
      <vt:lpstr>Internet size #AS</vt:lpstr>
      <vt:lpstr>BGP IPv6 routing tables</vt:lpstr>
      <vt:lpstr>BGP : IPv4 routing tables</vt:lpstr>
      <vt:lpstr>AS7007 incident</vt:lpstr>
      <vt:lpstr>RIPE RIS</vt:lpstr>
      <vt:lpstr>Youtube and Pakistan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10</dc:title>
  <dc:subject/>
  <dc:creator/>
  <cp:keywords/>
  <dc:description/>
  <cp:lastModifiedBy>Olivier Bonaventure</cp:lastModifiedBy>
  <cp:revision>1</cp:revision>
  <dcterms:modified xsi:type="dcterms:W3CDTF">2025-03-31T08:55:54Z</dcterms:modified>
</cp:coreProperties>
</file>